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4" r:id="rId1"/>
  </p:sldMasterIdLst>
  <p:notesMasterIdLst>
    <p:notesMasterId r:id="rId100"/>
  </p:notesMasterIdLst>
  <p:handoutMasterIdLst>
    <p:handoutMasterId r:id="rId101"/>
  </p:handoutMasterIdLst>
  <p:sldIdLst>
    <p:sldId id="323" r:id="rId2"/>
    <p:sldId id="1165" r:id="rId3"/>
    <p:sldId id="1138" r:id="rId4"/>
    <p:sldId id="1126" r:id="rId5"/>
    <p:sldId id="1127" r:id="rId6"/>
    <p:sldId id="1128" r:id="rId7"/>
    <p:sldId id="1137" r:id="rId8"/>
    <p:sldId id="1139" r:id="rId9"/>
    <p:sldId id="1036" r:id="rId10"/>
    <p:sldId id="1148" r:id="rId11"/>
    <p:sldId id="1149" r:id="rId12"/>
    <p:sldId id="1150" r:id="rId13"/>
    <p:sldId id="1151" r:id="rId14"/>
    <p:sldId id="1152" r:id="rId15"/>
    <p:sldId id="1153" r:id="rId16"/>
    <p:sldId id="1154" r:id="rId17"/>
    <p:sldId id="1155" r:id="rId18"/>
    <p:sldId id="1156" r:id="rId19"/>
    <p:sldId id="1157" r:id="rId20"/>
    <p:sldId id="1158" r:id="rId21"/>
    <p:sldId id="1159" r:id="rId22"/>
    <p:sldId id="1161" r:id="rId23"/>
    <p:sldId id="1162" r:id="rId24"/>
    <p:sldId id="1163" r:id="rId25"/>
    <p:sldId id="1037" r:id="rId26"/>
    <p:sldId id="1164" r:id="rId27"/>
    <p:sldId id="1038" r:id="rId28"/>
    <p:sldId id="1039" r:id="rId29"/>
    <p:sldId id="1040" r:id="rId30"/>
    <p:sldId id="1041" r:id="rId31"/>
    <p:sldId id="1042" r:id="rId32"/>
    <p:sldId id="1043" r:id="rId33"/>
    <p:sldId id="1044" r:id="rId34"/>
    <p:sldId id="1045" r:id="rId35"/>
    <p:sldId id="1145" r:id="rId36"/>
    <p:sldId id="1046" r:id="rId37"/>
    <p:sldId id="1047" r:id="rId38"/>
    <p:sldId id="1048" r:id="rId39"/>
    <p:sldId id="1049" r:id="rId40"/>
    <p:sldId id="1140" r:id="rId41"/>
    <p:sldId id="1052" r:id="rId42"/>
    <p:sldId id="1053" r:id="rId43"/>
    <p:sldId id="1054" r:id="rId44"/>
    <p:sldId id="1055" r:id="rId45"/>
    <p:sldId id="1056" r:id="rId46"/>
    <p:sldId id="1141" r:id="rId47"/>
    <p:sldId id="1058" r:id="rId48"/>
    <p:sldId id="1059" r:id="rId49"/>
    <p:sldId id="1060" r:id="rId50"/>
    <p:sldId id="1061" r:id="rId51"/>
    <p:sldId id="1143" r:id="rId52"/>
    <p:sldId id="1062" r:id="rId53"/>
    <p:sldId id="1144" r:id="rId54"/>
    <p:sldId id="1063" r:id="rId55"/>
    <p:sldId id="1064" r:id="rId56"/>
    <p:sldId id="1169" r:id="rId57"/>
    <p:sldId id="1170" r:id="rId58"/>
    <p:sldId id="1171" r:id="rId59"/>
    <p:sldId id="1173" r:id="rId60"/>
    <p:sldId id="1174" r:id="rId61"/>
    <p:sldId id="1172" r:id="rId62"/>
    <p:sldId id="1175" r:id="rId63"/>
    <p:sldId id="1176" r:id="rId64"/>
    <p:sldId id="1177" r:id="rId65"/>
    <p:sldId id="1166" r:id="rId66"/>
    <p:sldId id="1065" r:id="rId67"/>
    <p:sldId id="1205" r:id="rId68"/>
    <p:sldId id="1206" r:id="rId69"/>
    <p:sldId id="1178" r:id="rId70"/>
    <p:sldId id="1179" r:id="rId71"/>
    <p:sldId id="1180" r:id="rId72"/>
    <p:sldId id="1181" r:id="rId73"/>
    <p:sldId id="1182" r:id="rId74"/>
    <p:sldId id="1183" r:id="rId75"/>
    <p:sldId id="1184" r:id="rId76"/>
    <p:sldId id="1185" r:id="rId77"/>
    <p:sldId id="1186" r:id="rId78"/>
    <p:sldId id="1187" r:id="rId79"/>
    <p:sldId id="1188" r:id="rId80"/>
    <p:sldId id="1189" r:id="rId81"/>
    <p:sldId id="1190" r:id="rId82"/>
    <p:sldId id="1191" r:id="rId83"/>
    <p:sldId id="1192" r:id="rId84"/>
    <p:sldId id="1193" r:id="rId85"/>
    <p:sldId id="1194" r:id="rId86"/>
    <p:sldId id="1195" r:id="rId87"/>
    <p:sldId id="1196" r:id="rId88"/>
    <p:sldId id="1197" r:id="rId89"/>
    <p:sldId id="1198" r:id="rId90"/>
    <p:sldId id="1199" r:id="rId91"/>
    <p:sldId id="1200" r:id="rId92"/>
    <p:sldId id="1201" r:id="rId93"/>
    <p:sldId id="1202" r:id="rId94"/>
    <p:sldId id="1203" r:id="rId95"/>
    <p:sldId id="1204" r:id="rId96"/>
    <p:sldId id="1146" r:id="rId97"/>
    <p:sldId id="1147" r:id="rId98"/>
    <p:sldId id="941" r:id="rId9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520" autoAdjust="0"/>
    <p:restoredTop sz="82113" autoAdjust="0"/>
  </p:normalViewPr>
  <p:slideViewPr>
    <p:cSldViewPr snapToGrid="0">
      <p:cViewPr varScale="1">
        <p:scale>
          <a:sx n="86" d="100"/>
          <a:sy n="86" d="100"/>
        </p:scale>
        <p:origin x="291" y="45"/>
      </p:cViewPr>
      <p:guideLst>
        <p:guide orient="horz" pos="2160"/>
        <p:guide pos="2880"/>
      </p:guideLst>
    </p:cSldViewPr>
  </p:slideViewPr>
  <p:notesTextViewPr>
    <p:cViewPr>
      <p:scale>
        <a:sx n="1" d="1"/>
        <a:sy n="1" d="1"/>
      </p:scale>
      <p:origin x="0" y="0"/>
    </p:cViewPr>
  </p:notesTextViewPr>
  <p:sorterViewPr>
    <p:cViewPr>
      <p:scale>
        <a:sx n="100" d="100"/>
        <a:sy n="100" d="100"/>
      </p:scale>
      <p:origin x="0" y="-20799"/>
    </p:cViewPr>
  </p:sorterViewPr>
  <p:notesViewPr>
    <p:cSldViewPr snapToGrid="0">
      <p:cViewPr varScale="1">
        <p:scale>
          <a:sx n="63" d="100"/>
          <a:sy n="63" d="100"/>
        </p:scale>
        <p:origin x="-3163"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dirty="0">
              <a:ea typeface="微软雅黑" panose="020B0503020204020204" pitchFamily="34" charset="-122"/>
            </a:endParaRPr>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DF68EF9-44F6-454D-8E41-A11389644662}" type="datetimeFigureOut">
              <a:rPr lang="zh-CN" altLang="en-US" smtClean="0">
                <a:ea typeface="微软雅黑" panose="020B0503020204020204" pitchFamily="34" charset="-122"/>
              </a:rPr>
              <a:pPr/>
              <a:t>2020/4/30</a:t>
            </a:fld>
            <a:endParaRPr lang="zh-CN" altLang="en-US" dirty="0">
              <a:ea typeface="微软雅黑" panose="020B0503020204020204" pitchFamily="34" charset="-122"/>
            </a:endParaRPr>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dirty="0">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20E1A9D-CFA1-44EA-A565-5A0946D382EA}" type="slidenum">
              <a:rPr lang="zh-CN" altLang="en-US" smtClean="0">
                <a:ea typeface="微软雅黑" panose="020B0503020204020204" pitchFamily="34" charset="-122"/>
              </a:rPr>
              <a:pPr/>
              <a:t>‹#›</a:t>
            </a:fld>
            <a:endParaRPr lang="zh-CN" altLang="en-US" dirty="0">
              <a:ea typeface="微软雅黑" panose="020B0503020204020204" pitchFamily="34" charset="-122"/>
            </a:endParaRPr>
          </a:p>
        </p:txBody>
      </p:sp>
    </p:spTree>
    <p:extLst>
      <p:ext uri="{BB962C8B-B14F-4D97-AF65-F5344CB8AC3E}">
        <p14:creationId xmlns:p14="http://schemas.microsoft.com/office/powerpoint/2010/main" val="26533363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DC0EC7-120E-464C-9B5F-CEFBF2B62932}" type="datetimeFigureOut">
              <a:rPr lang="zh-CN" altLang="en-US" smtClean="0"/>
              <a:pPr/>
              <a:t>2020/4/30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C88695-62D5-49EB-B718-1E634CFAFDB1}" type="slidenum">
              <a:rPr lang="zh-CN" altLang="en-US" smtClean="0"/>
              <a:pPr/>
              <a:t>‹#›</a:t>
            </a:fld>
            <a:endParaRPr lang="zh-CN" altLang="en-US"/>
          </a:p>
        </p:txBody>
      </p:sp>
    </p:spTree>
    <p:extLst>
      <p:ext uri="{BB962C8B-B14F-4D97-AF65-F5344CB8AC3E}">
        <p14:creationId xmlns:p14="http://schemas.microsoft.com/office/powerpoint/2010/main" val="2863500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5"/>
          <p:cNvSpPr>
            <a:spLocks noGrp="1" noChangeArrowheads="1"/>
          </p:cNvSpPr>
          <p:nvPr>
            <p:ph type="sldNum" sz="quarter" idx="5"/>
          </p:nvPr>
        </p:nvSpPr>
        <p:spPr>
          <a:noFill/>
        </p:spPr>
        <p:txBody>
          <a:bodyPr/>
          <a:lstStyle/>
          <a:p>
            <a:fld id="{8695F213-02EE-4337-BBDE-4FB8EFC6809A}" type="slidenum">
              <a:rPr lang="zh-CN" altLang="en-US"/>
              <a:pPr/>
              <a:t>1</a:t>
            </a:fld>
            <a:endParaRPr lang="zh-CN" altLang="en-US"/>
          </a:p>
        </p:txBody>
      </p:sp>
      <p:sp>
        <p:nvSpPr>
          <p:cNvPr id="6147" name="Rectangle 2"/>
          <p:cNvSpPr>
            <a:spLocks noGrp="1" noRot="1" noChangeAspect="1" noChangeArrowheads="1" noTextEdit="1"/>
          </p:cNvSpPr>
          <p:nvPr>
            <p:ph type="sldImg" idx="4294967295"/>
          </p:nvPr>
        </p:nvSpPr>
        <p:spPr>
          <a:ln/>
        </p:spPr>
      </p:sp>
      <p:sp>
        <p:nvSpPr>
          <p:cNvPr id="6148" name="Rectangle 3"/>
          <p:cNvSpPr>
            <a:spLocks noGrp="1" noChangeArrowheads="1"/>
          </p:cNvSpPr>
          <p:nvPr>
            <p:ph type="body" idx="4294967295"/>
          </p:nvPr>
        </p:nvSpPr>
        <p:spPr>
          <a:noFill/>
          <a:ln/>
        </p:spPr>
        <p:txBody>
          <a:bodyPr/>
          <a:lstStyle/>
          <a:p>
            <a:endParaRPr lang="en-US" altLang="zh-CN" smtClean="0"/>
          </a:p>
        </p:txBody>
      </p:sp>
      <p:sp>
        <p:nvSpPr>
          <p:cNvPr id="6149" name="日期占位符 1"/>
          <p:cNvSpPr>
            <a:spLocks noGrp="1" noChangeArrowheads="1"/>
          </p:cNvSpPr>
          <p:nvPr>
            <p:ph type="dt" sz="quarter" idx="1"/>
          </p:nvPr>
        </p:nvSpPr>
        <p:spPr>
          <a:noFill/>
        </p:spPr>
        <p:txBody>
          <a:bodyPr/>
          <a:lstStyle/>
          <a:p>
            <a:fld id="{4350B46D-A530-4DF0-96B6-03CBA1428F21}" type="datetime1">
              <a:rPr lang="zh-CN" altLang="en-US" smtClean="0"/>
              <a:pPr/>
              <a:t>2020/4/30</a:t>
            </a:fld>
            <a:endParaRPr lang="zh-CN" altLang="en-US" smtClean="0"/>
          </a:p>
        </p:txBody>
      </p:sp>
      <p:sp>
        <p:nvSpPr>
          <p:cNvPr id="6150" name="页脚占位符 2"/>
          <p:cNvSpPr>
            <a:spLocks noGrp="1" noChangeArrowheads="1"/>
          </p:cNvSpPr>
          <p:nvPr>
            <p:ph type="ftr" sz="quarter" idx="4"/>
          </p:nvPr>
        </p:nvSpPr>
        <p:spPr>
          <a:noFill/>
        </p:spPr>
        <p:txBody>
          <a:bodyPr/>
          <a:lstStyle/>
          <a:p>
            <a:endParaRPr lang="en-US" altLang="zh-CN" smtClean="0"/>
          </a:p>
        </p:txBody>
      </p:sp>
    </p:spTree>
    <p:extLst>
      <p:ext uri="{BB962C8B-B14F-4D97-AF65-F5344CB8AC3E}">
        <p14:creationId xmlns:p14="http://schemas.microsoft.com/office/powerpoint/2010/main" val="1352184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1FF8B23-98C8-4F0B-A771-05F28CA235F8}" type="slidenum">
              <a:rPr lang="zh-CN" altLang="en-US" smtClean="0"/>
              <a:pPr>
                <a:defRPr/>
              </a:pPr>
              <a:t>33</a:t>
            </a:fld>
            <a:endParaRPr lang="zh-CN" altLang="en-US"/>
          </a:p>
        </p:txBody>
      </p:sp>
    </p:spTree>
    <p:extLst>
      <p:ext uri="{BB962C8B-B14F-4D97-AF65-F5344CB8AC3E}">
        <p14:creationId xmlns:p14="http://schemas.microsoft.com/office/powerpoint/2010/main" val="275882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39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BB41DBC-89EE-4224-8611-612351D77467}" type="slidenum">
              <a:rPr lang="zh-CN" altLang="en-US" smtClean="0"/>
              <a:pPr/>
              <a:t>34</a:t>
            </a:fld>
            <a:endParaRPr lang="zh-CN" altLang="en-US" smtClean="0"/>
          </a:p>
        </p:txBody>
      </p:sp>
    </p:spTree>
    <p:extLst>
      <p:ext uri="{BB962C8B-B14F-4D97-AF65-F5344CB8AC3E}">
        <p14:creationId xmlns:p14="http://schemas.microsoft.com/office/powerpoint/2010/main" val="726081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smtClean="0"/>
              <a:t>The University of Adelaide, School of Computer Science</a:t>
            </a:r>
          </a:p>
        </p:txBody>
      </p:sp>
      <p:sp>
        <p:nvSpPr>
          <p:cNvPr id="142339" name="Rectangle 3"/>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527974CB-4779-40CB-8F53-6D269D7D19DA}" type="datetime3">
              <a:rPr lang="en-US" altLang="zh-CN" smtClean="0"/>
              <a:pPr fontAlgn="base">
                <a:spcBef>
                  <a:spcPct val="0"/>
                </a:spcBef>
                <a:spcAft>
                  <a:spcPct val="0"/>
                </a:spcAft>
              </a:pPr>
              <a:t>30 April 2020</a:t>
            </a:fld>
            <a:endParaRPr lang="en-US" altLang="zh-CN" smtClean="0"/>
          </a:p>
        </p:txBody>
      </p:sp>
      <p:sp>
        <p:nvSpPr>
          <p:cNvPr id="142340"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smtClean="0"/>
              <a:t>Chapter 2 — Instructions: Language of the Computer</a:t>
            </a:r>
          </a:p>
        </p:txBody>
      </p:sp>
      <p:sp>
        <p:nvSpPr>
          <p:cNvPr id="14234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1A686EE-39E2-43BC-BB8B-1244DC9A7B1B}" type="slidenum">
              <a:rPr lang="en-US" altLang="zh-CN" smtClean="0"/>
              <a:pPr/>
              <a:t>37</a:t>
            </a:fld>
            <a:endParaRPr lang="en-US" altLang="zh-CN" smtClean="0"/>
          </a:p>
        </p:txBody>
      </p:sp>
      <p:sp>
        <p:nvSpPr>
          <p:cNvPr id="14234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4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19477362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44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8528C26-6364-4F93-A13E-2620C13CE192}" type="slidenum">
              <a:rPr lang="zh-CN" altLang="en-US" smtClean="0"/>
              <a:pPr/>
              <a:t>38</a:t>
            </a:fld>
            <a:endParaRPr lang="zh-CN" altLang="en-US" smtClean="0"/>
          </a:p>
        </p:txBody>
      </p:sp>
    </p:spTree>
    <p:extLst>
      <p:ext uri="{BB962C8B-B14F-4D97-AF65-F5344CB8AC3E}">
        <p14:creationId xmlns:p14="http://schemas.microsoft.com/office/powerpoint/2010/main" val="20404499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smtClean="0"/>
              <a:t>The University of Adelaide, School of Computer Science</a:t>
            </a:r>
          </a:p>
        </p:txBody>
      </p:sp>
      <p:sp>
        <p:nvSpPr>
          <p:cNvPr id="148483" name="Rectangle 3"/>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A1861F1A-E020-4520-B076-36E093F4AB0C}" type="datetime3">
              <a:rPr lang="en-US" altLang="zh-CN" smtClean="0"/>
              <a:pPr fontAlgn="base">
                <a:spcBef>
                  <a:spcPct val="0"/>
                </a:spcBef>
                <a:spcAft>
                  <a:spcPct val="0"/>
                </a:spcAft>
              </a:pPr>
              <a:t>30 April 2020</a:t>
            </a:fld>
            <a:endParaRPr lang="en-US" altLang="zh-CN" smtClean="0"/>
          </a:p>
        </p:txBody>
      </p:sp>
      <p:sp>
        <p:nvSpPr>
          <p:cNvPr id="148484"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smtClean="0"/>
              <a:t>Chapter 2 — Instructions: Language of the Computer</a:t>
            </a:r>
          </a:p>
        </p:txBody>
      </p:sp>
      <p:sp>
        <p:nvSpPr>
          <p:cNvPr id="14848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F66C97B-47F0-4575-BF99-816D0C56766D}" type="slidenum">
              <a:rPr lang="en-US" altLang="zh-CN" smtClean="0"/>
              <a:pPr/>
              <a:t>42</a:t>
            </a:fld>
            <a:endParaRPr lang="en-US" altLang="zh-CN" smtClean="0"/>
          </a:p>
        </p:txBody>
      </p:sp>
      <p:sp>
        <p:nvSpPr>
          <p:cNvPr id="14848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11132216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05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9B9A9A9-7759-48FD-8417-78118C817783}" type="slidenum">
              <a:rPr lang="zh-CN" altLang="en-US" smtClean="0"/>
              <a:pPr/>
              <a:t>43</a:t>
            </a:fld>
            <a:endParaRPr lang="zh-CN" altLang="en-US" smtClean="0"/>
          </a:p>
        </p:txBody>
      </p:sp>
    </p:spTree>
    <p:extLst>
      <p:ext uri="{BB962C8B-B14F-4D97-AF65-F5344CB8AC3E}">
        <p14:creationId xmlns:p14="http://schemas.microsoft.com/office/powerpoint/2010/main" val="19350737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dirty="0" smtClean="0"/>
              <a:t>SM: Streaming Multiprocessor</a:t>
            </a:r>
          </a:p>
          <a:p>
            <a:pPr eaLnBrk="1" hangingPunct="1">
              <a:spcBef>
                <a:spcPct val="0"/>
              </a:spcBef>
            </a:pPr>
            <a:r>
              <a:rPr lang="en-US" altLang="zh-CN" dirty="0" smtClean="0"/>
              <a:t>PTX: Parallel Thread Execution</a:t>
            </a:r>
            <a:endParaRPr lang="zh-CN" altLang="en-US" dirty="0" smtClean="0"/>
          </a:p>
        </p:txBody>
      </p:sp>
      <p:sp>
        <p:nvSpPr>
          <p:cNvPr id="152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8F88A62-F8A3-4E3F-A129-2C2E922C15F5}" type="slidenum">
              <a:rPr lang="zh-CN" altLang="en-US" smtClean="0"/>
              <a:pPr/>
              <a:t>44</a:t>
            </a:fld>
            <a:endParaRPr lang="zh-CN" altLang="en-US" smtClean="0"/>
          </a:p>
        </p:txBody>
      </p:sp>
    </p:spTree>
    <p:extLst>
      <p:ext uri="{BB962C8B-B14F-4D97-AF65-F5344CB8AC3E}">
        <p14:creationId xmlns:p14="http://schemas.microsoft.com/office/powerpoint/2010/main" val="7206707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9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597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25745B3-C689-448A-A8D5-C4CE36936045}" type="slidenum">
              <a:rPr lang="zh-CN" altLang="en-US" smtClean="0"/>
              <a:pPr/>
              <a:t>49</a:t>
            </a:fld>
            <a:endParaRPr lang="zh-CN" altLang="en-US" smtClean="0"/>
          </a:p>
        </p:txBody>
      </p:sp>
    </p:spTree>
    <p:extLst>
      <p:ext uri="{BB962C8B-B14F-4D97-AF65-F5344CB8AC3E}">
        <p14:creationId xmlns:p14="http://schemas.microsoft.com/office/powerpoint/2010/main" val="3623194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1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smtClean="0">
                <a:latin typeface="Arial" panose="020B0604020202020204" pitchFamily="34" charset="0"/>
              </a:rPr>
              <a:t>In SIMD, you need to specify the data array + an instruction (on which to operate the data on) + THE INSTRUCTION WIDTH.</a:t>
            </a:r>
            <a:br>
              <a:rPr lang="en-US" altLang="zh-CN" dirty="0" smtClean="0">
                <a:latin typeface="Arial" panose="020B0604020202020204" pitchFamily="34" charset="0"/>
              </a:rPr>
            </a:br>
            <a:r>
              <a:rPr lang="en-US" altLang="zh-CN" dirty="0" err="1" smtClean="0">
                <a:latin typeface="Arial" panose="020B0604020202020204" pitchFamily="34" charset="0"/>
              </a:rPr>
              <a:t>Eg</a:t>
            </a:r>
            <a:r>
              <a:rPr lang="en-US" altLang="zh-CN" dirty="0" smtClean="0">
                <a:latin typeface="Arial" panose="020B0604020202020204" pitchFamily="34" charset="0"/>
              </a:rPr>
              <a:t>: You might want to add 2 integer arrays of length 16, then a SIMD instruction would look like (the instruction has been cooked-up by me for demo)</a:t>
            </a:r>
            <a:br>
              <a:rPr lang="en-US" altLang="zh-CN" dirty="0" smtClean="0">
                <a:latin typeface="Arial" panose="020B0604020202020204" pitchFamily="34" charset="0"/>
              </a:rPr>
            </a:br>
            <a:r>
              <a:rPr lang="en-US" altLang="zh-CN" dirty="0" smtClean="0">
                <a:latin typeface="Arial" panose="020B0604020202020204" pitchFamily="34" charset="0"/>
              </a:rPr>
              <a:t>add.16 arr1 arr2</a:t>
            </a:r>
            <a:br>
              <a:rPr lang="en-US" altLang="zh-CN" dirty="0" smtClean="0">
                <a:latin typeface="Arial" panose="020B0604020202020204" pitchFamily="34" charset="0"/>
              </a:rPr>
            </a:br>
            <a:r>
              <a:rPr lang="en-US" altLang="zh-CN" dirty="0" smtClean="0">
                <a:latin typeface="Arial" panose="020B0604020202020204" pitchFamily="34" charset="0"/>
              </a:rPr>
              <a:t>However, SIMT doesn't bother about the instruction width. So, essentially, you could write the above example as:</a:t>
            </a:r>
            <a:br>
              <a:rPr lang="en-US" altLang="zh-CN" dirty="0" smtClean="0">
                <a:latin typeface="Arial" panose="020B0604020202020204" pitchFamily="34" charset="0"/>
              </a:rPr>
            </a:br>
            <a:r>
              <a:rPr lang="en-US" altLang="zh-CN" dirty="0" smtClean="0">
                <a:latin typeface="Arial" panose="020B0604020202020204" pitchFamily="34" charset="0"/>
              </a:rPr>
              <a:t>arr1[</a:t>
            </a:r>
            <a:r>
              <a:rPr lang="en-US" altLang="zh-CN" dirty="0" err="1" smtClean="0">
                <a:latin typeface="Arial" panose="020B0604020202020204" pitchFamily="34" charset="0"/>
              </a:rPr>
              <a:t>i</a:t>
            </a:r>
            <a:r>
              <a:rPr lang="en-US" altLang="zh-CN" dirty="0" smtClean="0">
                <a:latin typeface="Arial" panose="020B0604020202020204" pitchFamily="34" charset="0"/>
              </a:rPr>
              <a:t>] + arr2[</a:t>
            </a:r>
            <a:r>
              <a:rPr lang="en-US" altLang="zh-CN" dirty="0" err="1" smtClean="0">
                <a:latin typeface="Arial" panose="020B0604020202020204" pitchFamily="34" charset="0"/>
              </a:rPr>
              <a:t>i</a:t>
            </a:r>
            <a:r>
              <a:rPr lang="en-US" altLang="zh-CN" dirty="0" smtClean="0">
                <a:latin typeface="Arial" panose="020B0604020202020204" pitchFamily="34" charset="0"/>
              </a:rPr>
              <a:t>]</a:t>
            </a:r>
            <a:br>
              <a:rPr lang="en-US" altLang="zh-CN" dirty="0" smtClean="0">
                <a:latin typeface="Arial" panose="020B0604020202020204" pitchFamily="34" charset="0"/>
              </a:rPr>
            </a:br>
            <a:r>
              <a:rPr lang="en-US" altLang="zh-CN" dirty="0" smtClean="0">
                <a:latin typeface="Arial" panose="020B0604020202020204" pitchFamily="34" charset="0"/>
              </a:rPr>
              <a:t>and then launch as many threads as the length of the array, as you want.</a:t>
            </a:r>
            <a:br>
              <a:rPr lang="en-US" altLang="zh-CN" dirty="0" smtClean="0">
                <a:latin typeface="Arial" panose="020B0604020202020204" pitchFamily="34" charset="0"/>
              </a:rPr>
            </a:br>
            <a:r>
              <a:rPr lang="en-US" altLang="zh-CN" dirty="0" smtClean="0">
                <a:latin typeface="Arial" panose="020B0604020202020204" pitchFamily="34" charset="0"/>
              </a:rPr>
              <a:t/>
            </a:r>
            <a:br>
              <a:rPr lang="en-US" altLang="zh-CN" dirty="0" smtClean="0">
                <a:latin typeface="Arial" panose="020B0604020202020204" pitchFamily="34" charset="0"/>
              </a:rPr>
            </a:br>
            <a:r>
              <a:rPr lang="en-US" altLang="zh-CN" dirty="0" smtClean="0">
                <a:latin typeface="Arial" panose="020B0604020202020204" pitchFamily="34" charset="0"/>
              </a:rPr>
              <a:t/>
            </a:r>
            <a:br>
              <a:rPr lang="en-US" altLang="zh-CN" dirty="0" smtClean="0">
                <a:latin typeface="Arial" panose="020B0604020202020204" pitchFamily="34" charset="0"/>
              </a:rPr>
            </a:br>
            <a:r>
              <a:rPr lang="en-US" altLang="zh-CN" dirty="0" smtClean="0">
                <a:latin typeface="Arial" panose="020B0604020202020204" pitchFamily="34" charset="0"/>
              </a:rPr>
              <a:t>Note that, if the array size was, let us say, 32, then SIMD EXPECTS you to explicitly call two such 'add.16' instructions!</a:t>
            </a:r>
            <a:br>
              <a:rPr lang="en-US" altLang="zh-CN" dirty="0" smtClean="0">
                <a:latin typeface="Arial" panose="020B0604020202020204" pitchFamily="34" charset="0"/>
              </a:rPr>
            </a:br>
            <a:r>
              <a:rPr lang="en-US" altLang="zh-CN" dirty="0" smtClean="0">
                <a:latin typeface="Arial" panose="020B0604020202020204" pitchFamily="34" charset="0"/>
              </a:rPr>
              <a:t>Whereas, this is not the case with SIMT.</a:t>
            </a:r>
          </a:p>
          <a:p>
            <a:endParaRPr lang="en-US" altLang="zh-CN" dirty="0" smtClean="0">
              <a:latin typeface="Arial" panose="020B0604020202020204" pitchFamily="34" charset="0"/>
            </a:endParaRPr>
          </a:p>
          <a:p>
            <a:endParaRPr lang="en-US" altLang="zh-CN" dirty="0" smtClean="0">
              <a:latin typeface="Arial" panose="020B0604020202020204" pitchFamily="34" charset="0"/>
            </a:endParaRPr>
          </a:p>
        </p:txBody>
      </p:sp>
      <p:sp>
        <p:nvSpPr>
          <p:cNvPr id="1617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defTabSz="912813">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defTabSz="912813">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defTabSz="912813">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defTabSz="912813">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57CD052-E07E-42D6-82EB-7E4C263ED2F1}" type="slidenum">
              <a:rPr lang="en-US" altLang="zh-CN" smtClean="0">
                <a:solidFill>
                  <a:srgbClr val="000000"/>
                </a:solidFill>
                <a:latin typeface="Arial" panose="020B0604020202020204" pitchFamily="34" charset="0"/>
                <a:ea typeface="MS PGothic" pitchFamily="34" charset="-128"/>
              </a:rPr>
              <a:pPr>
                <a:spcBef>
                  <a:spcPct val="0"/>
                </a:spcBef>
              </a:pPr>
              <a:t>50</a:t>
            </a:fld>
            <a:endParaRPr lang="en-US" altLang="zh-CN" smtClean="0">
              <a:solidFill>
                <a:srgbClr val="000000"/>
              </a:solidFill>
              <a:latin typeface="Arial" panose="020B0604020202020204" pitchFamily="34" charset="0"/>
              <a:ea typeface="MS PGothic" pitchFamily="34" charset="-128"/>
            </a:endParaRPr>
          </a:p>
        </p:txBody>
      </p:sp>
    </p:spTree>
    <p:extLst>
      <p:ext uri="{BB962C8B-B14F-4D97-AF65-F5344CB8AC3E}">
        <p14:creationId xmlns:p14="http://schemas.microsoft.com/office/powerpoint/2010/main" val="30078513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smtClean="0">
                <a:latin typeface="Arial" panose="020B0604020202020204" pitchFamily="34" charset="0"/>
              </a:rPr>
              <a:t>With a large number of </a:t>
            </a:r>
            <a:r>
              <a:rPr lang="en-US" altLang="zh-CN" dirty="0" err="1" smtClean="0">
                <a:latin typeface="Arial" panose="020B0604020202020204" pitchFamily="34" charset="0"/>
              </a:rPr>
              <a:t>shader</a:t>
            </a:r>
            <a:r>
              <a:rPr lang="en-US" altLang="zh-CN" dirty="0" smtClean="0">
                <a:latin typeface="Arial" panose="020B0604020202020204" pitchFamily="34" charset="0"/>
              </a:rPr>
              <a:t> threads multiplexed on the same execution re- sources, our architecture employs fine-grained multithreading  where individual threads are interleaved by the fetch unit to proactively hide the potential latency of stalls before they occur. As illustrated by Figure, warps are issued fairly in a round-robin queue. When a thread is blocked by a memory request, </a:t>
            </a:r>
            <a:r>
              <a:rPr lang="en-US" altLang="zh-CN" dirty="0" err="1" smtClean="0">
                <a:latin typeface="Arial" panose="020B0604020202020204" pitchFamily="34" charset="0"/>
              </a:rPr>
              <a:t>shader</a:t>
            </a:r>
            <a:r>
              <a:rPr lang="en-US" altLang="zh-CN" dirty="0" smtClean="0">
                <a:latin typeface="Arial" panose="020B0604020202020204" pitchFamily="34" charset="0"/>
              </a:rPr>
              <a:t> core simply removes that thread</a:t>
            </a:r>
            <a:r>
              <a:rPr lang="ja-JP" altLang="en-US" dirty="0" smtClean="0">
                <a:latin typeface="Arial" panose="020B0604020202020204" pitchFamily="34" charset="0"/>
              </a:rPr>
              <a:t>’</a:t>
            </a:r>
            <a:r>
              <a:rPr lang="en-US" altLang="ja-JP" dirty="0" smtClean="0">
                <a:latin typeface="Arial" panose="020B0604020202020204" pitchFamily="34" charset="0"/>
              </a:rPr>
              <a:t>s warp from the pool of </a:t>
            </a:r>
            <a:r>
              <a:rPr lang="ja-JP" altLang="en-US" dirty="0" smtClean="0">
                <a:latin typeface="Arial" panose="020B0604020202020204" pitchFamily="34" charset="0"/>
              </a:rPr>
              <a:t>“</a:t>
            </a:r>
            <a:r>
              <a:rPr lang="en-US" altLang="ja-JP" dirty="0" smtClean="0">
                <a:latin typeface="Arial" panose="020B0604020202020204" pitchFamily="34" charset="0"/>
              </a:rPr>
              <a:t>ready</a:t>
            </a:r>
            <a:r>
              <a:rPr lang="ja-JP" altLang="en-US" dirty="0" smtClean="0">
                <a:latin typeface="Arial" panose="020B0604020202020204" pitchFamily="34" charset="0"/>
              </a:rPr>
              <a:t>”</a:t>
            </a:r>
            <a:r>
              <a:rPr lang="en-US" altLang="ja-JP" dirty="0" smtClean="0">
                <a:latin typeface="Arial" panose="020B0604020202020204" pitchFamily="34" charset="0"/>
              </a:rPr>
              <a:t> warps and thereby allows other threads to proceed while the memory system processes its request.</a:t>
            </a:r>
          </a:p>
          <a:p>
            <a:r>
              <a:rPr lang="en-US" altLang="zh-CN" dirty="0" smtClean="0">
                <a:latin typeface="Arial" panose="020B0604020202020204" pitchFamily="34" charset="0"/>
              </a:rPr>
              <a:t> With a large number of threads (1024 per </a:t>
            </a:r>
            <a:r>
              <a:rPr lang="en-US" altLang="zh-CN" dirty="0" err="1" smtClean="0">
                <a:latin typeface="Arial" panose="020B0604020202020204" pitchFamily="34" charset="0"/>
              </a:rPr>
              <a:t>shader</a:t>
            </a:r>
            <a:r>
              <a:rPr lang="en-US" altLang="zh-CN" dirty="0" smtClean="0">
                <a:latin typeface="Arial" panose="020B0604020202020204" pitchFamily="34" charset="0"/>
              </a:rPr>
              <a:t> core) interleaved on the same pipeline, FGMT effectively hides the latency of most memory operations since the pipeline is occupied with instructions from other threads while memory operations complete. also hides the pipeline latency so that data bypassing logic can potentially be omitted to save area with minimal impact on performance. simplify the dependency check logic design by restricting each thread to have at most one instruction running in the pipeline at any time.</a:t>
            </a:r>
          </a:p>
          <a:p>
            <a:endParaRPr lang="en-US" altLang="zh-CN" dirty="0" smtClean="0">
              <a:latin typeface="Arial" panose="020B0604020202020204" pitchFamily="34" charset="0"/>
            </a:endParaRPr>
          </a:p>
        </p:txBody>
      </p:sp>
      <p:sp>
        <p:nvSpPr>
          <p:cNvPr id="1648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defTabSz="912813">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defTabSz="912813">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defTabSz="912813">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defTabSz="912813">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76361B6C-477A-4DA3-B4D7-9957DE05FB64}" type="slidenum">
              <a:rPr lang="en-US" altLang="zh-CN" smtClean="0">
                <a:solidFill>
                  <a:srgbClr val="000000"/>
                </a:solidFill>
                <a:latin typeface="Arial" panose="020B0604020202020204" pitchFamily="34" charset="0"/>
                <a:ea typeface="MS PGothic" pitchFamily="34" charset="-128"/>
              </a:rPr>
              <a:pPr>
                <a:spcBef>
                  <a:spcPct val="0"/>
                </a:spcBef>
              </a:pPr>
              <a:t>52</a:t>
            </a:fld>
            <a:endParaRPr lang="en-US" altLang="zh-CN" smtClean="0">
              <a:solidFill>
                <a:srgbClr val="000000"/>
              </a:solidFill>
              <a:latin typeface="Arial" panose="020B0604020202020204" pitchFamily="34" charset="0"/>
              <a:ea typeface="MS PGothic" pitchFamily="34" charset="-128"/>
            </a:endParaRPr>
          </a:p>
        </p:txBody>
      </p:sp>
    </p:spTree>
    <p:extLst>
      <p:ext uri="{BB962C8B-B14F-4D97-AF65-F5344CB8AC3E}">
        <p14:creationId xmlns:p14="http://schemas.microsoft.com/office/powerpoint/2010/main" val="3808544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239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256D526-CDF1-46DE-BB37-005229A38FF7}" type="slidenum">
              <a:rPr lang="zh-CN" altLang="en-US" smtClean="0"/>
              <a:pPr/>
              <a:t>2</a:t>
            </a:fld>
            <a:endParaRPr lang="zh-CN" altLang="en-US" smtClean="0"/>
          </a:p>
        </p:txBody>
      </p:sp>
    </p:spTree>
    <p:extLst>
      <p:ext uri="{BB962C8B-B14F-4D97-AF65-F5344CB8AC3E}">
        <p14:creationId xmlns:p14="http://schemas.microsoft.com/office/powerpoint/2010/main" val="30903623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88695-62D5-49EB-B718-1E634CFAFDB1}" type="slidenum">
              <a:rPr lang="zh-CN" altLang="en-US" smtClean="0"/>
              <a:pPr/>
              <a:t>56</a:t>
            </a:fld>
            <a:endParaRPr lang="zh-CN" altLang="en-US"/>
          </a:p>
        </p:txBody>
      </p:sp>
    </p:spTree>
    <p:extLst>
      <p:ext uri="{BB962C8B-B14F-4D97-AF65-F5344CB8AC3E}">
        <p14:creationId xmlns:p14="http://schemas.microsoft.com/office/powerpoint/2010/main" val="8388946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88695-62D5-49EB-B718-1E634CFAFDB1}" type="slidenum">
              <a:rPr lang="zh-CN" altLang="en-US" smtClean="0"/>
              <a:pPr/>
              <a:t>57</a:t>
            </a:fld>
            <a:endParaRPr lang="zh-CN" altLang="en-US"/>
          </a:p>
        </p:txBody>
      </p:sp>
    </p:spTree>
    <p:extLst>
      <p:ext uri="{BB962C8B-B14F-4D97-AF65-F5344CB8AC3E}">
        <p14:creationId xmlns:p14="http://schemas.microsoft.com/office/powerpoint/2010/main" val="23907346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88695-62D5-49EB-B718-1E634CFAFDB1}" type="slidenum">
              <a:rPr lang="zh-CN" altLang="en-US" smtClean="0"/>
              <a:pPr/>
              <a:t>58</a:t>
            </a:fld>
            <a:endParaRPr lang="zh-CN" altLang="en-US"/>
          </a:p>
        </p:txBody>
      </p:sp>
    </p:spTree>
    <p:extLst>
      <p:ext uri="{BB962C8B-B14F-4D97-AF65-F5344CB8AC3E}">
        <p14:creationId xmlns:p14="http://schemas.microsoft.com/office/powerpoint/2010/main" val="3066494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88695-62D5-49EB-B718-1E634CFAFDB1}" type="slidenum">
              <a:rPr lang="zh-CN" altLang="en-US" smtClean="0"/>
              <a:pPr/>
              <a:t>59</a:t>
            </a:fld>
            <a:endParaRPr lang="zh-CN" altLang="en-US"/>
          </a:p>
        </p:txBody>
      </p:sp>
    </p:spTree>
    <p:extLst>
      <p:ext uri="{BB962C8B-B14F-4D97-AF65-F5344CB8AC3E}">
        <p14:creationId xmlns:p14="http://schemas.microsoft.com/office/powerpoint/2010/main" val="1067534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88695-62D5-49EB-B718-1E634CFAFDB1}" type="slidenum">
              <a:rPr lang="zh-CN" altLang="en-US" smtClean="0"/>
              <a:pPr/>
              <a:t>60</a:t>
            </a:fld>
            <a:endParaRPr lang="zh-CN" altLang="en-US"/>
          </a:p>
        </p:txBody>
      </p:sp>
    </p:spTree>
    <p:extLst>
      <p:ext uri="{BB962C8B-B14F-4D97-AF65-F5344CB8AC3E}">
        <p14:creationId xmlns:p14="http://schemas.microsoft.com/office/powerpoint/2010/main" val="21581052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88695-62D5-49EB-B718-1E634CFAFDB1}" type="slidenum">
              <a:rPr lang="zh-CN" altLang="en-US" smtClean="0"/>
              <a:pPr/>
              <a:t>61</a:t>
            </a:fld>
            <a:endParaRPr lang="zh-CN" altLang="en-US"/>
          </a:p>
        </p:txBody>
      </p:sp>
    </p:spTree>
    <p:extLst>
      <p:ext uri="{BB962C8B-B14F-4D97-AF65-F5344CB8AC3E}">
        <p14:creationId xmlns:p14="http://schemas.microsoft.com/office/powerpoint/2010/main" val="17796981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88695-62D5-49EB-B718-1E634CFAFDB1}" type="slidenum">
              <a:rPr lang="zh-CN" altLang="en-US" smtClean="0"/>
              <a:pPr/>
              <a:t>62</a:t>
            </a:fld>
            <a:endParaRPr lang="zh-CN" altLang="en-US"/>
          </a:p>
        </p:txBody>
      </p:sp>
    </p:spTree>
    <p:extLst>
      <p:ext uri="{BB962C8B-B14F-4D97-AF65-F5344CB8AC3E}">
        <p14:creationId xmlns:p14="http://schemas.microsoft.com/office/powerpoint/2010/main" val="33421658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88695-62D5-49EB-B718-1E634CFAFDB1}" type="slidenum">
              <a:rPr lang="zh-CN" altLang="en-US" smtClean="0"/>
              <a:pPr/>
              <a:t>63</a:t>
            </a:fld>
            <a:endParaRPr lang="zh-CN" altLang="en-US"/>
          </a:p>
        </p:txBody>
      </p:sp>
    </p:spTree>
    <p:extLst>
      <p:ext uri="{BB962C8B-B14F-4D97-AF65-F5344CB8AC3E}">
        <p14:creationId xmlns:p14="http://schemas.microsoft.com/office/powerpoint/2010/main" val="1997562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88695-62D5-49EB-B718-1E634CFAFDB1}" type="slidenum">
              <a:rPr lang="zh-CN" altLang="en-US" smtClean="0"/>
              <a:pPr/>
              <a:t>64</a:t>
            </a:fld>
            <a:endParaRPr lang="zh-CN" altLang="en-US"/>
          </a:p>
        </p:txBody>
      </p:sp>
    </p:spTree>
    <p:extLst>
      <p:ext uri="{BB962C8B-B14F-4D97-AF65-F5344CB8AC3E}">
        <p14:creationId xmlns:p14="http://schemas.microsoft.com/office/powerpoint/2010/main" val="9702146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88695-62D5-49EB-B718-1E634CFAFDB1}" type="slidenum">
              <a:rPr lang="zh-CN" altLang="en-US" smtClean="0"/>
              <a:pPr/>
              <a:t>65</a:t>
            </a:fld>
            <a:endParaRPr lang="zh-CN" altLang="en-US"/>
          </a:p>
        </p:txBody>
      </p:sp>
    </p:spTree>
    <p:extLst>
      <p:ext uri="{BB962C8B-B14F-4D97-AF65-F5344CB8AC3E}">
        <p14:creationId xmlns:p14="http://schemas.microsoft.com/office/powerpoint/2010/main" val="1733918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239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256D526-CDF1-46DE-BB37-005229A38FF7}" type="slidenum">
              <a:rPr lang="zh-CN" altLang="en-US" smtClean="0"/>
              <a:pPr/>
              <a:t>3</a:t>
            </a:fld>
            <a:endParaRPr lang="zh-CN" altLang="en-US" smtClean="0"/>
          </a:p>
        </p:txBody>
      </p:sp>
    </p:spTree>
    <p:extLst>
      <p:ext uri="{BB962C8B-B14F-4D97-AF65-F5344CB8AC3E}">
        <p14:creationId xmlns:p14="http://schemas.microsoft.com/office/powerpoint/2010/main" val="42885637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88695-62D5-49EB-B718-1E634CFAFDB1}" type="slidenum">
              <a:rPr lang="zh-CN" altLang="en-US" smtClean="0"/>
              <a:pPr/>
              <a:t>67</a:t>
            </a:fld>
            <a:endParaRPr lang="zh-CN" altLang="en-US"/>
          </a:p>
        </p:txBody>
      </p:sp>
    </p:spTree>
    <p:extLst>
      <p:ext uri="{BB962C8B-B14F-4D97-AF65-F5344CB8AC3E}">
        <p14:creationId xmlns:p14="http://schemas.microsoft.com/office/powerpoint/2010/main" val="31818911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88695-62D5-49EB-B718-1E634CFAFDB1}" type="slidenum">
              <a:rPr lang="zh-CN" altLang="en-US" smtClean="0"/>
              <a:pPr/>
              <a:t>68</a:t>
            </a:fld>
            <a:endParaRPr lang="zh-CN" altLang="en-US"/>
          </a:p>
        </p:txBody>
      </p:sp>
    </p:spTree>
    <p:extLst>
      <p:ext uri="{BB962C8B-B14F-4D97-AF65-F5344CB8AC3E}">
        <p14:creationId xmlns:p14="http://schemas.microsoft.com/office/powerpoint/2010/main" val="37880263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88695-62D5-49EB-B718-1E634CFAFDB1}" type="slidenum">
              <a:rPr lang="zh-CN" altLang="en-US" smtClean="0"/>
              <a:pPr/>
              <a:t>69</a:t>
            </a:fld>
            <a:endParaRPr lang="zh-CN" altLang="en-US"/>
          </a:p>
        </p:txBody>
      </p:sp>
    </p:spTree>
    <p:extLst>
      <p:ext uri="{BB962C8B-B14F-4D97-AF65-F5344CB8AC3E}">
        <p14:creationId xmlns:p14="http://schemas.microsoft.com/office/powerpoint/2010/main" val="2960675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88695-62D5-49EB-B718-1E634CFAFDB1}" type="slidenum">
              <a:rPr lang="zh-CN" altLang="en-US" smtClean="0"/>
              <a:pPr/>
              <a:t>70</a:t>
            </a:fld>
            <a:endParaRPr lang="zh-CN" altLang="en-US"/>
          </a:p>
        </p:txBody>
      </p:sp>
    </p:spTree>
    <p:extLst>
      <p:ext uri="{BB962C8B-B14F-4D97-AF65-F5344CB8AC3E}">
        <p14:creationId xmlns:p14="http://schemas.microsoft.com/office/powerpoint/2010/main" val="16097855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88695-62D5-49EB-B718-1E634CFAFDB1}" type="slidenum">
              <a:rPr lang="zh-CN" altLang="en-US" smtClean="0"/>
              <a:pPr/>
              <a:t>71</a:t>
            </a:fld>
            <a:endParaRPr lang="zh-CN" altLang="en-US"/>
          </a:p>
        </p:txBody>
      </p:sp>
    </p:spTree>
    <p:extLst>
      <p:ext uri="{BB962C8B-B14F-4D97-AF65-F5344CB8AC3E}">
        <p14:creationId xmlns:p14="http://schemas.microsoft.com/office/powerpoint/2010/main" val="17572291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88695-62D5-49EB-B718-1E634CFAFDB1}" type="slidenum">
              <a:rPr lang="zh-CN" altLang="en-US" smtClean="0"/>
              <a:pPr/>
              <a:t>72</a:t>
            </a:fld>
            <a:endParaRPr lang="zh-CN" altLang="en-US"/>
          </a:p>
        </p:txBody>
      </p:sp>
    </p:spTree>
    <p:extLst>
      <p:ext uri="{BB962C8B-B14F-4D97-AF65-F5344CB8AC3E}">
        <p14:creationId xmlns:p14="http://schemas.microsoft.com/office/powerpoint/2010/main" val="14610020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88695-62D5-49EB-B718-1E634CFAFDB1}" type="slidenum">
              <a:rPr lang="zh-CN" altLang="en-US" smtClean="0"/>
              <a:pPr/>
              <a:t>73</a:t>
            </a:fld>
            <a:endParaRPr lang="zh-CN" altLang="en-US"/>
          </a:p>
        </p:txBody>
      </p:sp>
    </p:spTree>
    <p:extLst>
      <p:ext uri="{BB962C8B-B14F-4D97-AF65-F5344CB8AC3E}">
        <p14:creationId xmlns:p14="http://schemas.microsoft.com/office/powerpoint/2010/main" val="6221183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88695-62D5-49EB-B718-1E634CFAFDB1}" type="slidenum">
              <a:rPr lang="zh-CN" altLang="en-US" smtClean="0"/>
              <a:pPr/>
              <a:t>74</a:t>
            </a:fld>
            <a:endParaRPr lang="zh-CN" altLang="en-US"/>
          </a:p>
        </p:txBody>
      </p:sp>
    </p:spTree>
    <p:extLst>
      <p:ext uri="{BB962C8B-B14F-4D97-AF65-F5344CB8AC3E}">
        <p14:creationId xmlns:p14="http://schemas.microsoft.com/office/powerpoint/2010/main" val="16523190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C88695-62D5-49EB-B718-1E634CFAFDB1}" type="slidenum">
              <a:rPr lang="zh-CN" altLang="en-US" smtClean="0"/>
              <a:pPr/>
              <a:t>75</a:t>
            </a:fld>
            <a:endParaRPr lang="zh-CN" altLang="en-US"/>
          </a:p>
        </p:txBody>
      </p:sp>
    </p:spTree>
    <p:extLst>
      <p:ext uri="{BB962C8B-B14F-4D97-AF65-F5344CB8AC3E}">
        <p14:creationId xmlns:p14="http://schemas.microsoft.com/office/powerpoint/2010/main" val="33657397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smtClean="0"/>
              <a:t>The University of Adelaide, School of Computer Science</a:t>
            </a:r>
          </a:p>
        </p:txBody>
      </p:sp>
      <p:sp>
        <p:nvSpPr>
          <p:cNvPr id="183299" name="Rectangle 3"/>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9D00C82B-5C56-4562-9EFE-5787CD4E8AC6}" type="datetime3">
              <a:rPr lang="en-US" altLang="zh-CN" smtClean="0"/>
              <a:pPr fontAlgn="base">
                <a:spcBef>
                  <a:spcPct val="0"/>
                </a:spcBef>
                <a:spcAft>
                  <a:spcPct val="0"/>
                </a:spcAft>
              </a:pPr>
              <a:t>30 April 2020</a:t>
            </a:fld>
            <a:endParaRPr lang="en-US" altLang="zh-CN" smtClean="0"/>
          </a:p>
        </p:txBody>
      </p:sp>
      <p:sp>
        <p:nvSpPr>
          <p:cNvPr id="183300"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smtClean="0"/>
              <a:t>Chapter 2 — Instructions: Language of the Computer</a:t>
            </a:r>
          </a:p>
        </p:txBody>
      </p:sp>
      <p:sp>
        <p:nvSpPr>
          <p:cNvPr id="18330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9A4F7BB-EA4F-47A2-A253-33451E2E09CE}" type="slidenum">
              <a:rPr lang="en-US" altLang="zh-CN" smtClean="0"/>
              <a:pPr/>
              <a:t>78</a:t>
            </a:fld>
            <a:endParaRPr lang="en-US" altLang="zh-CN" smtClean="0"/>
          </a:p>
        </p:txBody>
      </p:sp>
      <p:sp>
        <p:nvSpPr>
          <p:cNvPr id="18330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30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1288131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146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5A34113-D0B0-4658-9BAC-43F90E755BCF}" type="slidenum">
              <a:rPr lang="zh-CN" altLang="en-US" smtClean="0"/>
              <a:pPr/>
              <a:t>6</a:t>
            </a:fld>
            <a:endParaRPr lang="zh-CN" altLang="en-US" smtClean="0"/>
          </a:p>
        </p:txBody>
      </p:sp>
    </p:spTree>
    <p:extLst>
      <p:ext uri="{BB962C8B-B14F-4D97-AF65-F5344CB8AC3E}">
        <p14:creationId xmlns:p14="http://schemas.microsoft.com/office/powerpoint/2010/main" val="35649070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smtClean="0"/>
              <a:t>The University of Adelaide, School of Computer Science</a:t>
            </a:r>
          </a:p>
        </p:txBody>
      </p:sp>
      <p:sp>
        <p:nvSpPr>
          <p:cNvPr id="186371" name="Rectangle 3"/>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F4AE8EFE-BA74-439D-809D-8B9660FAEF9E}" type="datetime3">
              <a:rPr lang="en-US" altLang="zh-CN" smtClean="0"/>
              <a:pPr fontAlgn="base">
                <a:spcBef>
                  <a:spcPct val="0"/>
                </a:spcBef>
                <a:spcAft>
                  <a:spcPct val="0"/>
                </a:spcAft>
              </a:pPr>
              <a:t>30 April 2020</a:t>
            </a:fld>
            <a:endParaRPr lang="en-US" altLang="zh-CN" smtClean="0"/>
          </a:p>
        </p:txBody>
      </p:sp>
      <p:sp>
        <p:nvSpPr>
          <p:cNvPr id="186372"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smtClean="0"/>
              <a:t>Chapter 2 — Instructions: Language of the Computer</a:t>
            </a:r>
          </a:p>
        </p:txBody>
      </p:sp>
      <p:sp>
        <p:nvSpPr>
          <p:cNvPr id="18637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CC32F15-7234-4CC0-9F28-A3D413DFCCF5}" type="slidenum">
              <a:rPr lang="en-US" altLang="zh-CN" smtClean="0"/>
              <a:pPr/>
              <a:t>80</a:t>
            </a:fld>
            <a:endParaRPr lang="en-US" altLang="zh-CN" smtClean="0"/>
          </a:p>
        </p:txBody>
      </p:sp>
      <p:sp>
        <p:nvSpPr>
          <p:cNvPr id="18637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3268311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8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smtClean="0">
              <a:latin typeface="Arial" panose="020B0604020202020204" pitchFamily="34" charset="0"/>
            </a:endParaRPr>
          </a:p>
        </p:txBody>
      </p:sp>
      <p:sp>
        <p:nvSpPr>
          <p:cNvPr id="1986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defTabSz="912813">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defTabSz="912813">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defTabSz="912813">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defTabSz="912813">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25B77D1-3A26-4A69-88E7-B6173FA67870}" type="slidenum">
              <a:rPr lang="en-US" altLang="zh-CN" smtClean="0">
                <a:solidFill>
                  <a:srgbClr val="000000"/>
                </a:solidFill>
                <a:latin typeface="Arial" panose="020B0604020202020204" pitchFamily="34" charset="0"/>
                <a:ea typeface="MS PGothic" pitchFamily="34" charset="-128"/>
              </a:rPr>
              <a:pPr>
                <a:spcBef>
                  <a:spcPct val="0"/>
                </a:spcBef>
              </a:pPr>
              <a:t>91</a:t>
            </a:fld>
            <a:endParaRPr lang="en-US" altLang="zh-CN" smtClean="0">
              <a:solidFill>
                <a:srgbClr val="000000"/>
              </a:solidFill>
              <a:latin typeface="Arial" panose="020B0604020202020204" pitchFamily="34" charset="0"/>
              <a:ea typeface="MS PGothic" pitchFamily="34" charset="-128"/>
            </a:endParaRPr>
          </a:p>
        </p:txBody>
      </p:sp>
    </p:spTree>
    <p:extLst>
      <p:ext uri="{BB962C8B-B14F-4D97-AF65-F5344CB8AC3E}">
        <p14:creationId xmlns:p14="http://schemas.microsoft.com/office/powerpoint/2010/main" val="8607892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0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smtClean="0">
                <a:latin typeface="Arial" panose="020B0604020202020204" pitchFamily="34" charset="0"/>
              </a:rPr>
              <a:t>30 * 32 * 32 = 30 * 1024 = 30K fragments</a:t>
            </a:r>
          </a:p>
          <a:p>
            <a:r>
              <a:rPr lang="en-US" altLang="zh-CN" dirty="0" smtClean="0">
                <a:latin typeface="Arial" panose="020B0604020202020204" pitchFamily="34" charset="0"/>
              </a:rPr>
              <a:t>64KB register file = 16 32-bit registers per thread = 64B (1/32 that of LRB)</a:t>
            </a:r>
          </a:p>
          <a:p>
            <a:r>
              <a:rPr lang="en-US" altLang="zh-CN" dirty="0" smtClean="0">
                <a:latin typeface="Arial" panose="020B0604020202020204" pitchFamily="34" charset="0"/>
              </a:rPr>
              <a:t>16KB of shared scratch</a:t>
            </a:r>
          </a:p>
          <a:p>
            <a:endParaRPr lang="en-US" altLang="zh-CN" dirty="0" smtClean="0">
              <a:latin typeface="Arial" panose="020B0604020202020204" pitchFamily="34" charset="0"/>
            </a:endParaRPr>
          </a:p>
          <a:p>
            <a:r>
              <a:rPr lang="en-US" altLang="zh-CN" dirty="0" smtClean="0">
                <a:latin typeface="Arial" panose="020B0604020202020204" pitchFamily="34" charset="0"/>
              </a:rPr>
              <a:t>80KB / core available to software</a:t>
            </a:r>
          </a:p>
        </p:txBody>
      </p:sp>
      <p:sp>
        <p:nvSpPr>
          <p:cNvPr id="2007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defTabSz="912813">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defTabSz="912813">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defTabSz="912813">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defTabSz="912813">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1E432968-6F11-4BF8-B489-B5B5339D53E6}" type="slidenum">
              <a:rPr lang="en-US" altLang="zh-CN" smtClean="0">
                <a:solidFill>
                  <a:srgbClr val="000000"/>
                </a:solidFill>
                <a:latin typeface="Arial" panose="020B0604020202020204" pitchFamily="34" charset="0"/>
                <a:ea typeface="MS PGothic" pitchFamily="34" charset="-128"/>
              </a:rPr>
              <a:pPr>
                <a:spcBef>
                  <a:spcPct val="0"/>
                </a:spcBef>
              </a:pPr>
              <a:t>92</a:t>
            </a:fld>
            <a:endParaRPr lang="en-US" altLang="zh-CN" smtClean="0">
              <a:solidFill>
                <a:srgbClr val="000000"/>
              </a:solidFill>
              <a:latin typeface="Arial" panose="020B0604020202020204" pitchFamily="34" charset="0"/>
              <a:ea typeface="MS PGothic" pitchFamily="34" charset="-128"/>
            </a:endParaRPr>
          </a:p>
        </p:txBody>
      </p:sp>
    </p:spTree>
    <p:extLst>
      <p:ext uri="{BB962C8B-B14F-4D97-AF65-F5344CB8AC3E}">
        <p14:creationId xmlns:p14="http://schemas.microsoft.com/office/powerpoint/2010/main" val="4433160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smtClean="0">
                <a:latin typeface="Arial" panose="020B0604020202020204" pitchFamily="34" charset="0"/>
              </a:rPr>
              <a:t>To get maximal latency hiding:</a:t>
            </a:r>
          </a:p>
          <a:p>
            <a:r>
              <a:rPr lang="en-US" altLang="zh-CN" smtClean="0">
                <a:latin typeface="Arial" panose="020B0604020202020204" pitchFamily="34" charset="0"/>
              </a:rPr>
              <a:t>Run 1/32 of the time</a:t>
            </a:r>
          </a:p>
          <a:p>
            <a:r>
              <a:rPr lang="en-US" altLang="zh-CN" smtClean="0">
                <a:latin typeface="Arial" panose="020B0604020202020204" pitchFamily="34" charset="0"/>
              </a:rPr>
              <a:t>16 words per thread = 64B  </a:t>
            </a:r>
          </a:p>
        </p:txBody>
      </p:sp>
      <p:sp>
        <p:nvSpPr>
          <p:cNvPr id="2027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defTabSz="912813">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defTabSz="912813">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defTabSz="912813">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defTabSz="912813">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9B1D255-DABC-48AC-84CC-E972EA62CC5A}" type="slidenum">
              <a:rPr lang="en-US" altLang="zh-CN" smtClean="0">
                <a:solidFill>
                  <a:srgbClr val="000000"/>
                </a:solidFill>
                <a:latin typeface="Arial" panose="020B0604020202020204" pitchFamily="34" charset="0"/>
                <a:ea typeface="MS PGothic" pitchFamily="34" charset="-128"/>
              </a:rPr>
              <a:pPr>
                <a:spcBef>
                  <a:spcPct val="0"/>
                </a:spcBef>
              </a:pPr>
              <a:t>93</a:t>
            </a:fld>
            <a:endParaRPr lang="en-US" altLang="zh-CN" smtClean="0">
              <a:solidFill>
                <a:srgbClr val="000000"/>
              </a:solidFill>
              <a:latin typeface="Arial" panose="020B0604020202020204" pitchFamily="34" charset="0"/>
              <a:ea typeface="MS PGothic" pitchFamily="34" charset="-128"/>
            </a:endParaRPr>
          </a:p>
        </p:txBody>
      </p:sp>
    </p:spTree>
    <p:extLst>
      <p:ext uri="{BB962C8B-B14F-4D97-AF65-F5344CB8AC3E}">
        <p14:creationId xmlns:p14="http://schemas.microsoft.com/office/powerpoint/2010/main" val="41910236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smtClean="0">
                <a:latin typeface="Arial" panose="020B0604020202020204" pitchFamily="34" charset="0"/>
              </a:rPr>
              <a:t>If you</a:t>
            </a:r>
            <a:r>
              <a:rPr lang="ja-JP" altLang="en-US" dirty="0" smtClean="0">
                <a:latin typeface="Arial" panose="020B0604020202020204" pitchFamily="34" charset="0"/>
              </a:rPr>
              <a:t>’</a:t>
            </a:r>
            <a:r>
              <a:rPr lang="en-US" altLang="ja-JP" dirty="0" smtClean="0">
                <a:latin typeface="Arial" panose="020B0604020202020204" pitchFamily="34" charset="0"/>
              </a:rPr>
              <a:t>re running a CUDA program, and your not launching 30K threads, you are certainly not getting full latency hiding, and you might not be using the GPU well</a:t>
            </a:r>
            <a:endParaRPr lang="en-US" altLang="zh-CN" dirty="0" smtClean="0">
              <a:latin typeface="Arial" panose="020B0604020202020204" pitchFamily="34" charset="0"/>
            </a:endParaRPr>
          </a:p>
        </p:txBody>
      </p:sp>
      <p:sp>
        <p:nvSpPr>
          <p:cNvPr id="2058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defTabSz="912813">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defTabSz="912813">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defTabSz="912813">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defTabSz="912813">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561CA479-0205-42E7-95FD-BF4C86D14F8F}" type="slidenum">
              <a:rPr lang="en-US" altLang="zh-CN" smtClean="0">
                <a:solidFill>
                  <a:srgbClr val="000000"/>
                </a:solidFill>
                <a:latin typeface="Arial" panose="020B0604020202020204" pitchFamily="34" charset="0"/>
                <a:ea typeface="MS PGothic" pitchFamily="34" charset="-128"/>
              </a:rPr>
              <a:pPr>
                <a:spcBef>
                  <a:spcPct val="0"/>
                </a:spcBef>
              </a:pPr>
              <a:t>94</a:t>
            </a:fld>
            <a:endParaRPr lang="en-US" altLang="zh-CN" smtClean="0">
              <a:solidFill>
                <a:srgbClr val="000000"/>
              </a:solidFill>
              <a:latin typeface="Arial" panose="020B0604020202020204" pitchFamily="34" charset="0"/>
              <a:ea typeface="MS PGothic" pitchFamily="34" charset="-128"/>
            </a:endParaRPr>
          </a:p>
        </p:txBody>
      </p:sp>
    </p:spTree>
    <p:extLst>
      <p:ext uri="{BB962C8B-B14F-4D97-AF65-F5344CB8AC3E}">
        <p14:creationId xmlns:p14="http://schemas.microsoft.com/office/powerpoint/2010/main" val="38023979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5"/>
          <p:cNvSpPr>
            <a:spLocks noGrp="1" noChangeArrowheads="1"/>
          </p:cNvSpPr>
          <p:nvPr>
            <p:ph type="sldNum" sz="quarter" idx="5"/>
          </p:nvPr>
        </p:nvSpPr>
        <p:spPr>
          <a:noFill/>
          <a:ln>
            <a:headEnd/>
            <a:tailEnd/>
          </a:ln>
        </p:spPr>
        <p:txBody>
          <a:bodyPr/>
          <a:lstStyle/>
          <a:p>
            <a:pPr defTabSz="913550"/>
            <a:fld id="{E501BE9C-74C9-4DE0-B1B6-4BD34D588F8C}" type="slidenum">
              <a:rPr lang="en-US" altLang="zh-CN"/>
              <a:pPr defTabSz="913550"/>
              <a:t>98</a:t>
            </a:fld>
            <a:endParaRPr lang="en-US" altLang="zh-CN" dirty="0"/>
          </a:p>
        </p:txBody>
      </p:sp>
      <p:sp>
        <p:nvSpPr>
          <p:cNvPr id="199683" name="Rectangle 2"/>
          <p:cNvSpPr>
            <a:spLocks noGrp="1" noRot="1" noChangeAspect="1" noChangeArrowheads="1" noTextEdit="1"/>
          </p:cNvSpPr>
          <p:nvPr>
            <p:ph type="sldImg" idx="4294967295"/>
          </p:nvPr>
        </p:nvSpPr>
        <p:spPr>
          <a:xfrm>
            <a:off x="1493838" y="909638"/>
            <a:ext cx="4195762" cy="3148012"/>
          </a:xfrm>
          <a:solidFill>
            <a:srgbClr val="FFFFFF"/>
          </a:solidFill>
          <a:ln/>
        </p:spPr>
      </p:sp>
      <p:sp>
        <p:nvSpPr>
          <p:cNvPr id="199684" name="Rectangle 3"/>
          <p:cNvSpPr>
            <a:spLocks noGrp="1" noChangeArrowheads="1"/>
          </p:cNvSpPr>
          <p:nvPr>
            <p:ph type="body" idx="4294967295"/>
          </p:nvPr>
        </p:nvSpPr>
        <p:spPr>
          <a:xfrm>
            <a:off x="957003" y="4491461"/>
            <a:ext cx="5268191" cy="4256878"/>
          </a:xfrm>
          <a:solidFill>
            <a:srgbClr val="FFFFFF"/>
          </a:solidFill>
          <a:ln>
            <a:solidFill>
              <a:srgbClr val="000000"/>
            </a:solidFill>
            <a:headEnd/>
            <a:tailEnd/>
          </a:ln>
        </p:spPr>
        <p:txBody>
          <a:bodyPr>
            <a:prstTxWarp prst="textNoShape">
              <a:avLst/>
            </a:prstTxWarp>
          </a:bodyPr>
          <a:lstStyle/>
          <a:p>
            <a:endParaRPr lang="en-US" altLang="zh-CN" smtClean="0"/>
          </a:p>
        </p:txBody>
      </p:sp>
    </p:spTree>
    <p:extLst>
      <p:ext uri="{BB962C8B-B14F-4D97-AF65-F5344CB8AC3E}">
        <p14:creationId xmlns:p14="http://schemas.microsoft.com/office/powerpoint/2010/main" val="774234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280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8A06899-A12E-4135-9195-F5D28F60669F}" type="slidenum">
              <a:rPr lang="zh-CN" altLang="en-US" smtClean="0"/>
              <a:pPr/>
              <a:t>25</a:t>
            </a:fld>
            <a:endParaRPr lang="zh-CN" altLang="en-US" smtClean="0"/>
          </a:p>
        </p:txBody>
      </p:sp>
    </p:spTree>
    <p:extLst>
      <p:ext uri="{BB962C8B-B14F-4D97-AF65-F5344CB8AC3E}">
        <p14:creationId xmlns:p14="http://schemas.microsoft.com/office/powerpoint/2010/main" val="3977582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p>
        </p:txBody>
      </p:sp>
      <p:sp>
        <p:nvSpPr>
          <p:cNvPr id="1310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E95C846-BD34-4151-AAD7-9C23256477E2}" type="slidenum">
              <a:rPr lang="zh-CN" altLang="en-US" smtClean="0"/>
              <a:pPr/>
              <a:t>29</a:t>
            </a:fld>
            <a:endParaRPr lang="zh-CN" altLang="en-US" smtClean="0"/>
          </a:p>
        </p:txBody>
      </p:sp>
    </p:spTree>
    <p:extLst>
      <p:ext uri="{BB962C8B-B14F-4D97-AF65-F5344CB8AC3E}">
        <p14:creationId xmlns:p14="http://schemas.microsoft.com/office/powerpoint/2010/main" val="3802470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331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4328DB1-78CA-465F-ADAB-325DAB254FE8}" type="slidenum">
              <a:rPr lang="zh-CN" altLang="en-US" smtClean="0"/>
              <a:pPr/>
              <a:t>30</a:t>
            </a:fld>
            <a:endParaRPr lang="zh-CN" altLang="en-US" smtClean="0"/>
          </a:p>
        </p:txBody>
      </p:sp>
    </p:spTree>
    <p:extLst>
      <p:ext uri="{BB962C8B-B14F-4D97-AF65-F5344CB8AC3E}">
        <p14:creationId xmlns:p14="http://schemas.microsoft.com/office/powerpoint/2010/main" val="4184131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351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82AD566-B824-4996-9A5D-A58D574D590A}" type="slidenum">
              <a:rPr lang="zh-CN" altLang="en-US" smtClean="0"/>
              <a:pPr/>
              <a:t>31</a:t>
            </a:fld>
            <a:endParaRPr lang="zh-CN" altLang="en-US" smtClean="0"/>
          </a:p>
        </p:txBody>
      </p:sp>
    </p:spTree>
    <p:extLst>
      <p:ext uri="{BB962C8B-B14F-4D97-AF65-F5344CB8AC3E}">
        <p14:creationId xmlns:p14="http://schemas.microsoft.com/office/powerpoint/2010/main" val="431375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1FF8B23-98C8-4F0B-A771-05F28CA235F8}" type="slidenum">
              <a:rPr lang="zh-CN" altLang="en-US" smtClean="0"/>
              <a:pPr>
                <a:defRPr/>
              </a:pPr>
              <a:t>32</a:t>
            </a:fld>
            <a:endParaRPr lang="zh-CN" altLang="en-US"/>
          </a:p>
        </p:txBody>
      </p:sp>
    </p:spTree>
    <p:extLst>
      <p:ext uri="{BB962C8B-B14F-4D97-AF65-F5344CB8AC3E}">
        <p14:creationId xmlns:p14="http://schemas.microsoft.com/office/powerpoint/2010/main" val="13809359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normAutofit/>
          </a:bodyPr>
          <a:lstStyle>
            <a:lvl1pPr>
              <a:defRPr sz="44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63CB074-D917-4FBE-89BE-DF3B3526DC37}" type="datetime1">
              <a:rPr lang="en-US" altLang="zh-CN" smtClean="0"/>
              <a:t>4/30/2020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dirty="0"/>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a:t>
            </a:fld>
            <a:endParaRPr lang="zh-CN" altLang="en-US"/>
          </a:p>
        </p:txBody>
      </p:sp>
      <p:pic>
        <p:nvPicPr>
          <p:cNvPr id="8" name="图片 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837881" y="219937"/>
            <a:ext cx="401637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mj-ea"/>
                <a:ea typeface="+mj-ea"/>
              </a:defRPr>
            </a:lvl1p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lvl1pPr>
              <a:defRPr>
                <a:latin typeface="+mj-ea"/>
                <a:ea typeface="+mj-ea"/>
              </a:defRPr>
            </a:lvl1pPr>
            <a:lvl2pPr>
              <a:defRPr>
                <a:latin typeface="+mj-ea"/>
                <a:ea typeface="+mj-ea"/>
              </a:defRPr>
            </a:lvl2pPr>
            <a:lvl3pPr>
              <a:defRPr>
                <a:latin typeface="+mj-ea"/>
                <a:ea typeface="+mj-ea"/>
              </a:defRPr>
            </a:lvl3pPr>
            <a:lvl4pPr>
              <a:defRPr>
                <a:latin typeface="+mj-ea"/>
                <a:ea typeface="+mj-ea"/>
              </a:defRPr>
            </a:lvl4pPr>
            <a:lvl5pPr>
              <a:defRPr>
                <a:latin typeface="+mj-ea"/>
                <a:ea typeface="+mj-ea"/>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F924CD9D-8F2D-4BFF-AE92-BD43EDE08B97}" type="datetime1">
              <a:rPr lang="en-US" altLang="zh-CN" smtClean="0"/>
              <a:t>4/30/2020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dirty="0"/>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lvl1pPr>
              <a:defRPr>
                <a:latin typeface="+mj-ea"/>
                <a:ea typeface="+mj-ea"/>
              </a:defRPr>
            </a:lvl1p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lvl1pPr>
              <a:defRPr>
                <a:latin typeface="+mj-ea"/>
                <a:ea typeface="+mj-ea"/>
              </a:defRPr>
            </a:lvl1pPr>
            <a:lvl2pPr>
              <a:defRPr>
                <a:latin typeface="+mj-ea"/>
                <a:ea typeface="+mj-ea"/>
              </a:defRPr>
            </a:lvl2pPr>
            <a:lvl3pPr>
              <a:defRPr>
                <a:latin typeface="+mj-ea"/>
                <a:ea typeface="+mj-ea"/>
              </a:defRPr>
            </a:lvl3pPr>
            <a:lvl4pPr>
              <a:defRPr>
                <a:latin typeface="+mj-ea"/>
                <a:ea typeface="+mj-ea"/>
              </a:defRPr>
            </a:lvl4pPr>
            <a:lvl5pPr>
              <a:defRPr>
                <a:latin typeface="+mj-ea"/>
                <a:ea typeface="+mj-ea"/>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516212B-F7C2-43D2-9319-77026EAC3301}" type="datetime1">
              <a:rPr lang="en-US" altLang="zh-CN" smtClean="0"/>
              <a:t>4/30/2020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dirty="0"/>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79437"/>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8229600" cy="228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 y="4038600"/>
            <a:ext cx="8229600" cy="228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7833092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9" name="Rectangle 2"/>
          <p:cNvSpPr>
            <a:spLocks noChangeArrowheads="1"/>
          </p:cNvSpPr>
          <p:nvPr userDrawn="1"/>
        </p:nvSpPr>
        <p:spPr bwMode="auto">
          <a:xfrm>
            <a:off x="0" y="0"/>
            <a:ext cx="9144000" cy="976313"/>
          </a:xfrm>
          <a:prstGeom prst="rect">
            <a:avLst/>
          </a:prstGeom>
          <a:gradFill rotWithShape="1">
            <a:gsLst>
              <a:gs pos="0">
                <a:srgbClr val="234B8D"/>
              </a:gs>
              <a:gs pos="100000">
                <a:srgbClr val="2F7ADF"/>
              </a:gs>
            </a:gsLst>
            <a:lin ang="0" scaled="1"/>
          </a:gradFill>
          <a:ln>
            <a:noFill/>
          </a:ln>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dirty="0" smtClean="0">
              <a:solidFill>
                <a:srgbClr val="FFFFFF"/>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1032094" y="147889"/>
            <a:ext cx="7654705" cy="784617"/>
          </a:xfrm>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b="1">
                <a:latin typeface="微软雅黑" pitchFamily="34" charset="-122"/>
                <a:ea typeface="微软雅黑" pitchFamily="34" charset="-122"/>
              </a:defRPr>
            </a:lvl1pPr>
            <a:lvl2pPr>
              <a:defRPr/>
            </a:lvl2pPr>
            <a:lvl3pPr>
              <a:defRPr/>
            </a:lvl3pPr>
            <a:lvl4pPr>
              <a:defRPr/>
            </a:lvl4pPr>
            <a:lvl5pPr>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E0993EED-656B-468C-8A9E-AB922A5A7DBB}" type="datetime1">
              <a:rPr lang="en-US" altLang="zh-CN" smtClean="0"/>
              <a:t>4/30/2020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dirty="0"/>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a:t>
            </a:fld>
            <a:endParaRPr lang="zh-CN" altLang="en-US" dirty="0"/>
          </a:p>
        </p:txBody>
      </p:sp>
      <p:pic>
        <p:nvPicPr>
          <p:cNvPr id="11" name="图片 7" descr="校徽.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7695" y="118124"/>
            <a:ext cx="766763"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F684CBD7-081C-4AD8-9908-051971172021}" type="datetime1">
              <a:rPr lang="en-US" altLang="zh-CN" smtClean="0"/>
              <a:t>4/30/2020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dirty="0"/>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49379"/>
            <a:ext cx="4038600" cy="5024672"/>
          </a:xfrm>
        </p:spPr>
        <p:txBody>
          <a:bodyPr/>
          <a:lstStyle>
            <a:lvl1pPr>
              <a:defRPr sz="2800">
                <a:latin typeface="+mj-ea"/>
                <a:ea typeface="+mj-ea"/>
              </a:defRPr>
            </a:lvl1pPr>
            <a:lvl2pPr>
              <a:defRPr sz="2400">
                <a:latin typeface="+mj-ea"/>
                <a:ea typeface="+mj-ea"/>
              </a:defRPr>
            </a:lvl2pPr>
            <a:lvl3pPr>
              <a:defRPr sz="2000">
                <a:latin typeface="+mj-ea"/>
                <a:ea typeface="+mj-ea"/>
              </a:defRPr>
            </a:lvl3pPr>
            <a:lvl4pPr>
              <a:defRPr sz="1800">
                <a:latin typeface="+mj-ea"/>
                <a:ea typeface="+mj-ea"/>
              </a:defRPr>
            </a:lvl4pPr>
            <a:lvl5pPr>
              <a:defRPr sz="1800">
                <a:latin typeface="+mj-ea"/>
                <a:ea typeface="+mj-ea"/>
              </a:defRPr>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648200" y="1267485"/>
            <a:ext cx="4038600" cy="4997513"/>
          </a:xfrm>
        </p:spPr>
        <p:txBody>
          <a:bodyPr/>
          <a:lstStyle>
            <a:lvl1pPr>
              <a:defRPr sz="2800">
                <a:latin typeface="+mj-ea"/>
                <a:ea typeface="+mj-ea"/>
              </a:defRPr>
            </a:lvl1pPr>
            <a:lvl2pPr>
              <a:defRPr sz="2400">
                <a:latin typeface="+mj-ea"/>
                <a:ea typeface="+mj-ea"/>
              </a:defRPr>
            </a:lvl2pPr>
            <a:lvl3pPr>
              <a:defRPr sz="2000">
                <a:latin typeface="+mj-ea"/>
                <a:ea typeface="+mj-ea"/>
              </a:defRPr>
            </a:lvl3pPr>
            <a:lvl4pPr>
              <a:defRPr sz="1800">
                <a:latin typeface="+mj-ea"/>
                <a:ea typeface="+mj-ea"/>
              </a:defRPr>
            </a:lvl4pPr>
            <a:lvl5pPr>
              <a:defRPr sz="1800">
                <a:latin typeface="+mj-ea"/>
                <a:ea typeface="+mj-ea"/>
              </a:defRPr>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日期占位符 4"/>
          <p:cNvSpPr>
            <a:spLocks noGrp="1"/>
          </p:cNvSpPr>
          <p:nvPr>
            <p:ph type="dt" sz="half" idx="10"/>
          </p:nvPr>
        </p:nvSpPr>
        <p:spPr/>
        <p:txBody>
          <a:bodyPr/>
          <a:lstStyle/>
          <a:p>
            <a:fld id="{3BE08C80-ED58-411E-BF85-6E916E409911}" type="datetime1">
              <a:rPr lang="en-US" altLang="zh-CN" smtClean="0"/>
              <a:t>4/30/2020</a:t>
            </a:fld>
            <a:endParaRPr lang="zh-CN" altLang="en-US"/>
          </a:p>
        </p:txBody>
      </p:sp>
      <p:sp>
        <p:nvSpPr>
          <p:cNvPr id="6" name="页脚占位符 5"/>
          <p:cNvSpPr>
            <a:spLocks noGrp="1"/>
          </p:cNvSpPr>
          <p:nvPr>
            <p:ph type="ftr" sz="quarter" idx="11"/>
          </p:nvPr>
        </p:nvSpPr>
        <p:spPr/>
        <p:txBody>
          <a:bodyPr/>
          <a:lstStyle/>
          <a:p>
            <a:r>
              <a:rPr lang="zh-CN" altLang="en-US" smtClean="0"/>
              <a:t>中国科学技术大学</a:t>
            </a:r>
            <a:endParaRPr lang="zh-CN" altLang="en-US" dirty="0"/>
          </a:p>
        </p:txBody>
      </p:sp>
      <p:sp>
        <p:nvSpPr>
          <p:cNvPr id="7" name="灯片编号占位符 6"/>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0611991E-8238-4BD8-9068-A29405E58F7E}" type="datetime1">
              <a:rPr lang="en-US" altLang="zh-CN" smtClean="0"/>
              <a:t>4/30/2020</a:t>
            </a:fld>
            <a:endParaRPr lang="zh-CN" altLang="en-US"/>
          </a:p>
        </p:txBody>
      </p:sp>
      <p:sp>
        <p:nvSpPr>
          <p:cNvPr id="8" name="页脚占位符 7"/>
          <p:cNvSpPr>
            <a:spLocks noGrp="1"/>
          </p:cNvSpPr>
          <p:nvPr>
            <p:ph type="ftr" sz="quarter" idx="11"/>
          </p:nvPr>
        </p:nvSpPr>
        <p:spPr/>
        <p:txBody>
          <a:bodyPr/>
          <a:lstStyle/>
          <a:p>
            <a:r>
              <a:rPr lang="zh-CN" altLang="en-US" smtClean="0"/>
              <a:t>中国科学技术大学</a:t>
            </a:r>
            <a:endParaRPr lang="zh-CN" altLang="en-US" dirty="0"/>
          </a:p>
        </p:txBody>
      </p:sp>
      <p:sp>
        <p:nvSpPr>
          <p:cNvPr id="9" name="灯片编号占位符 8"/>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914400" y="0"/>
            <a:ext cx="8229600" cy="902312"/>
          </a:xfrm>
        </p:spPr>
        <p:txBody>
          <a:body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p:txBody>
          <a:bodyPr/>
          <a:lstStyle/>
          <a:p>
            <a:fld id="{2D29EDBA-35B6-4701-87CC-FBE379DD7210}" type="datetime1">
              <a:rPr lang="en-US" altLang="zh-CN" smtClean="0"/>
              <a:t>4/30/2020</a:t>
            </a:fld>
            <a:endParaRPr lang="zh-CN" altLang="en-US"/>
          </a:p>
        </p:txBody>
      </p:sp>
      <p:sp>
        <p:nvSpPr>
          <p:cNvPr id="4" name="页脚占位符 3"/>
          <p:cNvSpPr>
            <a:spLocks noGrp="1"/>
          </p:cNvSpPr>
          <p:nvPr>
            <p:ph type="ftr" sz="quarter" idx="11"/>
          </p:nvPr>
        </p:nvSpPr>
        <p:spPr/>
        <p:txBody>
          <a:bodyPr/>
          <a:lstStyle/>
          <a:p>
            <a:r>
              <a:rPr lang="zh-CN" altLang="en-US" smtClean="0"/>
              <a:t>中国科学技术大学</a:t>
            </a:r>
            <a:endParaRPr lang="zh-CN" altLang="en-US" dirty="0"/>
          </a:p>
        </p:txBody>
      </p:sp>
      <p:sp>
        <p:nvSpPr>
          <p:cNvPr id="5" name="灯片编号占位符 4"/>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70B48CF-A1FB-47D3-9133-28E1D64D40D3}" type="datetime1">
              <a:rPr lang="en-US" altLang="zh-CN" smtClean="0"/>
              <a:t>4/30/2020</a:t>
            </a:fld>
            <a:endParaRPr lang="zh-CN" altLang="en-US"/>
          </a:p>
        </p:txBody>
      </p:sp>
      <p:sp>
        <p:nvSpPr>
          <p:cNvPr id="3" name="页脚占位符 2"/>
          <p:cNvSpPr>
            <a:spLocks noGrp="1"/>
          </p:cNvSpPr>
          <p:nvPr>
            <p:ph type="ftr" sz="quarter" idx="11"/>
          </p:nvPr>
        </p:nvSpPr>
        <p:spPr/>
        <p:txBody>
          <a:bodyPr/>
          <a:lstStyle/>
          <a:p>
            <a:r>
              <a:rPr lang="zh-CN" altLang="en-US" smtClean="0"/>
              <a:t>中国科学技术大学</a:t>
            </a:r>
            <a:endParaRPr lang="zh-CN" altLang="en-US" dirty="0"/>
          </a:p>
        </p:txBody>
      </p:sp>
      <p:sp>
        <p:nvSpPr>
          <p:cNvPr id="4" name="灯片编号占位符 3"/>
          <p:cNvSpPr>
            <a:spLocks noGrp="1"/>
          </p:cNvSpPr>
          <p:nvPr>
            <p:ph type="sldNum" sz="quarter" idx="12"/>
          </p:nvPr>
        </p:nvSpPr>
        <p:spPr/>
        <p:txBody>
          <a:bodyPr/>
          <a:lstStyle/>
          <a:p>
            <a:fld id="{8BD4F407-B401-4F27-B84C-F4D1FCFDF361}" type="slidenum">
              <a:rPr lang="zh-CN" altLang="en-US" smtClean="0"/>
              <a:pPr/>
              <a:t>‹#›</a:t>
            </a:fld>
            <a:endParaRPr lang="zh-CN" altLang="en-US"/>
          </a:p>
        </p:txBody>
      </p:sp>
      <p:pic>
        <p:nvPicPr>
          <p:cNvPr id="5" name="图片 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837881" y="319520"/>
            <a:ext cx="401637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75307" y="144855"/>
            <a:ext cx="3008313" cy="814812"/>
          </a:xfrm>
        </p:spPr>
        <p:txBody>
          <a:bodyPr anchor="b"/>
          <a:lstStyle>
            <a:lvl1pPr algn="l">
              <a:defRPr sz="2000" b="1">
                <a:latin typeface="+mj-ea"/>
                <a:ea typeface="+mj-ea"/>
              </a:defRPr>
            </a:lvl1pPr>
          </a:lstStyle>
          <a:p>
            <a:r>
              <a:rPr lang="zh-CN" altLang="en-US" dirty="0" smtClean="0"/>
              <a:t>单击此处编辑母版标题样</a:t>
            </a:r>
            <a:endParaRPr lang="zh-CN" altLang="en-US" dirty="0"/>
          </a:p>
        </p:txBody>
      </p:sp>
      <p:sp>
        <p:nvSpPr>
          <p:cNvPr id="3" name="内容占位符 2"/>
          <p:cNvSpPr>
            <a:spLocks noGrp="1"/>
          </p:cNvSpPr>
          <p:nvPr>
            <p:ph idx="1"/>
          </p:nvPr>
        </p:nvSpPr>
        <p:spPr>
          <a:xfrm>
            <a:off x="3575050" y="273050"/>
            <a:ext cx="5111750" cy="5853113"/>
          </a:xfrm>
        </p:spPr>
        <p:txBody>
          <a:bodyPr/>
          <a:lstStyle>
            <a:lvl1pPr>
              <a:defRPr sz="3200">
                <a:latin typeface="+mj-ea"/>
                <a:ea typeface="+mj-ea"/>
              </a:defRPr>
            </a:lvl1pPr>
            <a:lvl2pPr>
              <a:defRPr sz="2800">
                <a:latin typeface="+mj-ea"/>
                <a:ea typeface="+mj-ea"/>
              </a:defRPr>
            </a:lvl2pPr>
            <a:lvl3pPr>
              <a:defRPr sz="2400">
                <a:latin typeface="+mj-ea"/>
                <a:ea typeface="+mj-ea"/>
              </a:defRPr>
            </a:lvl3pPr>
            <a:lvl4pPr>
              <a:defRPr sz="2000">
                <a:latin typeface="+mj-ea"/>
                <a:ea typeface="+mj-ea"/>
              </a:defRPr>
            </a:lvl4pPr>
            <a:lvl5pPr>
              <a:defRPr sz="2000">
                <a:latin typeface="+mj-ea"/>
                <a:ea typeface="+mj-ea"/>
              </a:defRPr>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atin typeface="+mj-ea"/>
                <a:ea typeface="+mj-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5" name="日期占位符 4"/>
          <p:cNvSpPr>
            <a:spLocks noGrp="1"/>
          </p:cNvSpPr>
          <p:nvPr>
            <p:ph type="dt" sz="half" idx="10"/>
          </p:nvPr>
        </p:nvSpPr>
        <p:spPr/>
        <p:txBody>
          <a:bodyPr/>
          <a:lstStyle/>
          <a:p>
            <a:fld id="{0E89983F-5CAB-4AD2-9C3A-BB543F1BA2CC}" type="datetime1">
              <a:rPr lang="en-US" altLang="zh-CN" smtClean="0"/>
              <a:t>4/30/2020</a:t>
            </a:fld>
            <a:endParaRPr lang="zh-CN" altLang="en-US"/>
          </a:p>
        </p:txBody>
      </p:sp>
      <p:sp>
        <p:nvSpPr>
          <p:cNvPr id="6" name="页脚占位符 5"/>
          <p:cNvSpPr>
            <a:spLocks noGrp="1"/>
          </p:cNvSpPr>
          <p:nvPr>
            <p:ph type="ftr" sz="quarter" idx="11"/>
          </p:nvPr>
        </p:nvSpPr>
        <p:spPr/>
        <p:txBody>
          <a:bodyPr/>
          <a:lstStyle/>
          <a:p>
            <a:r>
              <a:rPr lang="zh-CN" altLang="en-US" smtClean="0"/>
              <a:t>中国科学技术大学</a:t>
            </a:r>
            <a:endParaRPr lang="zh-CN" altLang="en-US" dirty="0"/>
          </a:p>
        </p:txBody>
      </p:sp>
      <p:sp>
        <p:nvSpPr>
          <p:cNvPr id="7" name="灯片编号占位符 6"/>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995881"/>
            <a:ext cx="5486400" cy="37316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6C670C4-3C78-4942-9763-B91976EA41A9}" type="datetime1">
              <a:rPr lang="en-US" altLang="zh-CN" smtClean="0"/>
              <a:t>4/30/2020</a:t>
            </a:fld>
            <a:endParaRPr lang="zh-CN" altLang="en-US"/>
          </a:p>
        </p:txBody>
      </p:sp>
      <p:sp>
        <p:nvSpPr>
          <p:cNvPr id="6" name="页脚占位符 5"/>
          <p:cNvSpPr>
            <a:spLocks noGrp="1"/>
          </p:cNvSpPr>
          <p:nvPr>
            <p:ph type="ftr" sz="quarter" idx="11"/>
          </p:nvPr>
        </p:nvSpPr>
        <p:spPr/>
        <p:txBody>
          <a:bodyPr/>
          <a:lstStyle/>
          <a:p>
            <a:r>
              <a:rPr lang="zh-CN" altLang="en-US" smtClean="0"/>
              <a:t>中国科学技术大学</a:t>
            </a:r>
            <a:endParaRPr lang="zh-CN" altLang="en-US" dirty="0"/>
          </a:p>
        </p:txBody>
      </p:sp>
      <p:sp>
        <p:nvSpPr>
          <p:cNvPr id="7" name="灯片编号占位符 6"/>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2"/>
          <p:cNvSpPr>
            <a:spLocks noChangeArrowheads="1"/>
          </p:cNvSpPr>
          <p:nvPr userDrawn="1"/>
        </p:nvSpPr>
        <p:spPr bwMode="auto">
          <a:xfrm>
            <a:off x="0" y="-27159"/>
            <a:ext cx="9144000" cy="976313"/>
          </a:xfrm>
          <a:prstGeom prst="rect">
            <a:avLst/>
          </a:prstGeom>
          <a:gradFill rotWithShape="1">
            <a:gsLst>
              <a:gs pos="0">
                <a:srgbClr val="234B8D"/>
              </a:gs>
              <a:gs pos="100000">
                <a:srgbClr val="2F7ADF"/>
              </a:gs>
            </a:gsLst>
            <a:lin ang="0" scaled="1"/>
          </a:gradFill>
          <a:ln>
            <a:noFill/>
          </a:ln>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dirty="0" smtClean="0">
              <a:solidFill>
                <a:srgbClr val="FFFFFF"/>
              </a:solidFill>
              <a:latin typeface="微软雅黑" panose="020B0503020204020204" pitchFamily="34" charset="-122"/>
              <a:ea typeface="微软雅黑" panose="020B0503020204020204" pitchFamily="34" charset="-122"/>
            </a:endParaRPr>
          </a:p>
        </p:txBody>
      </p:sp>
      <p:sp>
        <p:nvSpPr>
          <p:cNvPr id="2" name="标题占位符 1"/>
          <p:cNvSpPr>
            <a:spLocks noGrp="1"/>
          </p:cNvSpPr>
          <p:nvPr>
            <p:ph type="title"/>
          </p:nvPr>
        </p:nvSpPr>
        <p:spPr>
          <a:xfrm>
            <a:off x="474133" y="175056"/>
            <a:ext cx="8238067" cy="703135"/>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258432"/>
            <a:ext cx="8229600" cy="505183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ea typeface="微软雅黑" panose="020B0503020204020204" pitchFamily="34" charset="-122"/>
              </a:defRPr>
            </a:lvl1pPr>
          </a:lstStyle>
          <a:p>
            <a:fld id="{7C3CBB79-86D5-49C4-928B-7B63B3AD187F}" type="datetime1">
              <a:rPr lang="en-US" altLang="zh-CN" smtClean="0"/>
              <a:t>4/30/2020</a:t>
            </a:fld>
            <a:endParaRPr lang="zh-CN" altLang="en-US" dirty="0"/>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ea typeface="微软雅黑" panose="020B0503020204020204" pitchFamily="34" charset="-122"/>
              </a:defRPr>
            </a:lvl1pPr>
          </a:lstStyle>
          <a:p>
            <a:r>
              <a:rPr lang="zh-CN" altLang="en-US" dirty="0" smtClean="0"/>
              <a:t>中国科学技术大学</a:t>
            </a:r>
            <a:endParaRPr lang="zh-CN" altLang="en-US" dirty="0"/>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ea typeface="微软雅黑" panose="020B0503020204020204" pitchFamily="34" charset="-122"/>
              </a:defRPr>
            </a:lvl1pPr>
          </a:lstStyle>
          <a:p>
            <a:fld id="{8BD4F407-B401-4F27-B84C-F4D1FCFDF361}" type="slidenum">
              <a:rPr lang="zh-CN" altLang="en-US" smtClean="0"/>
              <a:pPr/>
              <a:t>‹#›</a:t>
            </a:fld>
            <a:endParaRPr lang="zh-CN" altLang="en-US" dirty="0"/>
          </a:p>
        </p:txBody>
      </p:sp>
      <p:pic>
        <p:nvPicPr>
          <p:cNvPr id="9" name="图片 7" descr="校徽.pn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17695" y="109071"/>
            <a:ext cx="766763"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Lst>
  <p:hf hdr="0"/>
  <p:txStyles>
    <p:titleStyle>
      <a:lvl1pPr algn="ctr" defTabSz="914400" rtl="0" eaLnBrk="1" latinLnBrk="0" hangingPunct="1">
        <a:spcBef>
          <a:spcPct val="0"/>
        </a:spcBef>
        <a:buNone/>
        <a:defRPr sz="3600" kern="1200">
          <a:solidFill>
            <a:schemeClr val="bg1"/>
          </a:solidFill>
          <a:latin typeface="微软雅黑" pitchFamily="34" charset="-122"/>
          <a:ea typeface="微软雅黑" pitchFamily="34" charset="-122"/>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r>
              <a:rPr lang="zh-CN" altLang="en-US" dirty="0" smtClean="0">
                <a:solidFill>
                  <a:schemeClr val="tx1"/>
                </a:solidFill>
              </a:rPr>
              <a:t>计算机体系结构</a:t>
            </a:r>
          </a:p>
        </p:txBody>
      </p:sp>
      <p:sp>
        <p:nvSpPr>
          <p:cNvPr id="5123" name="Rectangle 3"/>
          <p:cNvSpPr>
            <a:spLocks noGrp="1" noChangeArrowheads="1"/>
          </p:cNvSpPr>
          <p:nvPr>
            <p:ph type="subTitle" idx="1"/>
          </p:nvPr>
        </p:nvSpPr>
        <p:spPr/>
        <p:txBody>
          <a:bodyPr>
            <a:normAutofit/>
          </a:bodyPr>
          <a:lstStyle/>
          <a:p>
            <a:endParaRPr lang="zh-CN" altLang="en-US" dirty="0" smtClean="0"/>
          </a:p>
          <a:p>
            <a:r>
              <a:rPr lang="en-US" altLang="zh-CN" dirty="0" smtClean="0"/>
              <a:t>GPGPU</a:t>
            </a:r>
            <a:endParaRPr lang="zh-CN" altLang="en-US" dirty="0"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a:xfrm>
            <a:off x="628650" y="255588"/>
            <a:ext cx="7886700" cy="500062"/>
          </a:xfrm>
        </p:spPr>
        <p:txBody>
          <a:bodyPr>
            <a:noAutofit/>
          </a:bodyPr>
          <a:lstStyle/>
          <a:p>
            <a:r>
              <a:rPr lang="en-US" altLang="zh-CN" sz="2400" dirty="0"/>
              <a:t>What GPUs were originally designed to do:</a:t>
            </a:r>
            <a:br>
              <a:rPr lang="en-US" altLang="zh-CN" sz="2400" dirty="0"/>
            </a:br>
            <a:r>
              <a:rPr lang="en-US" altLang="zh-CN" sz="2400" dirty="0"/>
              <a:t>3D rendering</a:t>
            </a:r>
            <a:endParaRPr lang="en-US" altLang="zh-CN" sz="2400" dirty="0" smtClean="0"/>
          </a:p>
        </p:txBody>
      </p:sp>
      <p:sp>
        <p:nvSpPr>
          <p:cNvPr id="12595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5F62FEEE-4BB1-4F96-AA87-5ACA560F99C4}" type="slidenum">
              <a:rPr lang="en-US" altLang="zh-CN"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10</a:t>
            </a:fld>
            <a:endParaRPr lang="en-US" altLang="zh-CN" sz="1200" smtClean="0">
              <a:solidFill>
                <a:srgbClr val="FBBA03"/>
              </a:solidFill>
              <a:latin typeface="Calibri" panose="020F0502020204030204" pitchFamily="34" charset="0"/>
              <a:ea typeface="宋体" panose="02010600030101010101" pitchFamily="2" charset="-122"/>
            </a:endParaRPr>
          </a:p>
        </p:txBody>
      </p:sp>
      <p:sp>
        <p:nvSpPr>
          <p:cNvPr id="5" name="日期占位符 4"/>
          <p:cNvSpPr>
            <a:spLocks noGrp="1"/>
          </p:cNvSpPr>
          <p:nvPr>
            <p:ph type="dt" sz="quarter" idx="10"/>
          </p:nvPr>
        </p:nvSpPr>
        <p:spPr/>
        <p:txBody>
          <a:bodyPr/>
          <a:lstStyle/>
          <a:p>
            <a:pPr>
              <a:defRPr/>
            </a:pPr>
            <a:fld id="{FA063FBF-00E2-4F5A-86D7-0A8DD122D5A5}" type="datetime1">
              <a:rPr lang="en-US" altLang="zh-CN" smtClean="0"/>
              <a:pPr>
                <a:defRPr/>
              </a:pPr>
              <a:t>4/30/2020</a:t>
            </a:fld>
            <a:endParaRPr lang="zh-CN" altLang="en-US" dirty="0"/>
          </a:p>
        </p:txBody>
      </p:sp>
      <p:sp>
        <p:nvSpPr>
          <p:cNvPr id="6" name="页脚占位符 5"/>
          <p:cNvSpPr>
            <a:spLocks noGrp="1"/>
          </p:cNvSpPr>
          <p:nvPr>
            <p:ph type="ftr" sz="quarter" idx="11"/>
          </p:nvPr>
        </p:nvSpPr>
        <p:spPr/>
        <p:txBody>
          <a:bodyPr/>
          <a:lstStyle/>
          <a:p>
            <a:pPr>
              <a:defRPr/>
            </a:pPr>
            <a:r>
              <a:rPr lang="zh-CN" altLang="en-US" smtClean="0"/>
              <a:t>中国科学技术大学</a:t>
            </a:r>
            <a:endParaRPr lang="zh-CN" altLang="en-US"/>
          </a:p>
        </p:txBody>
      </p:sp>
      <p:pic>
        <p:nvPicPr>
          <p:cNvPr id="2" name="图片 1"/>
          <p:cNvPicPr>
            <a:picLocks noChangeAspect="1"/>
          </p:cNvPicPr>
          <p:nvPr/>
        </p:nvPicPr>
        <p:blipFill>
          <a:blip r:embed="rId2"/>
          <a:stretch>
            <a:fillRect/>
          </a:stretch>
        </p:blipFill>
        <p:spPr>
          <a:xfrm>
            <a:off x="776671" y="1706329"/>
            <a:ext cx="2134737" cy="1382862"/>
          </a:xfrm>
          <a:prstGeom prst="rect">
            <a:avLst/>
          </a:prstGeom>
        </p:spPr>
      </p:pic>
      <p:pic>
        <p:nvPicPr>
          <p:cNvPr id="7" name="图片 6"/>
          <p:cNvPicPr>
            <a:picLocks noChangeAspect="1"/>
          </p:cNvPicPr>
          <p:nvPr/>
        </p:nvPicPr>
        <p:blipFill>
          <a:blip r:embed="rId3"/>
          <a:stretch>
            <a:fillRect/>
          </a:stretch>
        </p:blipFill>
        <p:spPr>
          <a:xfrm>
            <a:off x="4896683" y="1558550"/>
            <a:ext cx="2407285" cy="1901939"/>
          </a:xfrm>
          <a:prstGeom prst="rect">
            <a:avLst/>
          </a:prstGeom>
        </p:spPr>
      </p:pic>
      <p:sp>
        <p:nvSpPr>
          <p:cNvPr id="8" name="矩形 7"/>
          <p:cNvSpPr/>
          <p:nvPr/>
        </p:nvSpPr>
        <p:spPr>
          <a:xfrm>
            <a:off x="111760" y="3337775"/>
            <a:ext cx="4572000" cy="923330"/>
          </a:xfrm>
          <a:prstGeom prst="rect">
            <a:avLst/>
          </a:prstGeom>
        </p:spPr>
        <p:txBody>
          <a:bodyPr>
            <a:spAutoFit/>
          </a:bodyPr>
          <a:lstStyle/>
          <a:p>
            <a:r>
              <a:rPr lang="en-US" altLang="zh-CN" dirty="0"/>
              <a:t>Input: description of a scene:</a:t>
            </a:r>
          </a:p>
          <a:p>
            <a:r>
              <a:rPr lang="en-US" altLang="zh-CN" dirty="0">
                <a:solidFill>
                  <a:srgbClr val="0070C0"/>
                </a:solidFill>
              </a:rPr>
              <a:t>3D surface geometry </a:t>
            </a:r>
            <a:r>
              <a:rPr lang="en-US" altLang="zh-CN" dirty="0"/>
              <a:t>(e.g., triangle mesh)</a:t>
            </a:r>
          </a:p>
          <a:p>
            <a:r>
              <a:rPr lang="en-US" altLang="zh-CN" dirty="0">
                <a:solidFill>
                  <a:srgbClr val="0070C0"/>
                </a:solidFill>
              </a:rPr>
              <a:t>surface materials</a:t>
            </a:r>
            <a:r>
              <a:rPr lang="en-US" altLang="zh-CN" dirty="0"/>
              <a:t>, </a:t>
            </a:r>
            <a:r>
              <a:rPr lang="en-US" altLang="zh-CN" dirty="0">
                <a:solidFill>
                  <a:srgbClr val="0070C0"/>
                </a:solidFill>
              </a:rPr>
              <a:t>lights</a:t>
            </a:r>
            <a:r>
              <a:rPr lang="en-US" altLang="zh-CN" dirty="0"/>
              <a:t>, </a:t>
            </a:r>
            <a:r>
              <a:rPr lang="en-US" altLang="zh-CN" dirty="0">
                <a:solidFill>
                  <a:srgbClr val="0070C0"/>
                </a:solidFill>
              </a:rPr>
              <a:t>camera</a:t>
            </a:r>
            <a:r>
              <a:rPr lang="en-US" altLang="zh-CN" dirty="0"/>
              <a:t>, etc.</a:t>
            </a:r>
            <a:endParaRPr lang="zh-CN" altLang="en-US" dirty="0"/>
          </a:p>
        </p:txBody>
      </p:sp>
      <p:sp>
        <p:nvSpPr>
          <p:cNvPr id="9" name="矩形 8"/>
          <p:cNvSpPr/>
          <p:nvPr/>
        </p:nvSpPr>
        <p:spPr>
          <a:xfrm>
            <a:off x="4804806" y="3651511"/>
            <a:ext cx="2815194" cy="369332"/>
          </a:xfrm>
          <a:prstGeom prst="rect">
            <a:avLst/>
          </a:prstGeom>
        </p:spPr>
        <p:txBody>
          <a:bodyPr wrap="none">
            <a:spAutoFit/>
          </a:bodyPr>
          <a:lstStyle/>
          <a:p>
            <a:r>
              <a:rPr lang="en-US" altLang="zh-CN" dirty="0"/>
              <a:t>Output: image of the scene</a:t>
            </a:r>
            <a:endParaRPr lang="zh-CN" altLang="en-US" dirty="0"/>
          </a:p>
        </p:txBody>
      </p:sp>
      <p:sp>
        <p:nvSpPr>
          <p:cNvPr id="10" name="矩形 9"/>
          <p:cNvSpPr/>
          <p:nvPr/>
        </p:nvSpPr>
        <p:spPr>
          <a:xfrm>
            <a:off x="157876" y="4748449"/>
            <a:ext cx="8357474" cy="1200329"/>
          </a:xfrm>
          <a:prstGeom prst="rect">
            <a:avLst/>
          </a:prstGeom>
        </p:spPr>
        <p:txBody>
          <a:bodyPr wrap="square">
            <a:spAutoFit/>
          </a:bodyPr>
          <a:lstStyle/>
          <a:p>
            <a:r>
              <a:rPr lang="en-US" altLang="zh-CN" sz="2400" b="1" dirty="0"/>
              <a:t>Simple definition of rendering task: </a:t>
            </a:r>
            <a:r>
              <a:rPr lang="en-US" altLang="zh-CN" sz="2400" b="1" dirty="0" smtClean="0"/>
              <a:t>Generating a photorealistic image from 2D/3D models. </a:t>
            </a:r>
            <a:r>
              <a:rPr lang="en-US" altLang="zh-CN" sz="2400" b="1" dirty="0"/>
              <a:t>C</a:t>
            </a:r>
            <a:r>
              <a:rPr lang="en-US" altLang="zh-CN" sz="2400" b="1" dirty="0" smtClean="0"/>
              <a:t>omputing </a:t>
            </a:r>
            <a:r>
              <a:rPr lang="en-US" altLang="zh-CN" sz="2400" b="1" dirty="0"/>
              <a:t>how each triangle in </a:t>
            </a:r>
            <a:r>
              <a:rPr lang="en-US" altLang="zh-CN" sz="2400" b="1" dirty="0" smtClean="0"/>
              <a:t>3D mesh </a:t>
            </a:r>
            <a:r>
              <a:rPr lang="en-US" altLang="zh-CN" sz="2400" b="1" dirty="0"/>
              <a:t>contributes to appearance of each pixel in the image?</a:t>
            </a:r>
            <a:endParaRPr lang="zh-CN" altLang="en-US" sz="2400" b="1" dirty="0"/>
          </a:p>
        </p:txBody>
      </p:sp>
    </p:spTree>
    <p:extLst>
      <p:ext uri="{BB962C8B-B14F-4D97-AF65-F5344CB8AC3E}">
        <p14:creationId xmlns:p14="http://schemas.microsoft.com/office/powerpoint/2010/main" val="40086227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a:xfrm>
            <a:off x="628650" y="255588"/>
            <a:ext cx="7886700" cy="500062"/>
          </a:xfrm>
        </p:spPr>
        <p:txBody>
          <a:bodyPr>
            <a:noAutofit/>
          </a:bodyPr>
          <a:lstStyle/>
          <a:p>
            <a:r>
              <a:rPr lang="en-US" altLang="zh-CN" sz="3200" dirty="0"/>
              <a:t>Tip: how to explain a system</a:t>
            </a:r>
            <a:endParaRPr lang="en-US" altLang="zh-CN" sz="3200" dirty="0" smtClean="0"/>
          </a:p>
        </p:txBody>
      </p:sp>
      <p:sp>
        <p:nvSpPr>
          <p:cNvPr id="12595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5F62FEEE-4BB1-4F96-AA87-5ACA560F99C4}" type="slidenum">
              <a:rPr lang="en-US" altLang="zh-CN"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11</a:t>
            </a:fld>
            <a:endParaRPr lang="en-US" altLang="zh-CN" sz="1200" smtClean="0">
              <a:solidFill>
                <a:srgbClr val="FBBA03"/>
              </a:solidFill>
              <a:latin typeface="Calibri" panose="020F0502020204030204" pitchFamily="34" charset="0"/>
              <a:ea typeface="宋体" panose="02010600030101010101" pitchFamily="2" charset="-122"/>
            </a:endParaRPr>
          </a:p>
        </p:txBody>
      </p:sp>
      <p:sp>
        <p:nvSpPr>
          <p:cNvPr id="5" name="日期占位符 4"/>
          <p:cNvSpPr>
            <a:spLocks noGrp="1"/>
          </p:cNvSpPr>
          <p:nvPr>
            <p:ph type="dt" sz="quarter" idx="10"/>
          </p:nvPr>
        </p:nvSpPr>
        <p:spPr/>
        <p:txBody>
          <a:bodyPr/>
          <a:lstStyle/>
          <a:p>
            <a:pPr>
              <a:defRPr/>
            </a:pPr>
            <a:fld id="{FA063FBF-00E2-4F5A-86D7-0A8DD122D5A5}" type="datetime1">
              <a:rPr lang="en-US" altLang="zh-CN" smtClean="0"/>
              <a:pPr>
                <a:defRPr/>
              </a:pPr>
              <a:t>4/30/2020</a:t>
            </a:fld>
            <a:endParaRPr lang="zh-CN" altLang="en-US" dirty="0"/>
          </a:p>
        </p:txBody>
      </p:sp>
      <p:sp>
        <p:nvSpPr>
          <p:cNvPr id="6" name="页脚占位符 5"/>
          <p:cNvSpPr>
            <a:spLocks noGrp="1"/>
          </p:cNvSpPr>
          <p:nvPr>
            <p:ph type="ftr" sz="quarter" idx="11"/>
          </p:nvPr>
        </p:nvSpPr>
        <p:spPr/>
        <p:txBody>
          <a:bodyPr/>
          <a:lstStyle/>
          <a:p>
            <a:pPr>
              <a:defRPr/>
            </a:pPr>
            <a:r>
              <a:rPr lang="zh-CN" altLang="en-US" smtClean="0"/>
              <a:t>中国科学技术大学</a:t>
            </a:r>
            <a:endParaRPr lang="zh-CN" altLang="en-US"/>
          </a:p>
        </p:txBody>
      </p:sp>
      <p:sp>
        <p:nvSpPr>
          <p:cNvPr id="3" name="矩形 2"/>
          <p:cNvSpPr/>
          <p:nvPr/>
        </p:nvSpPr>
        <p:spPr>
          <a:xfrm>
            <a:off x="304800" y="1367054"/>
            <a:ext cx="7508240" cy="1384995"/>
          </a:xfrm>
          <a:prstGeom prst="rect">
            <a:avLst/>
          </a:prstGeom>
        </p:spPr>
        <p:txBody>
          <a:bodyPr wrap="square">
            <a:spAutoFit/>
          </a:bodyPr>
          <a:lstStyle/>
          <a:p>
            <a:pPr marL="457200" indent="-457200">
              <a:buSzPct val="75000"/>
              <a:buFont typeface="Wingdings" panose="05000000000000000000" pitchFamily="2" charset="2"/>
              <a:buChar char="n"/>
            </a:pPr>
            <a:r>
              <a:rPr lang="en-US" altLang="zh-CN" sz="2800" dirty="0"/>
              <a:t>Step 1: describe the things (key entities) that are manipulated</a:t>
            </a:r>
          </a:p>
          <a:p>
            <a:pPr marL="971550" lvl="1" indent="-514350">
              <a:buSzPct val="50000"/>
              <a:buFont typeface="Wingdings" panose="05000000000000000000" pitchFamily="2" charset="2"/>
              <a:buChar char="l"/>
            </a:pPr>
            <a:r>
              <a:rPr lang="en-US" altLang="zh-CN" sz="2800" dirty="0" smtClean="0"/>
              <a:t>The </a:t>
            </a:r>
            <a:r>
              <a:rPr lang="en-US" altLang="zh-CN" sz="2800" dirty="0"/>
              <a:t>nouns</a:t>
            </a:r>
            <a:endParaRPr lang="zh-CN" altLang="en-US" sz="2800" dirty="0"/>
          </a:p>
        </p:txBody>
      </p:sp>
    </p:spTree>
    <p:extLst>
      <p:ext uri="{BB962C8B-B14F-4D97-AF65-F5344CB8AC3E}">
        <p14:creationId xmlns:p14="http://schemas.microsoft.com/office/powerpoint/2010/main" val="8985875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a:xfrm>
            <a:off x="953770" y="270828"/>
            <a:ext cx="7886700" cy="500062"/>
          </a:xfrm>
        </p:spPr>
        <p:txBody>
          <a:bodyPr>
            <a:noAutofit/>
          </a:bodyPr>
          <a:lstStyle/>
          <a:p>
            <a:r>
              <a:rPr lang="en-US" altLang="zh-CN" sz="3200" dirty="0"/>
              <a:t>Real-time graphics primitives (entities)</a:t>
            </a:r>
            <a:endParaRPr lang="en-US" altLang="zh-CN" sz="3200" dirty="0" smtClean="0"/>
          </a:p>
        </p:txBody>
      </p:sp>
      <p:sp>
        <p:nvSpPr>
          <p:cNvPr id="12595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5F62FEEE-4BB1-4F96-AA87-5ACA560F99C4}" type="slidenum">
              <a:rPr lang="en-US" altLang="zh-CN"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12</a:t>
            </a:fld>
            <a:endParaRPr lang="en-US" altLang="zh-CN" sz="1200" smtClean="0">
              <a:solidFill>
                <a:srgbClr val="FBBA03"/>
              </a:solidFill>
              <a:latin typeface="Calibri" panose="020F0502020204030204" pitchFamily="34" charset="0"/>
              <a:ea typeface="宋体" panose="02010600030101010101" pitchFamily="2" charset="-122"/>
            </a:endParaRPr>
          </a:p>
        </p:txBody>
      </p:sp>
      <p:sp>
        <p:nvSpPr>
          <p:cNvPr id="5" name="日期占位符 4"/>
          <p:cNvSpPr>
            <a:spLocks noGrp="1"/>
          </p:cNvSpPr>
          <p:nvPr>
            <p:ph type="dt" sz="quarter" idx="10"/>
          </p:nvPr>
        </p:nvSpPr>
        <p:spPr/>
        <p:txBody>
          <a:bodyPr/>
          <a:lstStyle/>
          <a:p>
            <a:pPr>
              <a:defRPr/>
            </a:pPr>
            <a:fld id="{FA063FBF-00E2-4F5A-86D7-0A8DD122D5A5}" type="datetime1">
              <a:rPr lang="en-US" altLang="zh-CN" smtClean="0"/>
              <a:pPr>
                <a:defRPr/>
              </a:pPr>
              <a:t>4/30/2020</a:t>
            </a:fld>
            <a:endParaRPr lang="zh-CN" altLang="en-US" dirty="0"/>
          </a:p>
        </p:txBody>
      </p:sp>
      <p:sp>
        <p:nvSpPr>
          <p:cNvPr id="6" name="页脚占位符 5"/>
          <p:cNvSpPr>
            <a:spLocks noGrp="1"/>
          </p:cNvSpPr>
          <p:nvPr>
            <p:ph type="ftr" sz="quarter" idx="11"/>
          </p:nvPr>
        </p:nvSpPr>
        <p:spPr/>
        <p:txBody>
          <a:bodyPr/>
          <a:lstStyle/>
          <a:p>
            <a:pPr>
              <a:defRPr/>
            </a:pPr>
            <a:r>
              <a:rPr lang="zh-CN" altLang="en-US" smtClean="0"/>
              <a:t>中国科学技术大学</a:t>
            </a:r>
            <a:endParaRPr lang="zh-CN" altLang="en-US"/>
          </a:p>
        </p:txBody>
      </p:sp>
      <p:pic>
        <p:nvPicPr>
          <p:cNvPr id="2" name="图片 1"/>
          <p:cNvPicPr>
            <a:picLocks noChangeAspect="1"/>
          </p:cNvPicPr>
          <p:nvPr/>
        </p:nvPicPr>
        <p:blipFill>
          <a:blip r:embed="rId2"/>
          <a:stretch>
            <a:fillRect/>
          </a:stretch>
        </p:blipFill>
        <p:spPr>
          <a:xfrm>
            <a:off x="472440" y="1183799"/>
            <a:ext cx="7703016" cy="4622641"/>
          </a:xfrm>
          <a:prstGeom prst="rect">
            <a:avLst/>
          </a:prstGeom>
        </p:spPr>
      </p:pic>
    </p:spTree>
    <p:extLst>
      <p:ext uri="{BB962C8B-B14F-4D97-AF65-F5344CB8AC3E}">
        <p14:creationId xmlns:p14="http://schemas.microsoft.com/office/powerpoint/2010/main" val="14162771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a:xfrm>
            <a:off x="953770" y="270828"/>
            <a:ext cx="7886700" cy="500062"/>
          </a:xfrm>
        </p:spPr>
        <p:txBody>
          <a:bodyPr>
            <a:noAutofit/>
          </a:bodyPr>
          <a:lstStyle/>
          <a:p>
            <a:r>
              <a:rPr lang="en-US" altLang="zh-CN" sz="3200" dirty="0"/>
              <a:t>Real-time graphics primitives (entities)</a:t>
            </a:r>
            <a:endParaRPr lang="en-US" altLang="zh-CN" sz="3200" dirty="0" smtClean="0"/>
          </a:p>
        </p:txBody>
      </p:sp>
      <p:sp>
        <p:nvSpPr>
          <p:cNvPr id="12595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5F62FEEE-4BB1-4F96-AA87-5ACA560F99C4}" type="slidenum">
              <a:rPr lang="en-US" altLang="zh-CN"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13</a:t>
            </a:fld>
            <a:endParaRPr lang="en-US" altLang="zh-CN" sz="1200" smtClean="0">
              <a:solidFill>
                <a:srgbClr val="FBBA03"/>
              </a:solidFill>
              <a:latin typeface="Calibri" panose="020F0502020204030204" pitchFamily="34" charset="0"/>
              <a:ea typeface="宋体" panose="02010600030101010101" pitchFamily="2" charset="-122"/>
            </a:endParaRPr>
          </a:p>
        </p:txBody>
      </p:sp>
      <p:sp>
        <p:nvSpPr>
          <p:cNvPr id="5" name="日期占位符 4"/>
          <p:cNvSpPr>
            <a:spLocks noGrp="1"/>
          </p:cNvSpPr>
          <p:nvPr>
            <p:ph type="dt" sz="quarter" idx="10"/>
          </p:nvPr>
        </p:nvSpPr>
        <p:spPr/>
        <p:txBody>
          <a:bodyPr/>
          <a:lstStyle/>
          <a:p>
            <a:pPr>
              <a:defRPr/>
            </a:pPr>
            <a:fld id="{FA063FBF-00E2-4F5A-86D7-0A8DD122D5A5}" type="datetime1">
              <a:rPr lang="en-US" altLang="zh-CN" smtClean="0"/>
              <a:pPr>
                <a:defRPr/>
              </a:pPr>
              <a:t>4/30/2020</a:t>
            </a:fld>
            <a:endParaRPr lang="zh-CN" altLang="en-US" dirty="0"/>
          </a:p>
        </p:txBody>
      </p:sp>
      <p:sp>
        <p:nvSpPr>
          <p:cNvPr id="6" name="页脚占位符 5"/>
          <p:cNvSpPr>
            <a:spLocks noGrp="1"/>
          </p:cNvSpPr>
          <p:nvPr>
            <p:ph type="ftr" sz="quarter" idx="11"/>
          </p:nvPr>
        </p:nvSpPr>
        <p:spPr/>
        <p:txBody>
          <a:bodyPr/>
          <a:lstStyle/>
          <a:p>
            <a:pPr>
              <a:defRPr/>
            </a:pPr>
            <a:r>
              <a:rPr lang="zh-CN" altLang="en-US" smtClean="0"/>
              <a:t>中国科学技术大学</a:t>
            </a:r>
            <a:endParaRPr lang="zh-CN" altLang="en-US"/>
          </a:p>
        </p:txBody>
      </p:sp>
      <p:pic>
        <p:nvPicPr>
          <p:cNvPr id="3" name="图片 2"/>
          <p:cNvPicPr>
            <a:picLocks noChangeAspect="1"/>
          </p:cNvPicPr>
          <p:nvPr/>
        </p:nvPicPr>
        <p:blipFill>
          <a:blip r:embed="rId2"/>
          <a:stretch>
            <a:fillRect/>
          </a:stretch>
        </p:blipFill>
        <p:spPr>
          <a:xfrm>
            <a:off x="1219200" y="1133084"/>
            <a:ext cx="6400800" cy="4994030"/>
          </a:xfrm>
          <a:prstGeom prst="rect">
            <a:avLst/>
          </a:prstGeom>
        </p:spPr>
      </p:pic>
    </p:spTree>
    <p:extLst>
      <p:ext uri="{BB962C8B-B14F-4D97-AF65-F5344CB8AC3E}">
        <p14:creationId xmlns:p14="http://schemas.microsoft.com/office/powerpoint/2010/main" val="23958812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a:xfrm>
            <a:off x="628650" y="255588"/>
            <a:ext cx="7886700" cy="500062"/>
          </a:xfrm>
        </p:spPr>
        <p:txBody>
          <a:bodyPr>
            <a:noAutofit/>
          </a:bodyPr>
          <a:lstStyle/>
          <a:p>
            <a:r>
              <a:rPr lang="en-US" altLang="zh-CN" sz="3200" dirty="0"/>
              <a:t>Tip: how to explain a system</a:t>
            </a:r>
            <a:endParaRPr lang="en-US" altLang="zh-CN" sz="3200" dirty="0" smtClean="0"/>
          </a:p>
        </p:txBody>
      </p:sp>
      <p:sp>
        <p:nvSpPr>
          <p:cNvPr id="12595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5F62FEEE-4BB1-4F96-AA87-5ACA560F99C4}" type="slidenum">
              <a:rPr lang="en-US" altLang="zh-CN"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14</a:t>
            </a:fld>
            <a:endParaRPr lang="en-US" altLang="zh-CN" sz="1200" smtClean="0">
              <a:solidFill>
                <a:srgbClr val="FBBA03"/>
              </a:solidFill>
              <a:latin typeface="Calibri" panose="020F0502020204030204" pitchFamily="34" charset="0"/>
              <a:ea typeface="宋体" panose="02010600030101010101" pitchFamily="2" charset="-122"/>
            </a:endParaRPr>
          </a:p>
        </p:txBody>
      </p:sp>
      <p:sp>
        <p:nvSpPr>
          <p:cNvPr id="5" name="日期占位符 4"/>
          <p:cNvSpPr>
            <a:spLocks noGrp="1"/>
          </p:cNvSpPr>
          <p:nvPr>
            <p:ph type="dt" sz="quarter" idx="10"/>
          </p:nvPr>
        </p:nvSpPr>
        <p:spPr/>
        <p:txBody>
          <a:bodyPr/>
          <a:lstStyle/>
          <a:p>
            <a:pPr>
              <a:defRPr/>
            </a:pPr>
            <a:fld id="{FA063FBF-00E2-4F5A-86D7-0A8DD122D5A5}" type="datetime1">
              <a:rPr lang="en-US" altLang="zh-CN" smtClean="0"/>
              <a:pPr>
                <a:defRPr/>
              </a:pPr>
              <a:t>4/30/2020</a:t>
            </a:fld>
            <a:endParaRPr lang="zh-CN" altLang="en-US" dirty="0"/>
          </a:p>
        </p:txBody>
      </p:sp>
      <p:sp>
        <p:nvSpPr>
          <p:cNvPr id="6" name="页脚占位符 5"/>
          <p:cNvSpPr>
            <a:spLocks noGrp="1"/>
          </p:cNvSpPr>
          <p:nvPr>
            <p:ph type="ftr" sz="quarter" idx="11"/>
          </p:nvPr>
        </p:nvSpPr>
        <p:spPr/>
        <p:txBody>
          <a:bodyPr/>
          <a:lstStyle/>
          <a:p>
            <a:pPr>
              <a:defRPr/>
            </a:pPr>
            <a:r>
              <a:rPr lang="zh-CN" altLang="en-US" smtClean="0"/>
              <a:t>中国科学技术大学</a:t>
            </a:r>
            <a:endParaRPr lang="zh-CN" altLang="en-US"/>
          </a:p>
        </p:txBody>
      </p:sp>
      <p:sp>
        <p:nvSpPr>
          <p:cNvPr id="3" name="矩形 2"/>
          <p:cNvSpPr/>
          <p:nvPr/>
        </p:nvSpPr>
        <p:spPr>
          <a:xfrm>
            <a:off x="304800" y="1367054"/>
            <a:ext cx="8210550" cy="3970318"/>
          </a:xfrm>
          <a:prstGeom prst="rect">
            <a:avLst/>
          </a:prstGeom>
        </p:spPr>
        <p:txBody>
          <a:bodyPr wrap="square">
            <a:spAutoFit/>
          </a:bodyPr>
          <a:lstStyle/>
          <a:p>
            <a:pPr marL="457200" indent="-457200">
              <a:buSzPct val="75000"/>
              <a:buFont typeface="Wingdings" panose="05000000000000000000" pitchFamily="2" charset="2"/>
              <a:buChar char="n"/>
            </a:pPr>
            <a:r>
              <a:rPr lang="en-US" altLang="zh-CN" sz="2800" dirty="0"/>
              <a:t>Step 1: describe the things (key entities) that are </a:t>
            </a:r>
            <a:r>
              <a:rPr lang="en-US" altLang="zh-CN" sz="2800" dirty="0" smtClean="0"/>
              <a:t>manipulated</a:t>
            </a:r>
          </a:p>
          <a:p>
            <a:pPr lvl="2" indent="-457200">
              <a:buSzPct val="75000"/>
              <a:buFont typeface="Wingdings" panose="05000000000000000000" pitchFamily="2" charset="2"/>
              <a:buChar char="n"/>
            </a:pPr>
            <a:r>
              <a:rPr lang="en-US" altLang="zh-CN" sz="2800" dirty="0"/>
              <a:t>The nouns</a:t>
            </a:r>
          </a:p>
          <a:p>
            <a:pPr marL="457200" indent="-457200">
              <a:buSzPct val="75000"/>
              <a:buFont typeface="Wingdings" panose="05000000000000000000" pitchFamily="2" charset="2"/>
              <a:buChar char="n"/>
            </a:pPr>
            <a:endParaRPr lang="en-US" altLang="zh-CN" sz="2800" dirty="0" smtClean="0"/>
          </a:p>
          <a:p>
            <a:pPr marL="457200" indent="-457200">
              <a:buSzPct val="75000"/>
              <a:buFont typeface="Wingdings" panose="05000000000000000000" pitchFamily="2" charset="2"/>
              <a:buChar char="n"/>
            </a:pPr>
            <a:r>
              <a:rPr lang="en-US" altLang="zh-CN" sz="2800" dirty="0"/>
              <a:t>Step 2: describe operations the system performs on the </a:t>
            </a:r>
            <a:r>
              <a:rPr lang="en-US" altLang="zh-CN" sz="2800" dirty="0" smtClean="0"/>
              <a:t>entities</a:t>
            </a:r>
          </a:p>
          <a:p>
            <a:pPr marL="914400" lvl="1" indent="-457200">
              <a:buSzPct val="75000"/>
              <a:buFont typeface="Wingdings" panose="05000000000000000000" pitchFamily="2" charset="2"/>
              <a:buChar char="n"/>
            </a:pPr>
            <a:r>
              <a:rPr lang="en-US" altLang="zh-CN" sz="2800" dirty="0" smtClean="0"/>
              <a:t>The verbs</a:t>
            </a:r>
          </a:p>
          <a:p>
            <a:pPr marL="514350" indent="-514350">
              <a:buSzPct val="50000"/>
              <a:buFont typeface="Wingdings" panose="05000000000000000000" pitchFamily="2" charset="2"/>
              <a:buChar char="l"/>
            </a:pPr>
            <a:endParaRPr lang="en-US" altLang="zh-CN" sz="2800" dirty="0" smtClean="0"/>
          </a:p>
          <a:p>
            <a:pPr marL="514350" indent="-514350">
              <a:buSzPct val="50000"/>
              <a:buFont typeface="Wingdings" panose="05000000000000000000" pitchFamily="2" charset="2"/>
              <a:buChar char="l"/>
            </a:pPr>
            <a:endParaRPr lang="zh-CN" altLang="en-US" sz="2800" dirty="0"/>
          </a:p>
        </p:txBody>
      </p:sp>
    </p:spTree>
    <p:extLst>
      <p:ext uri="{BB962C8B-B14F-4D97-AF65-F5344CB8AC3E}">
        <p14:creationId xmlns:p14="http://schemas.microsoft.com/office/powerpoint/2010/main" val="34665050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a:xfrm>
            <a:off x="953770" y="270828"/>
            <a:ext cx="7886700" cy="500062"/>
          </a:xfrm>
        </p:spPr>
        <p:txBody>
          <a:bodyPr>
            <a:noAutofit/>
          </a:bodyPr>
          <a:lstStyle/>
          <a:p>
            <a:r>
              <a:rPr lang="en-US" altLang="zh-CN" sz="3200" dirty="0"/>
              <a:t>Graphics pipeline </a:t>
            </a:r>
            <a:r>
              <a:rPr lang="en-US" altLang="zh-CN" sz="3200" dirty="0" smtClean="0"/>
              <a:t>architecture</a:t>
            </a:r>
          </a:p>
        </p:txBody>
      </p:sp>
      <p:sp>
        <p:nvSpPr>
          <p:cNvPr id="12595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5F62FEEE-4BB1-4F96-AA87-5ACA560F99C4}" type="slidenum">
              <a:rPr lang="en-US" altLang="zh-CN"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15</a:t>
            </a:fld>
            <a:endParaRPr lang="en-US" altLang="zh-CN" sz="1200" smtClean="0">
              <a:solidFill>
                <a:srgbClr val="FBBA03"/>
              </a:solidFill>
              <a:latin typeface="Calibri" panose="020F0502020204030204" pitchFamily="34" charset="0"/>
              <a:ea typeface="宋体" panose="02010600030101010101" pitchFamily="2" charset="-122"/>
            </a:endParaRPr>
          </a:p>
        </p:txBody>
      </p:sp>
      <p:sp>
        <p:nvSpPr>
          <p:cNvPr id="5" name="日期占位符 4"/>
          <p:cNvSpPr>
            <a:spLocks noGrp="1"/>
          </p:cNvSpPr>
          <p:nvPr>
            <p:ph type="dt" sz="quarter" idx="10"/>
          </p:nvPr>
        </p:nvSpPr>
        <p:spPr/>
        <p:txBody>
          <a:bodyPr/>
          <a:lstStyle/>
          <a:p>
            <a:pPr>
              <a:defRPr/>
            </a:pPr>
            <a:fld id="{FA063FBF-00E2-4F5A-86D7-0A8DD122D5A5}" type="datetime1">
              <a:rPr lang="en-US" altLang="zh-CN" smtClean="0"/>
              <a:pPr>
                <a:defRPr/>
              </a:pPr>
              <a:t>4/30/2020</a:t>
            </a:fld>
            <a:endParaRPr lang="zh-CN" altLang="en-US" dirty="0"/>
          </a:p>
        </p:txBody>
      </p:sp>
      <p:sp>
        <p:nvSpPr>
          <p:cNvPr id="6" name="页脚占位符 5"/>
          <p:cNvSpPr>
            <a:spLocks noGrp="1"/>
          </p:cNvSpPr>
          <p:nvPr>
            <p:ph type="ftr" sz="quarter" idx="11"/>
          </p:nvPr>
        </p:nvSpPr>
        <p:spPr/>
        <p:txBody>
          <a:bodyPr/>
          <a:lstStyle/>
          <a:p>
            <a:pPr>
              <a:defRPr/>
            </a:pPr>
            <a:r>
              <a:rPr lang="zh-CN" altLang="en-US" smtClean="0"/>
              <a:t>中国科学技术大学</a:t>
            </a:r>
            <a:endParaRPr lang="zh-CN" altLang="en-US"/>
          </a:p>
        </p:txBody>
      </p:sp>
      <p:pic>
        <p:nvPicPr>
          <p:cNvPr id="2" name="图片 1"/>
          <p:cNvPicPr>
            <a:picLocks noChangeAspect="1"/>
          </p:cNvPicPr>
          <p:nvPr/>
        </p:nvPicPr>
        <p:blipFill>
          <a:blip r:embed="rId2"/>
          <a:stretch>
            <a:fillRect/>
          </a:stretch>
        </p:blipFill>
        <p:spPr>
          <a:xfrm>
            <a:off x="457200" y="1695289"/>
            <a:ext cx="7816215" cy="5026186"/>
          </a:xfrm>
          <a:prstGeom prst="rect">
            <a:avLst/>
          </a:prstGeom>
        </p:spPr>
      </p:pic>
      <p:sp>
        <p:nvSpPr>
          <p:cNvPr id="4" name="矩形 3"/>
          <p:cNvSpPr/>
          <p:nvPr/>
        </p:nvSpPr>
        <p:spPr>
          <a:xfrm>
            <a:off x="386080" y="1048958"/>
            <a:ext cx="8346440" cy="830997"/>
          </a:xfrm>
          <a:prstGeom prst="rect">
            <a:avLst/>
          </a:prstGeom>
        </p:spPr>
        <p:txBody>
          <a:bodyPr wrap="square">
            <a:spAutoFit/>
          </a:bodyPr>
          <a:lstStyle/>
          <a:p>
            <a:r>
              <a:rPr lang="en-US" altLang="zh-CN" sz="2400" b="1" dirty="0"/>
              <a:t>Performs operations on vertices, triangles, fragments, and pixels</a:t>
            </a:r>
            <a:endParaRPr lang="zh-CN" altLang="en-US" sz="2400" b="1" dirty="0"/>
          </a:p>
        </p:txBody>
      </p:sp>
    </p:spTree>
    <p:extLst>
      <p:ext uri="{BB962C8B-B14F-4D97-AF65-F5344CB8AC3E}">
        <p14:creationId xmlns:p14="http://schemas.microsoft.com/office/powerpoint/2010/main" val="22066135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a:xfrm>
            <a:off x="953770" y="270828"/>
            <a:ext cx="7886700" cy="500062"/>
          </a:xfrm>
        </p:spPr>
        <p:txBody>
          <a:bodyPr>
            <a:noAutofit/>
          </a:bodyPr>
          <a:lstStyle/>
          <a:p>
            <a:r>
              <a:rPr lang="en-US" altLang="zh-CN" sz="2800" dirty="0"/>
              <a:t>Fragment processing simulates reflection of</a:t>
            </a:r>
            <a:br>
              <a:rPr lang="en-US" altLang="zh-CN" sz="2800" dirty="0"/>
            </a:br>
            <a:r>
              <a:rPr lang="en-US" altLang="zh-CN" sz="2800" dirty="0"/>
              <a:t>light off of real-world materials</a:t>
            </a:r>
            <a:endParaRPr lang="en-US" altLang="zh-CN" sz="2800" dirty="0" smtClean="0"/>
          </a:p>
        </p:txBody>
      </p:sp>
      <p:sp>
        <p:nvSpPr>
          <p:cNvPr id="12595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5F62FEEE-4BB1-4F96-AA87-5ACA560F99C4}" type="slidenum">
              <a:rPr lang="en-US" altLang="zh-CN"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16</a:t>
            </a:fld>
            <a:endParaRPr lang="en-US" altLang="zh-CN" sz="1200" smtClean="0">
              <a:solidFill>
                <a:srgbClr val="FBBA03"/>
              </a:solidFill>
              <a:latin typeface="Calibri" panose="020F0502020204030204" pitchFamily="34" charset="0"/>
              <a:ea typeface="宋体" panose="02010600030101010101" pitchFamily="2" charset="-122"/>
            </a:endParaRPr>
          </a:p>
        </p:txBody>
      </p:sp>
      <p:sp>
        <p:nvSpPr>
          <p:cNvPr id="5" name="日期占位符 4"/>
          <p:cNvSpPr>
            <a:spLocks noGrp="1"/>
          </p:cNvSpPr>
          <p:nvPr>
            <p:ph type="dt" sz="quarter" idx="10"/>
          </p:nvPr>
        </p:nvSpPr>
        <p:spPr/>
        <p:txBody>
          <a:bodyPr/>
          <a:lstStyle/>
          <a:p>
            <a:pPr>
              <a:defRPr/>
            </a:pPr>
            <a:fld id="{FA063FBF-00E2-4F5A-86D7-0A8DD122D5A5}" type="datetime1">
              <a:rPr lang="en-US" altLang="zh-CN" smtClean="0"/>
              <a:pPr>
                <a:defRPr/>
              </a:pPr>
              <a:t>4/30/2020</a:t>
            </a:fld>
            <a:endParaRPr lang="zh-CN" altLang="en-US" dirty="0"/>
          </a:p>
        </p:txBody>
      </p:sp>
      <p:sp>
        <p:nvSpPr>
          <p:cNvPr id="6" name="页脚占位符 5"/>
          <p:cNvSpPr>
            <a:spLocks noGrp="1"/>
          </p:cNvSpPr>
          <p:nvPr>
            <p:ph type="ftr" sz="quarter" idx="11"/>
          </p:nvPr>
        </p:nvSpPr>
        <p:spPr/>
        <p:txBody>
          <a:bodyPr/>
          <a:lstStyle/>
          <a:p>
            <a:pPr>
              <a:defRPr/>
            </a:pPr>
            <a:r>
              <a:rPr lang="zh-CN" altLang="en-US" smtClean="0"/>
              <a:t>中国科学技术大学</a:t>
            </a:r>
            <a:endParaRPr lang="zh-CN" altLang="en-US"/>
          </a:p>
        </p:txBody>
      </p:sp>
      <p:pic>
        <p:nvPicPr>
          <p:cNvPr id="3" name="图片 2"/>
          <p:cNvPicPr>
            <a:picLocks noChangeAspect="1"/>
          </p:cNvPicPr>
          <p:nvPr/>
        </p:nvPicPr>
        <p:blipFill>
          <a:blip r:embed="rId2"/>
          <a:stretch>
            <a:fillRect/>
          </a:stretch>
        </p:blipFill>
        <p:spPr>
          <a:xfrm>
            <a:off x="4239168" y="1767530"/>
            <a:ext cx="4290152" cy="4333698"/>
          </a:xfrm>
          <a:prstGeom prst="rect">
            <a:avLst/>
          </a:prstGeom>
        </p:spPr>
      </p:pic>
      <p:sp>
        <p:nvSpPr>
          <p:cNvPr id="7" name="矩形 6"/>
          <p:cNvSpPr/>
          <p:nvPr/>
        </p:nvSpPr>
        <p:spPr>
          <a:xfrm>
            <a:off x="1923862" y="1935022"/>
            <a:ext cx="2245936" cy="400110"/>
          </a:xfrm>
          <a:prstGeom prst="rect">
            <a:avLst/>
          </a:prstGeom>
        </p:spPr>
        <p:txBody>
          <a:bodyPr wrap="none">
            <a:spAutoFit/>
          </a:bodyPr>
          <a:lstStyle/>
          <a:p>
            <a:r>
              <a:rPr lang="en-US" altLang="zh-CN" sz="2000" b="1" dirty="0"/>
              <a:t>Example materials:</a:t>
            </a:r>
            <a:endParaRPr lang="zh-CN" altLang="en-US" sz="2000" b="1" dirty="0"/>
          </a:p>
        </p:txBody>
      </p:sp>
    </p:spTree>
    <p:extLst>
      <p:ext uri="{BB962C8B-B14F-4D97-AF65-F5344CB8AC3E}">
        <p14:creationId xmlns:p14="http://schemas.microsoft.com/office/powerpoint/2010/main" val="38021417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a:xfrm>
            <a:off x="953770" y="270828"/>
            <a:ext cx="7886700" cy="500062"/>
          </a:xfrm>
        </p:spPr>
        <p:txBody>
          <a:bodyPr>
            <a:noAutofit/>
          </a:bodyPr>
          <a:lstStyle/>
          <a:p>
            <a:r>
              <a:rPr lang="en-US" altLang="zh-CN" sz="2800" dirty="0" smtClean="0"/>
              <a:t>Early Graphics Programming</a:t>
            </a:r>
          </a:p>
        </p:txBody>
      </p:sp>
      <p:sp>
        <p:nvSpPr>
          <p:cNvPr id="12595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5F62FEEE-4BB1-4F96-AA87-5ACA560F99C4}" type="slidenum">
              <a:rPr lang="en-US" altLang="zh-CN"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17</a:t>
            </a:fld>
            <a:endParaRPr lang="en-US" altLang="zh-CN" sz="1200" smtClean="0">
              <a:solidFill>
                <a:srgbClr val="FBBA03"/>
              </a:solidFill>
              <a:latin typeface="Calibri" panose="020F0502020204030204" pitchFamily="34" charset="0"/>
              <a:ea typeface="宋体" panose="02010600030101010101" pitchFamily="2" charset="-122"/>
            </a:endParaRPr>
          </a:p>
        </p:txBody>
      </p:sp>
      <p:sp>
        <p:nvSpPr>
          <p:cNvPr id="5" name="日期占位符 4"/>
          <p:cNvSpPr>
            <a:spLocks noGrp="1"/>
          </p:cNvSpPr>
          <p:nvPr>
            <p:ph type="dt" sz="quarter" idx="10"/>
          </p:nvPr>
        </p:nvSpPr>
        <p:spPr/>
        <p:txBody>
          <a:bodyPr/>
          <a:lstStyle/>
          <a:p>
            <a:pPr>
              <a:defRPr/>
            </a:pPr>
            <a:fld id="{FA063FBF-00E2-4F5A-86D7-0A8DD122D5A5}" type="datetime1">
              <a:rPr lang="en-US" altLang="zh-CN" smtClean="0"/>
              <a:pPr>
                <a:defRPr/>
              </a:pPr>
              <a:t>4/30/2020</a:t>
            </a:fld>
            <a:endParaRPr lang="zh-CN" altLang="en-US" dirty="0"/>
          </a:p>
        </p:txBody>
      </p:sp>
      <p:sp>
        <p:nvSpPr>
          <p:cNvPr id="6" name="页脚占位符 5"/>
          <p:cNvSpPr>
            <a:spLocks noGrp="1"/>
          </p:cNvSpPr>
          <p:nvPr>
            <p:ph type="ftr" sz="quarter" idx="11"/>
          </p:nvPr>
        </p:nvSpPr>
        <p:spPr/>
        <p:txBody>
          <a:bodyPr/>
          <a:lstStyle/>
          <a:p>
            <a:pPr>
              <a:defRPr/>
            </a:pPr>
            <a:r>
              <a:rPr lang="zh-CN" altLang="en-US" smtClean="0"/>
              <a:t>中国科学技术大学</a:t>
            </a:r>
            <a:endParaRPr lang="zh-CN" altLang="en-US"/>
          </a:p>
        </p:txBody>
      </p:sp>
      <p:pic>
        <p:nvPicPr>
          <p:cNvPr id="2" name="图片 1"/>
          <p:cNvPicPr>
            <a:picLocks noChangeAspect="1"/>
          </p:cNvPicPr>
          <p:nvPr/>
        </p:nvPicPr>
        <p:blipFill>
          <a:blip r:embed="rId2"/>
          <a:stretch>
            <a:fillRect/>
          </a:stretch>
        </p:blipFill>
        <p:spPr>
          <a:xfrm>
            <a:off x="326707" y="1247775"/>
            <a:ext cx="8526519" cy="3999865"/>
          </a:xfrm>
          <a:prstGeom prst="rect">
            <a:avLst/>
          </a:prstGeom>
        </p:spPr>
      </p:pic>
    </p:spTree>
    <p:extLst>
      <p:ext uri="{BB962C8B-B14F-4D97-AF65-F5344CB8AC3E}">
        <p14:creationId xmlns:p14="http://schemas.microsoft.com/office/powerpoint/2010/main" val="4957747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a:xfrm>
            <a:off x="953770" y="270828"/>
            <a:ext cx="7886700" cy="500062"/>
          </a:xfrm>
        </p:spPr>
        <p:txBody>
          <a:bodyPr>
            <a:noAutofit/>
          </a:bodyPr>
          <a:lstStyle/>
          <a:p>
            <a:r>
              <a:rPr lang="en-US" altLang="zh-CN" sz="2800" dirty="0" smtClean="0"/>
              <a:t>Graphics Shading Language</a:t>
            </a:r>
          </a:p>
        </p:txBody>
      </p:sp>
      <p:sp>
        <p:nvSpPr>
          <p:cNvPr id="12595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5F62FEEE-4BB1-4F96-AA87-5ACA560F99C4}" type="slidenum">
              <a:rPr lang="en-US" altLang="zh-CN"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18</a:t>
            </a:fld>
            <a:endParaRPr lang="en-US" altLang="zh-CN" sz="1200" smtClean="0">
              <a:solidFill>
                <a:srgbClr val="FBBA03"/>
              </a:solidFill>
              <a:latin typeface="Calibri" panose="020F0502020204030204" pitchFamily="34" charset="0"/>
              <a:ea typeface="宋体" panose="02010600030101010101" pitchFamily="2" charset="-122"/>
            </a:endParaRPr>
          </a:p>
        </p:txBody>
      </p:sp>
      <p:sp>
        <p:nvSpPr>
          <p:cNvPr id="5" name="日期占位符 4"/>
          <p:cNvSpPr>
            <a:spLocks noGrp="1"/>
          </p:cNvSpPr>
          <p:nvPr>
            <p:ph type="dt" sz="quarter" idx="10"/>
          </p:nvPr>
        </p:nvSpPr>
        <p:spPr/>
        <p:txBody>
          <a:bodyPr/>
          <a:lstStyle/>
          <a:p>
            <a:pPr>
              <a:defRPr/>
            </a:pPr>
            <a:fld id="{FA063FBF-00E2-4F5A-86D7-0A8DD122D5A5}" type="datetime1">
              <a:rPr lang="en-US" altLang="zh-CN" smtClean="0"/>
              <a:pPr>
                <a:defRPr/>
              </a:pPr>
              <a:t>4/30/2020</a:t>
            </a:fld>
            <a:endParaRPr lang="zh-CN" altLang="en-US" dirty="0"/>
          </a:p>
        </p:txBody>
      </p:sp>
      <p:sp>
        <p:nvSpPr>
          <p:cNvPr id="6" name="页脚占位符 5"/>
          <p:cNvSpPr>
            <a:spLocks noGrp="1"/>
          </p:cNvSpPr>
          <p:nvPr>
            <p:ph type="ftr" sz="quarter" idx="11"/>
          </p:nvPr>
        </p:nvSpPr>
        <p:spPr/>
        <p:txBody>
          <a:bodyPr/>
          <a:lstStyle/>
          <a:p>
            <a:pPr>
              <a:defRPr/>
            </a:pPr>
            <a:r>
              <a:rPr lang="zh-CN" altLang="en-US" smtClean="0"/>
              <a:t>中国科学技术大学</a:t>
            </a:r>
            <a:endParaRPr lang="zh-CN" altLang="en-US"/>
          </a:p>
        </p:txBody>
      </p:sp>
      <p:pic>
        <p:nvPicPr>
          <p:cNvPr id="7" name="图片 6"/>
          <p:cNvPicPr>
            <a:picLocks noChangeAspect="1"/>
          </p:cNvPicPr>
          <p:nvPr/>
        </p:nvPicPr>
        <p:blipFill>
          <a:blip r:embed="rId2"/>
          <a:stretch>
            <a:fillRect/>
          </a:stretch>
        </p:blipFill>
        <p:spPr>
          <a:xfrm>
            <a:off x="100647" y="1143580"/>
            <a:ext cx="8814753" cy="5003219"/>
          </a:xfrm>
          <a:prstGeom prst="rect">
            <a:avLst/>
          </a:prstGeom>
        </p:spPr>
      </p:pic>
    </p:spTree>
    <p:extLst>
      <p:ext uri="{BB962C8B-B14F-4D97-AF65-F5344CB8AC3E}">
        <p14:creationId xmlns:p14="http://schemas.microsoft.com/office/powerpoint/2010/main" val="13228833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a:xfrm>
            <a:off x="953770" y="270828"/>
            <a:ext cx="7886700" cy="500062"/>
          </a:xfrm>
        </p:spPr>
        <p:txBody>
          <a:bodyPr>
            <a:noAutofit/>
          </a:bodyPr>
          <a:lstStyle/>
          <a:p>
            <a:r>
              <a:rPr lang="en-US" altLang="zh-CN" sz="2800" dirty="0" smtClean="0"/>
              <a:t>Example Fragment </a:t>
            </a:r>
            <a:r>
              <a:rPr lang="en-US" altLang="zh-CN" sz="2800" dirty="0" err="1" smtClean="0"/>
              <a:t>Shader</a:t>
            </a:r>
            <a:endParaRPr lang="en-US" altLang="zh-CN" sz="2800" dirty="0" smtClean="0"/>
          </a:p>
        </p:txBody>
      </p:sp>
      <p:sp>
        <p:nvSpPr>
          <p:cNvPr id="12595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5F62FEEE-4BB1-4F96-AA87-5ACA560F99C4}" type="slidenum">
              <a:rPr lang="en-US" altLang="zh-CN"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19</a:t>
            </a:fld>
            <a:endParaRPr lang="en-US" altLang="zh-CN" sz="1200" smtClean="0">
              <a:solidFill>
                <a:srgbClr val="FBBA03"/>
              </a:solidFill>
              <a:latin typeface="Calibri" panose="020F0502020204030204" pitchFamily="34" charset="0"/>
              <a:ea typeface="宋体" panose="02010600030101010101" pitchFamily="2" charset="-122"/>
            </a:endParaRPr>
          </a:p>
        </p:txBody>
      </p:sp>
      <p:sp>
        <p:nvSpPr>
          <p:cNvPr id="5" name="日期占位符 4"/>
          <p:cNvSpPr>
            <a:spLocks noGrp="1"/>
          </p:cNvSpPr>
          <p:nvPr>
            <p:ph type="dt" sz="quarter" idx="10"/>
          </p:nvPr>
        </p:nvSpPr>
        <p:spPr/>
        <p:txBody>
          <a:bodyPr/>
          <a:lstStyle/>
          <a:p>
            <a:pPr>
              <a:defRPr/>
            </a:pPr>
            <a:fld id="{FA063FBF-00E2-4F5A-86D7-0A8DD122D5A5}" type="datetime1">
              <a:rPr lang="en-US" altLang="zh-CN" smtClean="0"/>
              <a:pPr>
                <a:defRPr/>
              </a:pPr>
              <a:t>4/30/2020</a:t>
            </a:fld>
            <a:endParaRPr lang="zh-CN" altLang="en-US" dirty="0"/>
          </a:p>
        </p:txBody>
      </p:sp>
      <p:sp>
        <p:nvSpPr>
          <p:cNvPr id="6" name="页脚占位符 5"/>
          <p:cNvSpPr>
            <a:spLocks noGrp="1"/>
          </p:cNvSpPr>
          <p:nvPr>
            <p:ph type="ftr" sz="quarter" idx="11"/>
          </p:nvPr>
        </p:nvSpPr>
        <p:spPr/>
        <p:txBody>
          <a:bodyPr/>
          <a:lstStyle/>
          <a:p>
            <a:pPr>
              <a:defRPr/>
            </a:pPr>
            <a:r>
              <a:rPr lang="zh-CN" altLang="en-US" smtClean="0"/>
              <a:t>中国科学技术大学</a:t>
            </a:r>
            <a:endParaRPr lang="zh-CN" altLang="en-US"/>
          </a:p>
        </p:txBody>
      </p:sp>
      <p:pic>
        <p:nvPicPr>
          <p:cNvPr id="3" name="图片 2"/>
          <p:cNvPicPr>
            <a:picLocks noChangeAspect="1"/>
          </p:cNvPicPr>
          <p:nvPr/>
        </p:nvPicPr>
        <p:blipFill>
          <a:blip r:embed="rId2"/>
          <a:stretch>
            <a:fillRect/>
          </a:stretch>
        </p:blipFill>
        <p:spPr>
          <a:xfrm>
            <a:off x="285146" y="1106792"/>
            <a:ext cx="8269573" cy="5249558"/>
          </a:xfrm>
          <a:prstGeom prst="rect">
            <a:avLst/>
          </a:prstGeom>
        </p:spPr>
      </p:pic>
    </p:spTree>
    <p:extLst>
      <p:ext uri="{BB962C8B-B14F-4D97-AF65-F5344CB8AC3E}">
        <p14:creationId xmlns:p14="http://schemas.microsoft.com/office/powerpoint/2010/main" val="12920942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标题 1"/>
          <p:cNvSpPr>
            <a:spLocks noGrp="1"/>
          </p:cNvSpPr>
          <p:nvPr>
            <p:ph type="title"/>
          </p:nvPr>
        </p:nvSpPr>
        <p:spPr/>
        <p:txBody>
          <a:bodyPr/>
          <a:lstStyle/>
          <a:p>
            <a:r>
              <a:rPr lang="en-US" altLang="zh-CN" dirty="0" smtClean="0"/>
              <a:t>Review</a:t>
            </a:r>
            <a:endParaRPr lang="zh-CN" altLang="en-US" dirty="0" smtClean="0"/>
          </a:p>
        </p:txBody>
      </p:sp>
      <p:sp>
        <p:nvSpPr>
          <p:cNvPr id="122883" name="内容占位符 2"/>
          <p:cNvSpPr>
            <a:spLocks noGrp="1"/>
          </p:cNvSpPr>
          <p:nvPr>
            <p:ph idx="1"/>
          </p:nvPr>
        </p:nvSpPr>
        <p:spPr/>
        <p:txBody>
          <a:bodyPr>
            <a:normAutofit/>
          </a:bodyPr>
          <a:lstStyle/>
          <a:p>
            <a:r>
              <a:rPr lang="zh-CN" altLang="en-US" dirty="0" smtClean="0"/>
              <a:t>单发射</a:t>
            </a:r>
            <a:r>
              <a:rPr lang="en-US" altLang="zh-CN" dirty="0" err="1" smtClean="0"/>
              <a:t>Tumasulo</a:t>
            </a:r>
            <a:r>
              <a:rPr lang="en-US" altLang="zh-CN" dirty="0" smtClean="0"/>
              <a:t> + </a:t>
            </a:r>
            <a:r>
              <a:rPr lang="zh-CN" altLang="en-US" dirty="0" smtClean="0"/>
              <a:t>推断执行， </a:t>
            </a:r>
            <a:r>
              <a:rPr lang="en-US" altLang="zh-CN" dirty="0" smtClean="0"/>
              <a:t>superscalar, VLIW, Fined-grained MT (FGMT), coarse-grained MT, CMP, SMT, vector</a:t>
            </a:r>
          </a:p>
          <a:p>
            <a:pPr lvl="1"/>
            <a:r>
              <a:rPr lang="zh-CN" altLang="en-US" dirty="0" smtClean="0"/>
              <a:t>哪个的概念和实现还不清楚</a:t>
            </a:r>
            <a:r>
              <a:rPr lang="zh-CN" altLang="en-US" dirty="0"/>
              <a:t>、</a:t>
            </a:r>
            <a:r>
              <a:rPr lang="zh-CN" altLang="en-US" dirty="0" smtClean="0"/>
              <a:t>需要重新过一遍？</a:t>
            </a:r>
            <a:endParaRPr lang="en-US" altLang="zh-CN" dirty="0" smtClean="0"/>
          </a:p>
          <a:p>
            <a:pPr marL="457200" lvl="1" indent="0">
              <a:buNone/>
            </a:pPr>
            <a:endParaRPr lang="en-US" altLang="zh-CN" dirty="0" smtClean="0"/>
          </a:p>
          <a:p>
            <a:pPr lvl="1"/>
            <a:endParaRPr lang="en-US" altLang="zh-CN" dirty="0" smtClean="0"/>
          </a:p>
          <a:p>
            <a:pPr lvl="1"/>
            <a:endParaRPr lang="en-US" altLang="zh-CN" dirty="0" smtClean="0"/>
          </a:p>
          <a:p>
            <a:pPr lvl="1"/>
            <a:endParaRPr lang="zh-CN" altLang="en-US" dirty="0" smtClean="0"/>
          </a:p>
        </p:txBody>
      </p:sp>
      <p:sp>
        <p:nvSpPr>
          <p:cNvPr id="4" name="日期占位符 3"/>
          <p:cNvSpPr>
            <a:spLocks noGrp="1"/>
          </p:cNvSpPr>
          <p:nvPr>
            <p:ph type="dt" sz="quarter" idx="10"/>
          </p:nvPr>
        </p:nvSpPr>
        <p:spPr/>
        <p:txBody>
          <a:bodyPr/>
          <a:lstStyle/>
          <a:p>
            <a:fld id="{3DC5EBA8-0AD5-4737-ACC0-02F842A86AC6}" type="datetime1">
              <a:rPr lang="en-US" altLang="zh-CN" smtClean="0"/>
              <a:t>4/30/2020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a:p>
        </p:txBody>
      </p:sp>
      <p:sp>
        <p:nvSpPr>
          <p:cNvPr id="9" name="灯片编号占位符 8"/>
          <p:cNvSpPr>
            <a:spLocks noGrp="1"/>
          </p:cNvSpPr>
          <p:nvPr>
            <p:ph type="sldNum" sz="quarter" idx="12"/>
          </p:nvPr>
        </p:nvSpPr>
        <p:spPr/>
        <p:txBody>
          <a:bodyPr/>
          <a:lstStyle/>
          <a:p>
            <a:fld id="{8BD4F407-B401-4F27-B84C-F4D1FCFDF361}" type="slidenum">
              <a:rPr lang="zh-CN" altLang="en-US" smtClean="0"/>
              <a:pPr/>
              <a:t>2</a:t>
            </a:fld>
            <a:endParaRPr lang="zh-CN" altLang="en-US" dirty="0"/>
          </a:p>
        </p:txBody>
      </p:sp>
    </p:spTree>
    <p:extLst>
      <p:ext uri="{BB962C8B-B14F-4D97-AF65-F5344CB8AC3E}">
        <p14:creationId xmlns:p14="http://schemas.microsoft.com/office/powerpoint/2010/main" val="8766448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a:xfrm>
            <a:off x="953770" y="270828"/>
            <a:ext cx="7886700" cy="500062"/>
          </a:xfrm>
        </p:spPr>
        <p:txBody>
          <a:bodyPr>
            <a:noAutofit/>
          </a:bodyPr>
          <a:lstStyle/>
          <a:p>
            <a:r>
              <a:rPr lang="en-US" altLang="zh-CN" sz="2800" dirty="0" err="1" smtClean="0"/>
              <a:t>Shader</a:t>
            </a:r>
            <a:r>
              <a:rPr lang="en-US" altLang="zh-CN" sz="2800" dirty="0" smtClean="0"/>
              <a:t> Result</a:t>
            </a:r>
          </a:p>
        </p:txBody>
      </p:sp>
      <p:sp>
        <p:nvSpPr>
          <p:cNvPr id="12595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5F62FEEE-4BB1-4F96-AA87-5ACA560F99C4}" type="slidenum">
              <a:rPr lang="en-US" altLang="zh-CN"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20</a:t>
            </a:fld>
            <a:endParaRPr lang="en-US" altLang="zh-CN" sz="1200" smtClean="0">
              <a:solidFill>
                <a:srgbClr val="FBBA03"/>
              </a:solidFill>
              <a:latin typeface="Calibri" panose="020F0502020204030204" pitchFamily="34" charset="0"/>
              <a:ea typeface="宋体" panose="02010600030101010101" pitchFamily="2" charset="-122"/>
            </a:endParaRPr>
          </a:p>
        </p:txBody>
      </p:sp>
      <p:sp>
        <p:nvSpPr>
          <p:cNvPr id="5" name="日期占位符 4"/>
          <p:cNvSpPr>
            <a:spLocks noGrp="1"/>
          </p:cNvSpPr>
          <p:nvPr>
            <p:ph type="dt" sz="quarter" idx="10"/>
          </p:nvPr>
        </p:nvSpPr>
        <p:spPr/>
        <p:txBody>
          <a:bodyPr/>
          <a:lstStyle/>
          <a:p>
            <a:pPr>
              <a:defRPr/>
            </a:pPr>
            <a:fld id="{FA063FBF-00E2-4F5A-86D7-0A8DD122D5A5}" type="datetime1">
              <a:rPr lang="en-US" altLang="zh-CN" smtClean="0"/>
              <a:pPr>
                <a:defRPr/>
              </a:pPr>
              <a:t>4/30/2020</a:t>
            </a:fld>
            <a:endParaRPr lang="zh-CN" altLang="en-US" dirty="0"/>
          </a:p>
        </p:txBody>
      </p:sp>
      <p:sp>
        <p:nvSpPr>
          <p:cNvPr id="6" name="页脚占位符 5"/>
          <p:cNvSpPr>
            <a:spLocks noGrp="1"/>
          </p:cNvSpPr>
          <p:nvPr>
            <p:ph type="ftr" sz="quarter" idx="11"/>
          </p:nvPr>
        </p:nvSpPr>
        <p:spPr/>
        <p:txBody>
          <a:bodyPr/>
          <a:lstStyle/>
          <a:p>
            <a:pPr>
              <a:defRPr/>
            </a:pPr>
            <a:r>
              <a:rPr lang="zh-CN" altLang="en-US" smtClean="0"/>
              <a:t>中国科学技术大学</a:t>
            </a:r>
            <a:endParaRPr lang="zh-CN" altLang="en-US"/>
          </a:p>
        </p:txBody>
      </p:sp>
      <p:sp>
        <p:nvSpPr>
          <p:cNvPr id="2" name="矩形 1"/>
          <p:cNvSpPr/>
          <p:nvPr/>
        </p:nvSpPr>
        <p:spPr>
          <a:xfrm>
            <a:off x="528320" y="1172756"/>
            <a:ext cx="8158480" cy="646331"/>
          </a:xfrm>
          <a:prstGeom prst="rect">
            <a:avLst/>
          </a:prstGeom>
        </p:spPr>
        <p:txBody>
          <a:bodyPr wrap="square">
            <a:spAutoFit/>
          </a:bodyPr>
          <a:lstStyle/>
          <a:p>
            <a:r>
              <a:rPr lang="en-US" altLang="zh-CN" b="1" dirty="0"/>
              <a:t>Image contains output of </a:t>
            </a:r>
            <a:r>
              <a:rPr lang="en-US" altLang="zh-CN" b="1" dirty="0" err="1"/>
              <a:t>diffuseShader</a:t>
            </a:r>
            <a:r>
              <a:rPr lang="en-US" altLang="zh-CN" b="1" dirty="0"/>
              <a:t> for each pixel covered by surface</a:t>
            </a:r>
          </a:p>
          <a:p>
            <a:r>
              <a:rPr lang="en-US" altLang="zh-CN" b="1" dirty="0"/>
              <a:t>(Pixels covered by multiple surfaces contain output from surface closest to camera)</a:t>
            </a:r>
            <a:endParaRPr lang="zh-CN" altLang="en-US" b="1" dirty="0"/>
          </a:p>
        </p:txBody>
      </p:sp>
      <p:pic>
        <p:nvPicPr>
          <p:cNvPr id="7" name="图片 6"/>
          <p:cNvPicPr>
            <a:picLocks noChangeAspect="1"/>
          </p:cNvPicPr>
          <p:nvPr/>
        </p:nvPicPr>
        <p:blipFill>
          <a:blip r:embed="rId2"/>
          <a:stretch>
            <a:fillRect/>
          </a:stretch>
        </p:blipFill>
        <p:spPr>
          <a:xfrm>
            <a:off x="1158240" y="1931670"/>
            <a:ext cx="6355080" cy="4468416"/>
          </a:xfrm>
          <a:prstGeom prst="rect">
            <a:avLst/>
          </a:prstGeom>
        </p:spPr>
      </p:pic>
    </p:spTree>
    <p:extLst>
      <p:ext uri="{BB962C8B-B14F-4D97-AF65-F5344CB8AC3E}">
        <p14:creationId xmlns:p14="http://schemas.microsoft.com/office/powerpoint/2010/main" val="35553940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a:xfrm>
            <a:off x="953770" y="270828"/>
            <a:ext cx="7886700" cy="500062"/>
          </a:xfrm>
        </p:spPr>
        <p:txBody>
          <a:bodyPr>
            <a:noAutofit/>
          </a:bodyPr>
          <a:lstStyle/>
          <a:p>
            <a:r>
              <a:rPr lang="en-US" altLang="zh-CN" sz="2800" dirty="0"/>
              <a:t>Observation circa 2001-2003</a:t>
            </a:r>
            <a:endParaRPr lang="en-US" altLang="zh-CN" sz="2800" dirty="0" smtClean="0"/>
          </a:p>
        </p:txBody>
      </p:sp>
      <p:sp>
        <p:nvSpPr>
          <p:cNvPr id="12595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5F62FEEE-4BB1-4F96-AA87-5ACA560F99C4}" type="slidenum">
              <a:rPr lang="en-US" altLang="zh-CN"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21</a:t>
            </a:fld>
            <a:endParaRPr lang="en-US" altLang="zh-CN" sz="1200" smtClean="0">
              <a:solidFill>
                <a:srgbClr val="FBBA03"/>
              </a:solidFill>
              <a:latin typeface="Calibri" panose="020F0502020204030204" pitchFamily="34" charset="0"/>
              <a:ea typeface="宋体" panose="02010600030101010101" pitchFamily="2" charset="-122"/>
            </a:endParaRPr>
          </a:p>
        </p:txBody>
      </p:sp>
      <p:sp>
        <p:nvSpPr>
          <p:cNvPr id="5" name="日期占位符 4"/>
          <p:cNvSpPr>
            <a:spLocks noGrp="1"/>
          </p:cNvSpPr>
          <p:nvPr>
            <p:ph type="dt" sz="quarter" idx="10"/>
          </p:nvPr>
        </p:nvSpPr>
        <p:spPr/>
        <p:txBody>
          <a:bodyPr/>
          <a:lstStyle/>
          <a:p>
            <a:pPr>
              <a:defRPr/>
            </a:pPr>
            <a:fld id="{FA063FBF-00E2-4F5A-86D7-0A8DD122D5A5}" type="datetime1">
              <a:rPr lang="en-US" altLang="zh-CN" smtClean="0"/>
              <a:pPr>
                <a:defRPr/>
              </a:pPr>
              <a:t>4/30/2020</a:t>
            </a:fld>
            <a:endParaRPr lang="zh-CN" altLang="en-US" dirty="0"/>
          </a:p>
        </p:txBody>
      </p:sp>
      <p:sp>
        <p:nvSpPr>
          <p:cNvPr id="6" name="页脚占位符 5"/>
          <p:cNvSpPr>
            <a:spLocks noGrp="1"/>
          </p:cNvSpPr>
          <p:nvPr>
            <p:ph type="ftr" sz="quarter" idx="11"/>
          </p:nvPr>
        </p:nvSpPr>
        <p:spPr/>
        <p:txBody>
          <a:bodyPr/>
          <a:lstStyle/>
          <a:p>
            <a:pPr>
              <a:defRPr/>
            </a:pPr>
            <a:r>
              <a:rPr lang="zh-CN" altLang="en-US" smtClean="0"/>
              <a:t>中国科学技术大学</a:t>
            </a:r>
            <a:endParaRPr lang="zh-CN" altLang="en-US"/>
          </a:p>
        </p:txBody>
      </p:sp>
      <p:pic>
        <p:nvPicPr>
          <p:cNvPr id="4" name="图片 3"/>
          <p:cNvPicPr>
            <a:picLocks noChangeAspect="1"/>
          </p:cNvPicPr>
          <p:nvPr/>
        </p:nvPicPr>
        <p:blipFill>
          <a:blip r:embed="rId2"/>
          <a:stretch>
            <a:fillRect/>
          </a:stretch>
        </p:blipFill>
        <p:spPr>
          <a:xfrm>
            <a:off x="3906472" y="1466850"/>
            <a:ext cx="4780328" cy="4766310"/>
          </a:xfrm>
          <a:prstGeom prst="rect">
            <a:avLst/>
          </a:prstGeom>
        </p:spPr>
      </p:pic>
      <p:sp>
        <p:nvSpPr>
          <p:cNvPr id="8" name="矩形 7"/>
          <p:cNvSpPr/>
          <p:nvPr/>
        </p:nvSpPr>
        <p:spPr>
          <a:xfrm>
            <a:off x="314960" y="1644640"/>
            <a:ext cx="3500120" cy="4401205"/>
          </a:xfrm>
          <a:prstGeom prst="rect">
            <a:avLst/>
          </a:prstGeom>
        </p:spPr>
        <p:txBody>
          <a:bodyPr wrap="square">
            <a:spAutoFit/>
          </a:bodyPr>
          <a:lstStyle/>
          <a:p>
            <a:r>
              <a:rPr lang="en-US" altLang="zh-CN" sz="2000" b="1" dirty="0">
                <a:latin typeface="MyriadPro-BoldCond"/>
              </a:rPr>
              <a:t>These GPUs are very fast processors </a:t>
            </a:r>
            <a:r>
              <a:rPr lang="en-US" altLang="zh-CN" sz="2000" b="1" dirty="0" smtClean="0">
                <a:latin typeface="MyriadPro-BoldCond"/>
              </a:rPr>
              <a:t>for performing </a:t>
            </a:r>
            <a:r>
              <a:rPr lang="en-US" altLang="zh-CN" sz="2000" b="1" dirty="0">
                <a:latin typeface="MyriadPro-BoldCond"/>
              </a:rPr>
              <a:t>the same computation (</a:t>
            </a:r>
            <a:r>
              <a:rPr lang="en-US" altLang="zh-CN" sz="2000" b="1" dirty="0" err="1" smtClean="0">
                <a:latin typeface="MyriadPro-BoldCond"/>
              </a:rPr>
              <a:t>shaders</a:t>
            </a:r>
            <a:r>
              <a:rPr lang="en-US" altLang="zh-CN" sz="2000" b="1" dirty="0" smtClean="0">
                <a:latin typeface="MyriadPro-BoldCond"/>
              </a:rPr>
              <a:t>) on </a:t>
            </a:r>
            <a:r>
              <a:rPr lang="en-US" altLang="zh-CN" sz="2000" b="1" dirty="0">
                <a:latin typeface="MyriadPro-BoldCond"/>
              </a:rPr>
              <a:t>collections of data (streams of </a:t>
            </a:r>
            <a:r>
              <a:rPr lang="en-US" altLang="zh-CN" sz="2000" b="1" dirty="0" smtClean="0">
                <a:latin typeface="MyriadPro-BoldCond"/>
              </a:rPr>
              <a:t>vertices, fragments</a:t>
            </a:r>
            <a:r>
              <a:rPr lang="en-US" altLang="zh-CN" sz="2000" b="1" dirty="0">
                <a:latin typeface="MyriadPro-BoldCond"/>
              </a:rPr>
              <a:t>, pixels</a:t>
            </a:r>
            <a:r>
              <a:rPr lang="en-US" altLang="zh-CN" sz="2000" b="1" dirty="0" smtClean="0">
                <a:latin typeface="MyriadPro-BoldCond"/>
              </a:rPr>
              <a:t>).</a:t>
            </a:r>
          </a:p>
          <a:p>
            <a:endParaRPr lang="en-US" altLang="zh-CN" sz="2000" b="1" dirty="0">
              <a:latin typeface="MyriadPro-BoldCond"/>
            </a:endParaRPr>
          </a:p>
          <a:p>
            <a:r>
              <a:rPr lang="en-US" altLang="zh-CN" sz="2000" b="1" dirty="0">
                <a:latin typeface="MyriadPro-BoldCond"/>
              </a:rPr>
              <a:t>Wait a minute! That sounds a lot like </a:t>
            </a:r>
            <a:r>
              <a:rPr lang="en-US" altLang="zh-CN" sz="2000" b="1" dirty="0" smtClean="0">
                <a:latin typeface="MyriadPro-BoldCond"/>
              </a:rPr>
              <a:t>data parallelism to </a:t>
            </a:r>
            <a:r>
              <a:rPr lang="en-US" altLang="zh-CN" sz="2000" b="1" dirty="0">
                <a:latin typeface="MyriadPro-BoldCond"/>
              </a:rPr>
              <a:t>me! I remember </a:t>
            </a:r>
            <a:r>
              <a:rPr lang="en-US" altLang="zh-CN" sz="2000" b="1" dirty="0" smtClean="0">
                <a:latin typeface="MyriadPro-BoldCond"/>
              </a:rPr>
              <a:t>data parallelism from </a:t>
            </a:r>
            <a:r>
              <a:rPr lang="en-US" altLang="zh-CN" sz="2000" b="1" dirty="0">
                <a:latin typeface="MyriadPro-BoldCond"/>
              </a:rPr>
              <a:t>exotic supercomputers </a:t>
            </a:r>
            <a:r>
              <a:rPr lang="en-US" altLang="zh-CN" sz="2000" b="1" dirty="0" smtClean="0">
                <a:latin typeface="MyriadPro-BoldCond"/>
              </a:rPr>
              <a:t>in the </a:t>
            </a:r>
            <a:r>
              <a:rPr lang="en-US" altLang="zh-CN" sz="2000" b="1" dirty="0">
                <a:latin typeface="MyriadPro-BoldCond"/>
              </a:rPr>
              <a:t>90s.</a:t>
            </a:r>
            <a:endParaRPr lang="zh-CN" altLang="en-US" sz="2000" b="1" dirty="0"/>
          </a:p>
        </p:txBody>
      </p:sp>
    </p:spTree>
    <p:extLst>
      <p:ext uri="{BB962C8B-B14F-4D97-AF65-F5344CB8AC3E}">
        <p14:creationId xmlns:p14="http://schemas.microsoft.com/office/powerpoint/2010/main" val="27764503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a:xfrm>
            <a:off x="953770" y="270828"/>
            <a:ext cx="7886700" cy="500062"/>
          </a:xfrm>
        </p:spPr>
        <p:txBody>
          <a:bodyPr>
            <a:noAutofit/>
          </a:bodyPr>
          <a:lstStyle/>
          <a:p>
            <a:r>
              <a:rPr lang="en-US" altLang="zh-CN" sz="2800" dirty="0"/>
              <a:t>Observation circa 2001-2003</a:t>
            </a:r>
            <a:endParaRPr lang="en-US" altLang="zh-CN" sz="2800" dirty="0" smtClean="0"/>
          </a:p>
        </p:txBody>
      </p:sp>
      <p:sp>
        <p:nvSpPr>
          <p:cNvPr id="12595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5F62FEEE-4BB1-4F96-AA87-5ACA560F99C4}" type="slidenum">
              <a:rPr lang="en-US" altLang="zh-CN"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22</a:t>
            </a:fld>
            <a:endParaRPr lang="en-US" altLang="zh-CN" sz="1200" smtClean="0">
              <a:solidFill>
                <a:srgbClr val="FBBA03"/>
              </a:solidFill>
              <a:latin typeface="Calibri" panose="020F0502020204030204" pitchFamily="34" charset="0"/>
              <a:ea typeface="宋体" panose="02010600030101010101" pitchFamily="2" charset="-122"/>
            </a:endParaRPr>
          </a:p>
        </p:txBody>
      </p:sp>
      <p:sp>
        <p:nvSpPr>
          <p:cNvPr id="5" name="日期占位符 4"/>
          <p:cNvSpPr>
            <a:spLocks noGrp="1"/>
          </p:cNvSpPr>
          <p:nvPr>
            <p:ph type="dt" sz="quarter" idx="10"/>
          </p:nvPr>
        </p:nvSpPr>
        <p:spPr/>
        <p:txBody>
          <a:bodyPr/>
          <a:lstStyle/>
          <a:p>
            <a:pPr>
              <a:defRPr/>
            </a:pPr>
            <a:fld id="{FA063FBF-00E2-4F5A-86D7-0A8DD122D5A5}" type="datetime1">
              <a:rPr lang="en-US" altLang="zh-CN" smtClean="0"/>
              <a:pPr>
                <a:defRPr/>
              </a:pPr>
              <a:t>4/30/2020</a:t>
            </a:fld>
            <a:endParaRPr lang="zh-CN" altLang="en-US" dirty="0"/>
          </a:p>
        </p:txBody>
      </p:sp>
      <p:sp>
        <p:nvSpPr>
          <p:cNvPr id="6" name="页脚占位符 5"/>
          <p:cNvSpPr>
            <a:spLocks noGrp="1"/>
          </p:cNvSpPr>
          <p:nvPr>
            <p:ph type="ftr" sz="quarter" idx="11"/>
          </p:nvPr>
        </p:nvSpPr>
        <p:spPr/>
        <p:txBody>
          <a:bodyPr/>
          <a:lstStyle/>
          <a:p>
            <a:pPr>
              <a:defRPr/>
            </a:pPr>
            <a:r>
              <a:rPr lang="zh-CN" altLang="en-US" smtClean="0"/>
              <a:t>中国科学技术大学</a:t>
            </a:r>
            <a:endParaRPr lang="zh-CN" altLang="en-US"/>
          </a:p>
        </p:txBody>
      </p:sp>
      <p:pic>
        <p:nvPicPr>
          <p:cNvPr id="2" name="图片 1"/>
          <p:cNvPicPr>
            <a:picLocks noChangeAspect="1"/>
          </p:cNvPicPr>
          <p:nvPr/>
        </p:nvPicPr>
        <p:blipFill>
          <a:blip r:embed="rId2"/>
          <a:stretch>
            <a:fillRect/>
          </a:stretch>
        </p:blipFill>
        <p:spPr>
          <a:xfrm>
            <a:off x="501650" y="1286193"/>
            <a:ext cx="8486158" cy="4459287"/>
          </a:xfrm>
          <a:prstGeom prst="rect">
            <a:avLst/>
          </a:prstGeom>
        </p:spPr>
      </p:pic>
    </p:spTree>
    <p:extLst>
      <p:ext uri="{BB962C8B-B14F-4D97-AF65-F5344CB8AC3E}">
        <p14:creationId xmlns:p14="http://schemas.microsoft.com/office/powerpoint/2010/main" val="42404872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a:xfrm>
            <a:off x="953770" y="270828"/>
            <a:ext cx="7886700" cy="500062"/>
          </a:xfrm>
        </p:spPr>
        <p:txBody>
          <a:bodyPr>
            <a:noAutofit/>
          </a:bodyPr>
          <a:lstStyle/>
          <a:p>
            <a:r>
              <a:rPr lang="en-US" altLang="zh-CN" sz="2800" dirty="0"/>
              <a:t>“GPGPU” 2002-2003</a:t>
            </a:r>
            <a:endParaRPr lang="en-US" altLang="zh-CN" sz="2800" dirty="0" smtClean="0"/>
          </a:p>
        </p:txBody>
      </p:sp>
      <p:sp>
        <p:nvSpPr>
          <p:cNvPr id="12595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5F62FEEE-4BB1-4F96-AA87-5ACA560F99C4}" type="slidenum">
              <a:rPr lang="en-US" altLang="zh-CN"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23</a:t>
            </a:fld>
            <a:endParaRPr lang="en-US" altLang="zh-CN" sz="1200" smtClean="0">
              <a:solidFill>
                <a:srgbClr val="FBBA03"/>
              </a:solidFill>
              <a:latin typeface="Calibri" panose="020F0502020204030204" pitchFamily="34" charset="0"/>
              <a:ea typeface="宋体" panose="02010600030101010101" pitchFamily="2" charset="-122"/>
            </a:endParaRPr>
          </a:p>
        </p:txBody>
      </p:sp>
      <p:sp>
        <p:nvSpPr>
          <p:cNvPr id="5" name="日期占位符 4"/>
          <p:cNvSpPr>
            <a:spLocks noGrp="1"/>
          </p:cNvSpPr>
          <p:nvPr>
            <p:ph type="dt" sz="quarter" idx="10"/>
          </p:nvPr>
        </p:nvSpPr>
        <p:spPr/>
        <p:txBody>
          <a:bodyPr/>
          <a:lstStyle/>
          <a:p>
            <a:pPr>
              <a:defRPr/>
            </a:pPr>
            <a:fld id="{FA063FBF-00E2-4F5A-86D7-0A8DD122D5A5}" type="datetime1">
              <a:rPr lang="en-US" altLang="zh-CN" smtClean="0"/>
              <a:pPr>
                <a:defRPr/>
              </a:pPr>
              <a:t>4/30/2020</a:t>
            </a:fld>
            <a:endParaRPr lang="zh-CN" altLang="en-US" dirty="0"/>
          </a:p>
        </p:txBody>
      </p:sp>
      <p:sp>
        <p:nvSpPr>
          <p:cNvPr id="6" name="页脚占位符 5"/>
          <p:cNvSpPr>
            <a:spLocks noGrp="1"/>
          </p:cNvSpPr>
          <p:nvPr>
            <p:ph type="ftr" sz="quarter" idx="11"/>
          </p:nvPr>
        </p:nvSpPr>
        <p:spPr/>
        <p:txBody>
          <a:bodyPr/>
          <a:lstStyle/>
          <a:p>
            <a:pPr>
              <a:defRPr/>
            </a:pPr>
            <a:r>
              <a:rPr lang="zh-CN" altLang="en-US" smtClean="0"/>
              <a:t>中国科学技术大学</a:t>
            </a:r>
            <a:endParaRPr lang="zh-CN" altLang="en-US"/>
          </a:p>
        </p:txBody>
      </p:sp>
      <p:pic>
        <p:nvPicPr>
          <p:cNvPr id="3" name="图片 2"/>
          <p:cNvPicPr>
            <a:picLocks noChangeAspect="1"/>
          </p:cNvPicPr>
          <p:nvPr/>
        </p:nvPicPr>
        <p:blipFill>
          <a:blip r:embed="rId2"/>
          <a:stretch>
            <a:fillRect/>
          </a:stretch>
        </p:blipFill>
        <p:spPr>
          <a:xfrm>
            <a:off x="370933" y="1181735"/>
            <a:ext cx="7579969" cy="4895215"/>
          </a:xfrm>
          <a:prstGeom prst="rect">
            <a:avLst/>
          </a:prstGeom>
        </p:spPr>
      </p:pic>
    </p:spTree>
    <p:extLst>
      <p:ext uri="{BB962C8B-B14F-4D97-AF65-F5344CB8AC3E}">
        <p14:creationId xmlns:p14="http://schemas.microsoft.com/office/powerpoint/2010/main" val="25612438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a:xfrm>
            <a:off x="953770" y="270828"/>
            <a:ext cx="7886700" cy="500062"/>
          </a:xfrm>
        </p:spPr>
        <p:txBody>
          <a:bodyPr>
            <a:noAutofit/>
          </a:bodyPr>
          <a:lstStyle/>
          <a:p>
            <a:r>
              <a:rPr lang="en-US" altLang="zh-CN" sz="2800" dirty="0"/>
              <a:t>Brook stream programming language (2004)</a:t>
            </a:r>
            <a:endParaRPr lang="en-US" altLang="zh-CN" sz="2800" dirty="0" smtClean="0"/>
          </a:p>
        </p:txBody>
      </p:sp>
      <p:sp>
        <p:nvSpPr>
          <p:cNvPr id="12595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5F62FEEE-4BB1-4F96-AA87-5ACA560F99C4}" type="slidenum">
              <a:rPr lang="en-US" altLang="zh-CN"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24</a:t>
            </a:fld>
            <a:endParaRPr lang="en-US" altLang="zh-CN" sz="1200" smtClean="0">
              <a:solidFill>
                <a:srgbClr val="FBBA03"/>
              </a:solidFill>
              <a:latin typeface="Calibri" panose="020F0502020204030204" pitchFamily="34" charset="0"/>
              <a:ea typeface="宋体" panose="02010600030101010101" pitchFamily="2" charset="-122"/>
            </a:endParaRPr>
          </a:p>
        </p:txBody>
      </p:sp>
      <p:sp>
        <p:nvSpPr>
          <p:cNvPr id="5" name="日期占位符 4"/>
          <p:cNvSpPr>
            <a:spLocks noGrp="1"/>
          </p:cNvSpPr>
          <p:nvPr>
            <p:ph type="dt" sz="quarter" idx="10"/>
          </p:nvPr>
        </p:nvSpPr>
        <p:spPr/>
        <p:txBody>
          <a:bodyPr/>
          <a:lstStyle/>
          <a:p>
            <a:pPr>
              <a:defRPr/>
            </a:pPr>
            <a:fld id="{FA063FBF-00E2-4F5A-86D7-0A8DD122D5A5}" type="datetime1">
              <a:rPr lang="en-US" altLang="zh-CN" smtClean="0"/>
              <a:pPr>
                <a:defRPr/>
              </a:pPr>
              <a:t>4/30/2020</a:t>
            </a:fld>
            <a:endParaRPr lang="zh-CN" altLang="en-US" dirty="0"/>
          </a:p>
        </p:txBody>
      </p:sp>
      <p:sp>
        <p:nvSpPr>
          <p:cNvPr id="6" name="页脚占位符 5"/>
          <p:cNvSpPr>
            <a:spLocks noGrp="1"/>
          </p:cNvSpPr>
          <p:nvPr>
            <p:ph type="ftr" sz="quarter" idx="11"/>
          </p:nvPr>
        </p:nvSpPr>
        <p:spPr/>
        <p:txBody>
          <a:bodyPr/>
          <a:lstStyle/>
          <a:p>
            <a:pPr>
              <a:defRPr/>
            </a:pPr>
            <a:r>
              <a:rPr lang="zh-CN" altLang="en-US" smtClean="0"/>
              <a:t>中国科学技术大学</a:t>
            </a:r>
            <a:endParaRPr lang="zh-CN" altLang="en-US"/>
          </a:p>
        </p:txBody>
      </p:sp>
      <p:pic>
        <p:nvPicPr>
          <p:cNvPr id="2" name="图片 1"/>
          <p:cNvPicPr>
            <a:picLocks noChangeAspect="1"/>
          </p:cNvPicPr>
          <p:nvPr/>
        </p:nvPicPr>
        <p:blipFill>
          <a:blip r:embed="rId2"/>
          <a:stretch>
            <a:fillRect/>
          </a:stretch>
        </p:blipFill>
        <p:spPr>
          <a:xfrm>
            <a:off x="306705" y="1090294"/>
            <a:ext cx="8481075" cy="4888865"/>
          </a:xfrm>
          <a:prstGeom prst="rect">
            <a:avLst/>
          </a:prstGeom>
        </p:spPr>
      </p:pic>
    </p:spTree>
    <p:extLst>
      <p:ext uri="{BB962C8B-B14F-4D97-AF65-F5344CB8AC3E}">
        <p14:creationId xmlns:p14="http://schemas.microsoft.com/office/powerpoint/2010/main" val="4512513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itle 1"/>
          <p:cNvSpPr>
            <a:spLocks noGrp="1"/>
          </p:cNvSpPr>
          <p:nvPr>
            <p:ph type="title"/>
          </p:nvPr>
        </p:nvSpPr>
        <p:spPr/>
        <p:txBody>
          <a:bodyPr/>
          <a:lstStyle/>
          <a:p>
            <a:r>
              <a:rPr lang="en-US" altLang="zh-CN" smtClean="0"/>
              <a:t>General-Purpose GPUs (GP-GPUs)</a:t>
            </a:r>
          </a:p>
        </p:txBody>
      </p:sp>
      <p:sp>
        <p:nvSpPr>
          <p:cNvPr id="126979" name="Content Placeholder 2"/>
          <p:cNvSpPr>
            <a:spLocks noGrp="1"/>
          </p:cNvSpPr>
          <p:nvPr>
            <p:ph idx="1"/>
          </p:nvPr>
        </p:nvSpPr>
        <p:spPr/>
        <p:txBody>
          <a:bodyPr>
            <a:normAutofit fontScale="85000" lnSpcReduction="10000"/>
          </a:bodyPr>
          <a:lstStyle/>
          <a:p>
            <a:r>
              <a:rPr lang="en-US" altLang="zh-CN" dirty="0" smtClean="0"/>
              <a:t>2006</a:t>
            </a:r>
            <a:r>
              <a:rPr lang="zh-CN" altLang="en-US" dirty="0" smtClean="0"/>
              <a:t>年</a:t>
            </a:r>
            <a:r>
              <a:rPr lang="en-US" altLang="zh-CN" dirty="0" smtClean="0"/>
              <a:t>, </a:t>
            </a:r>
            <a:r>
              <a:rPr lang="en-US" altLang="zh-CN" dirty="0" err="1" smtClean="0"/>
              <a:t>Nvidia</a:t>
            </a:r>
            <a:r>
              <a:rPr lang="en-US" altLang="zh-CN" dirty="0" smtClean="0"/>
              <a:t> </a:t>
            </a:r>
            <a:r>
              <a:rPr lang="zh-CN" altLang="en-US" dirty="0" smtClean="0"/>
              <a:t>的</a:t>
            </a:r>
            <a:r>
              <a:rPr lang="en-US" altLang="zh-CN" dirty="0" smtClean="0"/>
              <a:t> GeForce 8800 GPU </a:t>
            </a:r>
            <a:r>
              <a:rPr lang="zh-CN" altLang="en-US" dirty="0" smtClean="0"/>
              <a:t>支持一种新的编程语言</a:t>
            </a:r>
            <a:r>
              <a:rPr lang="en-US" altLang="zh-CN" dirty="0" smtClean="0"/>
              <a:t>: CUDA </a:t>
            </a:r>
          </a:p>
          <a:p>
            <a:pPr lvl="1">
              <a:lnSpc>
                <a:spcPct val="110000"/>
              </a:lnSpc>
            </a:pPr>
            <a:r>
              <a:rPr lang="en-US" altLang="zh-CN" dirty="0" smtClean="0"/>
              <a:t>“Compute Unified Device Architecture”</a:t>
            </a:r>
          </a:p>
          <a:p>
            <a:pPr lvl="1"/>
            <a:r>
              <a:rPr lang="zh-CN" altLang="en-US" dirty="0" smtClean="0"/>
              <a:t>随后工业界推出</a:t>
            </a:r>
            <a:r>
              <a:rPr lang="en-US" altLang="zh-CN" dirty="0" err="1" smtClean="0"/>
              <a:t>OpenCL</a:t>
            </a:r>
            <a:r>
              <a:rPr lang="zh-CN" altLang="en-US" dirty="0" smtClean="0"/>
              <a:t>，与</a:t>
            </a:r>
            <a:r>
              <a:rPr lang="en-US" altLang="zh-CN" dirty="0" smtClean="0"/>
              <a:t>CUDA</a:t>
            </a:r>
            <a:r>
              <a:rPr lang="zh-CN" altLang="en-US" dirty="0" smtClean="0"/>
              <a:t>具有相同的</a:t>
            </a:r>
            <a:r>
              <a:rPr lang="en-US" altLang="zh-CN" dirty="0" smtClean="0"/>
              <a:t>ideas, </a:t>
            </a:r>
            <a:r>
              <a:rPr lang="zh-CN" altLang="en-US" dirty="0" smtClean="0"/>
              <a:t>但独立于供应商</a:t>
            </a:r>
            <a:endParaRPr lang="en-US" altLang="zh-CN" dirty="0" smtClean="0"/>
          </a:p>
          <a:p>
            <a:r>
              <a:rPr lang="en-US" altLang="zh-CN" dirty="0" smtClean="0"/>
              <a:t>Idea: </a:t>
            </a:r>
            <a:r>
              <a:rPr lang="zh-CN" altLang="en-US" dirty="0" smtClean="0">
                <a:solidFill>
                  <a:srgbClr val="0070C0"/>
                </a:solidFill>
              </a:rPr>
              <a:t>针对通用计算，发挥</a:t>
            </a:r>
            <a:r>
              <a:rPr lang="en-US" altLang="zh-CN" dirty="0" smtClean="0">
                <a:solidFill>
                  <a:srgbClr val="0070C0"/>
                </a:solidFill>
              </a:rPr>
              <a:t>GPU</a:t>
            </a:r>
            <a:r>
              <a:rPr lang="zh-CN" altLang="en-US" dirty="0" smtClean="0">
                <a:solidFill>
                  <a:srgbClr val="0070C0"/>
                </a:solidFill>
              </a:rPr>
              <a:t>计算的高性能和存储器的高带宽来加速一些通用计算中的核心（</a:t>
            </a:r>
            <a:r>
              <a:rPr lang="en-US" altLang="zh-CN" dirty="0" smtClean="0">
                <a:solidFill>
                  <a:srgbClr val="0070C0"/>
                </a:solidFill>
              </a:rPr>
              <a:t>Kernels</a:t>
            </a:r>
            <a:r>
              <a:rPr lang="zh-CN" altLang="en-US" dirty="0" smtClean="0">
                <a:solidFill>
                  <a:srgbClr val="0070C0"/>
                </a:solidFill>
              </a:rPr>
              <a:t>）</a:t>
            </a:r>
            <a:endParaRPr lang="en-US" altLang="zh-CN" dirty="0" smtClean="0">
              <a:solidFill>
                <a:srgbClr val="0070C0"/>
              </a:solidFill>
            </a:endParaRPr>
          </a:p>
          <a:p>
            <a:r>
              <a:rPr lang="zh-CN" altLang="en-US" dirty="0" smtClean="0"/>
              <a:t>一种协处理器模型（</a:t>
            </a:r>
            <a:r>
              <a:rPr lang="en-US" altLang="zh-CN" dirty="0" smtClean="0"/>
              <a:t>GPU</a:t>
            </a:r>
            <a:r>
              <a:rPr lang="zh-CN" altLang="en-US" dirty="0" smtClean="0"/>
              <a:t>作为附加设备）：</a:t>
            </a:r>
            <a:r>
              <a:rPr lang="en-US" altLang="zh-CN" dirty="0" smtClean="0"/>
              <a:t>Host CPU</a:t>
            </a:r>
            <a:r>
              <a:rPr lang="zh-CN" altLang="en-US" dirty="0" smtClean="0"/>
              <a:t>发射数据并行的</a:t>
            </a:r>
            <a:r>
              <a:rPr lang="en-US" altLang="zh-CN" dirty="0" smtClean="0"/>
              <a:t>kernels </a:t>
            </a:r>
            <a:r>
              <a:rPr lang="zh-CN" altLang="en-US" dirty="0" smtClean="0"/>
              <a:t>到</a:t>
            </a:r>
            <a:r>
              <a:rPr lang="en-US" altLang="zh-CN" dirty="0" smtClean="0"/>
              <a:t>GP-GPU</a:t>
            </a:r>
            <a:r>
              <a:rPr lang="zh-CN" altLang="en-US" dirty="0" smtClean="0"/>
              <a:t>上运行</a:t>
            </a:r>
            <a:endParaRPr lang="en-US" altLang="zh-CN" dirty="0" smtClean="0"/>
          </a:p>
          <a:p>
            <a:r>
              <a:rPr lang="zh-CN" altLang="en-US" dirty="0" smtClean="0"/>
              <a:t>我们仅讨论</a:t>
            </a:r>
            <a:r>
              <a:rPr lang="en-US" altLang="zh-CN" dirty="0" err="1" smtClean="0"/>
              <a:t>Nvidia</a:t>
            </a:r>
            <a:r>
              <a:rPr lang="en-US" altLang="zh-CN" dirty="0" smtClean="0"/>
              <a:t> CUDA</a:t>
            </a:r>
            <a:r>
              <a:rPr lang="zh-CN" altLang="en-US" dirty="0" smtClean="0"/>
              <a:t>样式的简化版本，仅考虑</a:t>
            </a:r>
            <a:r>
              <a:rPr lang="en-US" altLang="zh-CN" dirty="0" smtClean="0"/>
              <a:t>GPU</a:t>
            </a:r>
            <a:r>
              <a:rPr lang="zh-CN" altLang="en-US" dirty="0" smtClean="0"/>
              <a:t>的计算核部分，不涉及图形加速部分</a:t>
            </a:r>
            <a:endParaRPr lang="en-US" altLang="zh-CN" dirty="0" smtClean="0"/>
          </a:p>
        </p:txBody>
      </p:sp>
      <p:sp>
        <p:nvSpPr>
          <p:cNvPr id="5" name="日期占位符 4"/>
          <p:cNvSpPr>
            <a:spLocks noGrp="1"/>
          </p:cNvSpPr>
          <p:nvPr>
            <p:ph type="dt" sz="quarter" idx="10"/>
          </p:nvPr>
        </p:nvSpPr>
        <p:spPr/>
        <p:txBody>
          <a:bodyPr/>
          <a:lstStyle/>
          <a:p>
            <a:fld id="{9604D53C-EEB6-49E7-8A6D-94F125C1DD66}" type="datetime1">
              <a:rPr lang="en-US" altLang="zh-CN" smtClean="0"/>
              <a:t>4/30/2020</a:t>
            </a:fld>
            <a:endParaRPr lang="zh-CN" altLang="en-US"/>
          </a:p>
        </p:txBody>
      </p:sp>
      <p:sp>
        <p:nvSpPr>
          <p:cNvPr id="6" name="页脚占位符 5"/>
          <p:cNvSpPr>
            <a:spLocks noGrp="1"/>
          </p:cNvSpPr>
          <p:nvPr>
            <p:ph type="ftr" sz="quarter" idx="11"/>
          </p:nvPr>
        </p:nvSpPr>
        <p:spPr/>
        <p:txBody>
          <a:bodyPr/>
          <a:lstStyle/>
          <a:p>
            <a:r>
              <a:rPr lang="zh-CN" altLang="en-US" smtClean="0"/>
              <a:t>中国科学技术大学</a:t>
            </a:r>
            <a:endParaRPr lang="zh-CN" altLang="en-US"/>
          </a:p>
        </p:txBody>
      </p:sp>
    </p:spTree>
    <p:extLst>
      <p:ext uri="{BB962C8B-B14F-4D97-AF65-F5344CB8AC3E}">
        <p14:creationId xmlns:p14="http://schemas.microsoft.com/office/powerpoint/2010/main" val="34430451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a:xfrm>
            <a:off x="953770" y="270828"/>
            <a:ext cx="7886700" cy="500062"/>
          </a:xfrm>
        </p:spPr>
        <p:txBody>
          <a:bodyPr>
            <a:noAutofit/>
          </a:bodyPr>
          <a:lstStyle/>
          <a:p>
            <a:r>
              <a:rPr lang="en-US" altLang="zh-CN" sz="2800" dirty="0"/>
              <a:t>NVIDIA Tesla architecture (2007)</a:t>
            </a:r>
            <a:endParaRPr lang="en-US" altLang="zh-CN" sz="2800" dirty="0" smtClean="0"/>
          </a:p>
        </p:txBody>
      </p:sp>
      <p:sp>
        <p:nvSpPr>
          <p:cNvPr id="12595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5F62FEEE-4BB1-4F96-AA87-5ACA560F99C4}" type="slidenum">
              <a:rPr lang="en-US" altLang="zh-CN"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26</a:t>
            </a:fld>
            <a:endParaRPr lang="en-US" altLang="zh-CN" sz="1200" smtClean="0">
              <a:solidFill>
                <a:srgbClr val="FBBA03"/>
              </a:solidFill>
              <a:latin typeface="Calibri" panose="020F0502020204030204" pitchFamily="34" charset="0"/>
              <a:ea typeface="宋体" panose="02010600030101010101" pitchFamily="2" charset="-122"/>
            </a:endParaRPr>
          </a:p>
        </p:txBody>
      </p:sp>
      <p:sp>
        <p:nvSpPr>
          <p:cNvPr id="5" name="日期占位符 4"/>
          <p:cNvSpPr>
            <a:spLocks noGrp="1"/>
          </p:cNvSpPr>
          <p:nvPr>
            <p:ph type="dt" sz="quarter" idx="10"/>
          </p:nvPr>
        </p:nvSpPr>
        <p:spPr/>
        <p:txBody>
          <a:bodyPr/>
          <a:lstStyle/>
          <a:p>
            <a:pPr>
              <a:defRPr/>
            </a:pPr>
            <a:fld id="{FA063FBF-00E2-4F5A-86D7-0A8DD122D5A5}" type="datetime1">
              <a:rPr lang="en-US" altLang="zh-CN" smtClean="0"/>
              <a:pPr>
                <a:defRPr/>
              </a:pPr>
              <a:t>4/30/2020</a:t>
            </a:fld>
            <a:endParaRPr lang="zh-CN" altLang="en-US" dirty="0"/>
          </a:p>
        </p:txBody>
      </p:sp>
      <p:sp>
        <p:nvSpPr>
          <p:cNvPr id="6" name="页脚占位符 5"/>
          <p:cNvSpPr>
            <a:spLocks noGrp="1"/>
          </p:cNvSpPr>
          <p:nvPr>
            <p:ph type="ftr" sz="quarter" idx="11"/>
          </p:nvPr>
        </p:nvSpPr>
        <p:spPr/>
        <p:txBody>
          <a:bodyPr/>
          <a:lstStyle/>
          <a:p>
            <a:pPr>
              <a:defRPr/>
            </a:pPr>
            <a:r>
              <a:rPr lang="zh-CN" altLang="en-US" smtClean="0"/>
              <a:t>中国科学技术大学</a:t>
            </a:r>
            <a:endParaRPr lang="zh-CN" altLang="en-US"/>
          </a:p>
        </p:txBody>
      </p:sp>
      <p:pic>
        <p:nvPicPr>
          <p:cNvPr id="3" name="图片 2"/>
          <p:cNvPicPr>
            <a:picLocks noChangeAspect="1"/>
          </p:cNvPicPr>
          <p:nvPr/>
        </p:nvPicPr>
        <p:blipFill>
          <a:blip r:embed="rId2"/>
          <a:stretch>
            <a:fillRect/>
          </a:stretch>
        </p:blipFill>
        <p:spPr>
          <a:xfrm>
            <a:off x="330200" y="1095303"/>
            <a:ext cx="8380517" cy="5626172"/>
          </a:xfrm>
          <a:prstGeom prst="rect">
            <a:avLst/>
          </a:prstGeom>
        </p:spPr>
      </p:pic>
    </p:spTree>
    <p:extLst>
      <p:ext uri="{BB962C8B-B14F-4D97-AF65-F5344CB8AC3E}">
        <p14:creationId xmlns:p14="http://schemas.microsoft.com/office/powerpoint/2010/main" val="9317197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4"/>
          <p:cNvSpPr>
            <a:spLocks noGrp="1"/>
          </p:cNvSpPr>
          <p:nvPr>
            <p:ph type="title"/>
          </p:nvPr>
        </p:nvSpPr>
        <p:spPr/>
        <p:txBody>
          <a:bodyPr>
            <a:normAutofit/>
          </a:bodyPr>
          <a:lstStyle/>
          <a:p>
            <a:r>
              <a:rPr lang="en-US" altLang="zh-CN" smtClean="0"/>
              <a:t>Using CPU+GPU Architecture</a:t>
            </a:r>
          </a:p>
        </p:txBody>
      </p:sp>
      <p:sp useBgFill="1">
        <p:nvSpPr>
          <p:cNvPr id="129027" name="Text Placeholder 72"/>
          <p:cNvSpPr>
            <a:spLocks noGrp="1"/>
          </p:cNvSpPr>
          <p:nvPr>
            <p:ph type="body" sz="half" idx="4294967295"/>
          </p:nvPr>
        </p:nvSpPr>
        <p:spPr>
          <a:xfrm>
            <a:off x="0" y="1304925"/>
            <a:ext cx="4403725" cy="2286000"/>
          </a:xfrm>
        </p:spPr>
        <p:txBody>
          <a:bodyPr>
            <a:normAutofit fontScale="70000" lnSpcReduction="20000"/>
          </a:bodyPr>
          <a:lstStyle/>
          <a:p>
            <a:r>
              <a:rPr lang="en-US" altLang="zh-CN" sz="2400" dirty="0" smtClean="0">
                <a:solidFill>
                  <a:srgbClr val="0036A2"/>
                </a:solidFill>
              </a:rPr>
              <a:t>CPU+GPU</a:t>
            </a:r>
            <a:r>
              <a:rPr lang="zh-CN" altLang="en-US" sz="2400" dirty="0" smtClean="0">
                <a:solidFill>
                  <a:srgbClr val="0036A2"/>
                </a:solidFill>
              </a:rPr>
              <a:t>异构多核系统</a:t>
            </a:r>
            <a:endParaRPr lang="en-US" altLang="zh-CN" sz="2400" dirty="0" smtClean="0">
              <a:solidFill>
                <a:srgbClr val="0036A2"/>
              </a:solidFill>
            </a:endParaRPr>
          </a:p>
          <a:p>
            <a:pPr lvl="1"/>
            <a:r>
              <a:rPr lang="zh-CN" altLang="en-US" sz="2000" dirty="0" smtClean="0"/>
              <a:t>针对每个任务选择合适的处理器和存储器</a:t>
            </a:r>
            <a:endParaRPr lang="en-US" altLang="zh-CN" sz="2000" dirty="0" smtClean="0"/>
          </a:p>
          <a:p>
            <a:r>
              <a:rPr lang="zh-CN" altLang="en-US" sz="2400" dirty="0" smtClean="0"/>
              <a:t>通用</a:t>
            </a:r>
            <a:r>
              <a:rPr lang="en-US" altLang="zh-CN" sz="2400" dirty="0" smtClean="0"/>
              <a:t>CPU </a:t>
            </a:r>
            <a:r>
              <a:rPr lang="zh-CN" altLang="en-US" sz="2400" dirty="0" smtClean="0"/>
              <a:t>适合执行一些串行的线程</a:t>
            </a:r>
            <a:endParaRPr lang="en-US" altLang="zh-CN" sz="2400" dirty="0" smtClean="0"/>
          </a:p>
          <a:p>
            <a:pPr lvl="1"/>
            <a:r>
              <a:rPr lang="zh-CN" altLang="en-US" sz="2000" dirty="0" smtClean="0"/>
              <a:t>串行执行快</a:t>
            </a:r>
            <a:endParaRPr lang="en-US" altLang="zh-CN" sz="2000" dirty="0" smtClean="0"/>
          </a:p>
          <a:p>
            <a:pPr lvl="1"/>
            <a:r>
              <a:rPr lang="zh-CN" altLang="en-US" sz="2000" dirty="0" smtClean="0"/>
              <a:t>带有</a:t>
            </a:r>
            <a:r>
              <a:rPr lang="en-US" altLang="zh-CN" sz="2000" dirty="0" smtClean="0"/>
              <a:t>cache</a:t>
            </a:r>
            <a:r>
              <a:rPr lang="zh-CN" altLang="en-US" sz="2000" dirty="0" smtClean="0"/>
              <a:t>，访问存储器延时低</a:t>
            </a:r>
            <a:endParaRPr lang="en-US" altLang="zh-CN" sz="2000" dirty="0" smtClean="0"/>
          </a:p>
          <a:p>
            <a:r>
              <a:rPr lang="en-US" altLang="zh-CN" sz="2400" dirty="0" smtClean="0"/>
              <a:t>GPU </a:t>
            </a:r>
            <a:r>
              <a:rPr lang="zh-CN" altLang="en-US" sz="2400" dirty="0" smtClean="0"/>
              <a:t>适合执行大量并行线程</a:t>
            </a:r>
            <a:endParaRPr lang="en-US" altLang="zh-CN" sz="2400" dirty="0" smtClean="0"/>
          </a:p>
          <a:p>
            <a:pPr lvl="1"/>
            <a:r>
              <a:rPr lang="zh-CN" altLang="en-US" sz="2000" dirty="0" smtClean="0"/>
              <a:t>可扩放的并行执行</a:t>
            </a:r>
            <a:endParaRPr lang="en-US" altLang="zh-CN" sz="2000" dirty="0" smtClean="0"/>
          </a:p>
          <a:p>
            <a:pPr lvl="1"/>
            <a:r>
              <a:rPr lang="zh-CN" altLang="en-US" sz="2000" dirty="0" smtClean="0"/>
              <a:t>高带宽的并行存取</a:t>
            </a:r>
            <a:endParaRPr lang="en-US" altLang="zh-CN" sz="2000" dirty="0" smtClean="0"/>
          </a:p>
        </p:txBody>
      </p:sp>
      <p:grpSp>
        <p:nvGrpSpPr>
          <p:cNvPr id="129028" name="Group 114"/>
          <p:cNvGrpSpPr>
            <a:grpSpLocks/>
          </p:cNvGrpSpPr>
          <p:nvPr/>
        </p:nvGrpSpPr>
        <p:grpSpPr bwMode="auto">
          <a:xfrm>
            <a:off x="3823063" y="4329179"/>
            <a:ext cx="5192350" cy="1928879"/>
            <a:chOff x="726084" y="1375930"/>
            <a:chExt cx="8084432" cy="2517057"/>
          </a:xfrm>
        </p:grpSpPr>
        <p:sp>
          <p:nvSpPr>
            <p:cNvPr id="6" name="Rounded Rectangle 5"/>
            <p:cNvSpPr/>
            <p:nvPr/>
          </p:nvSpPr>
          <p:spPr>
            <a:xfrm>
              <a:off x="4263653" y="1375930"/>
              <a:ext cx="4546863" cy="2517057"/>
            </a:xfrm>
            <a:prstGeom prst="roundRect">
              <a:avLst>
                <a:gd name="adj" fmla="val 5000"/>
              </a:avLst>
            </a:prstGeom>
            <a:solidFill>
              <a:schemeClr val="bg1">
                <a:lumMod val="95000"/>
              </a:schemeClr>
            </a:solidFill>
            <a:ln>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fontAlgn="auto" hangingPunct="1">
                <a:spcBef>
                  <a:spcPts val="0"/>
                </a:spcBef>
                <a:spcAft>
                  <a:spcPts val="0"/>
                </a:spcAft>
                <a:defRPr/>
              </a:pPr>
              <a:r>
                <a:rPr lang="en-US" altLang="zh-CN" sz="1000" b="1" dirty="0">
                  <a:solidFill>
                    <a:srgbClr val="FF0000"/>
                  </a:solidFill>
                </a:rPr>
                <a:t>GPU</a:t>
              </a:r>
            </a:p>
          </p:txBody>
        </p:sp>
        <p:sp>
          <p:nvSpPr>
            <p:cNvPr id="17" name="Rectangle 16"/>
            <p:cNvSpPr/>
            <p:nvPr/>
          </p:nvSpPr>
          <p:spPr>
            <a:xfrm>
              <a:off x="5022305" y="1537452"/>
              <a:ext cx="834348" cy="985959"/>
            </a:xfrm>
            <a:prstGeom prst="rect">
              <a:avLst/>
            </a:prstGeom>
            <a:solidFill>
              <a:srgbClr val="0033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rgbClr val="FFFFFF"/>
                </a:solidFill>
                <a:latin typeface="Arial" panose="020B0604020202020204" pitchFamily="34" charset="0"/>
                <a:ea typeface="MS PGothic" panose="020B0600070205080204" pitchFamily="34" charset="-128"/>
              </a:endParaRPr>
            </a:p>
          </p:txBody>
        </p:sp>
        <p:sp>
          <p:nvSpPr>
            <p:cNvPr id="18" name="Rectangle 17"/>
            <p:cNvSpPr/>
            <p:nvPr/>
          </p:nvSpPr>
          <p:spPr>
            <a:xfrm>
              <a:off x="5400789" y="1613165"/>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19" name="Rectangle 18"/>
            <p:cNvSpPr/>
            <p:nvPr/>
          </p:nvSpPr>
          <p:spPr>
            <a:xfrm>
              <a:off x="5629562" y="1613165"/>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20" name="Rectangle 19"/>
            <p:cNvSpPr/>
            <p:nvPr/>
          </p:nvSpPr>
          <p:spPr>
            <a:xfrm>
              <a:off x="5400789" y="1840307"/>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21" name="Rectangle 20"/>
            <p:cNvSpPr/>
            <p:nvPr/>
          </p:nvSpPr>
          <p:spPr>
            <a:xfrm>
              <a:off x="5629562" y="1840307"/>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22" name="Rectangle 21"/>
            <p:cNvSpPr/>
            <p:nvPr/>
          </p:nvSpPr>
          <p:spPr>
            <a:xfrm>
              <a:off x="5400789" y="2067447"/>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23" name="Rectangle 22"/>
            <p:cNvSpPr/>
            <p:nvPr/>
          </p:nvSpPr>
          <p:spPr>
            <a:xfrm>
              <a:off x="5629562" y="2067447"/>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24" name="Rectangle 23"/>
            <p:cNvSpPr/>
            <p:nvPr/>
          </p:nvSpPr>
          <p:spPr>
            <a:xfrm>
              <a:off x="5400789" y="2294589"/>
              <a:ext cx="151394" cy="153109"/>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25" name="Rectangle 24"/>
            <p:cNvSpPr/>
            <p:nvPr/>
          </p:nvSpPr>
          <p:spPr>
            <a:xfrm>
              <a:off x="5629562" y="2294589"/>
              <a:ext cx="151394" cy="153109"/>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26" name="Rectangle 25"/>
            <p:cNvSpPr/>
            <p:nvPr/>
          </p:nvSpPr>
          <p:spPr>
            <a:xfrm>
              <a:off x="5098466" y="1613616"/>
              <a:ext cx="227268" cy="833317"/>
            </a:xfrm>
            <a:prstGeom prst="rect">
              <a:avLst/>
            </a:prstGeom>
            <a:solidFill>
              <a:srgbClr val="0000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fontAlgn="auto" hangingPunct="1">
                <a:spcBef>
                  <a:spcPts val="0"/>
                </a:spcBef>
                <a:spcAft>
                  <a:spcPts val="0"/>
                </a:spcAft>
                <a:defRPr/>
              </a:pPr>
              <a:r>
                <a:rPr lang="en-US" sz="900" b="1" dirty="0" err="1">
                  <a:solidFill>
                    <a:srgbClr val="FF0000"/>
                  </a:solidFill>
                </a:rPr>
                <a:t>SMem</a:t>
              </a:r>
              <a:endParaRPr lang="en-US" sz="900" b="1" dirty="0">
                <a:solidFill>
                  <a:srgbClr val="FF0000"/>
                </a:solidFill>
              </a:endParaRPr>
            </a:p>
          </p:txBody>
        </p:sp>
        <p:sp>
          <p:nvSpPr>
            <p:cNvPr id="27" name="Rectangle 26"/>
            <p:cNvSpPr/>
            <p:nvPr/>
          </p:nvSpPr>
          <p:spPr>
            <a:xfrm>
              <a:off x="5932350" y="1537452"/>
              <a:ext cx="832667" cy="985959"/>
            </a:xfrm>
            <a:prstGeom prst="rect">
              <a:avLst/>
            </a:prstGeom>
            <a:solidFill>
              <a:srgbClr val="0033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rgbClr val="FFFFFF"/>
                </a:solidFill>
                <a:latin typeface="Arial" panose="020B0604020202020204" pitchFamily="34" charset="0"/>
                <a:ea typeface="MS PGothic" panose="020B0600070205080204" pitchFamily="34" charset="-128"/>
              </a:endParaRPr>
            </a:p>
          </p:txBody>
        </p:sp>
        <p:sp>
          <p:nvSpPr>
            <p:cNvPr id="28" name="Rectangle 27"/>
            <p:cNvSpPr/>
            <p:nvPr/>
          </p:nvSpPr>
          <p:spPr>
            <a:xfrm>
              <a:off x="6310835" y="1613165"/>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29" name="Rectangle 28"/>
            <p:cNvSpPr/>
            <p:nvPr/>
          </p:nvSpPr>
          <p:spPr>
            <a:xfrm>
              <a:off x="6537925" y="1613165"/>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30" name="Rectangle 29"/>
            <p:cNvSpPr/>
            <p:nvPr/>
          </p:nvSpPr>
          <p:spPr>
            <a:xfrm>
              <a:off x="6310835" y="1840307"/>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31" name="Rectangle 30"/>
            <p:cNvSpPr/>
            <p:nvPr/>
          </p:nvSpPr>
          <p:spPr>
            <a:xfrm>
              <a:off x="6537925" y="1840307"/>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32" name="Rectangle 31"/>
            <p:cNvSpPr/>
            <p:nvPr/>
          </p:nvSpPr>
          <p:spPr>
            <a:xfrm>
              <a:off x="6310835" y="2067447"/>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33" name="Rectangle 32"/>
            <p:cNvSpPr/>
            <p:nvPr/>
          </p:nvSpPr>
          <p:spPr>
            <a:xfrm>
              <a:off x="6537925" y="2067447"/>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34" name="Rectangle 33"/>
            <p:cNvSpPr/>
            <p:nvPr/>
          </p:nvSpPr>
          <p:spPr>
            <a:xfrm>
              <a:off x="6310835" y="2294589"/>
              <a:ext cx="151394" cy="153109"/>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35" name="Rectangle 34"/>
            <p:cNvSpPr/>
            <p:nvPr/>
          </p:nvSpPr>
          <p:spPr>
            <a:xfrm>
              <a:off x="6537925" y="2294589"/>
              <a:ext cx="151394" cy="153109"/>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36" name="Rectangle 35"/>
            <p:cNvSpPr/>
            <p:nvPr/>
          </p:nvSpPr>
          <p:spPr>
            <a:xfrm>
              <a:off x="6007540" y="1613616"/>
              <a:ext cx="227268" cy="833317"/>
            </a:xfrm>
            <a:prstGeom prst="rect">
              <a:avLst/>
            </a:prstGeom>
            <a:solidFill>
              <a:srgbClr val="0000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fontAlgn="auto" hangingPunct="1">
                <a:spcBef>
                  <a:spcPts val="0"/>
                </a:spcBef>
                <a:spcAft>
                  <a:spcPts val="0"/>
                </a:spcAft>
                <a:defRPr/>
              </a:pPr>
              <a:r>
                <a:rPr lang="en-US" sz="900" b="1" dirty="0" err="1">
                  <a:solidFill>
                    <a:srgbClr val="FF0000"/>
                  </a:solidFill>
                </a:rPr>
                <a:t>SMem</a:t>
              </a:r>
              <a:endParaRPr lang="en-US" sz="900" b="1" dirty="0">
                <a:solidFill>
                  <a:srgbClr val="FF0000"/>
                </a:solidFill>
              </a:endParaRPr>
            </a:p>
          </p:txBody>
        </p:sp>
        <p:sp>
          <p:nvSpPr>
            <p:cNvPr id="37" name="Rectangle 36"/>
            <p:cNvSpPr/>
            <p:nvPr/>
          </p:nvSpPr>
          <p:spPr>
            <a:xfrm>
              <a:off x="7750759" y="1537452"/>
              <a:ext cx="832666" cy="985959"/>
            </a:xfrm>
            <a:prstGeom prst="rect">
              <a:avLst/>
            </a:prstGeom>
            <a:solidFill>
              <a:srgbClr val="0033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rgbClr val="FFFFFF"/>
                </a:solidFill>
                <a:latin typeface="Arial" panose="020B0604020202020204" pitchFamily="34" charset="0"/>
                <a:ea typeface="MS PGothic" panose="020B0600070205080204" pitchFamily="34" charset="-128"/>
              </a:endParaRPr>
            </a:p>
          </p:txBody>
        </p:sp>
        <p:sp>
          <p:nvSpPr>
            <p:cNvPr id="38" name="Rectangle 37"/>
            <p:cNvSpPr/>
            <p:nvPr/>
          </p:nvSpPr>
          <p:spPr>
            <a:xfrm>
              <a:off x="8129243" y="1613165"/>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39" name="Rectangle 38"/>
            <p:cNvSpPr/>
            <p:nvPr/>
          </p:nvSpPr>
          <p:spPr>
            <a:xfrm>
              <a:off x="8356334" y="1613165"/>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40" name="Rectangle 39"/>
            <p:cNvSpPr/>
            <p:nvPr/>
          </p:nvSpPr>
          <p:spPr>
            <a:xfrm>
              <a:off x="8129243" y="1840307"/>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41" name="Rectangle 40"/>
            <p:cNvSpPr/>
            <p:nvPr/>
          </p:nvSpPr>
          <p:spPr>
            <a:xfrm>
              <a:off x="8356334" y="1840307"/>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42" name="Rectangle 41"/>
            <p:cNvSpPr/>
            <p:nvPr/>
          </p:nvSpPr>
          <p:spPr>
            <a:xfrm>
              <a:off x="8129243" y="2067447"/>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43" name="Rectangle 42"/>
            <p:cNvSpPr/>
            <p:nvPr/>
          </p:nvSpPr>
          <p:spPr>
            <a:xfrm>
              <a:off x="8356334" y="2067447"/>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44" name="Rectangle 43"/>
            <p:cNvSpPr/>
            <p:nvPr/>
          </p:nvSpPr>
          <p:spPr>
            <a:xfrm>
              <a:off x="8129243" y="2294589"/>
              <a:ext cx="151394" cy="153109"/>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45" name="Rectangle 44"/>
            <p:cNvSpPr/>
            <p:nvPr/>
          </p:nvSpPr>
          <p:spPr>
            <a:xfrm>
              <a:off x="8356334" y="2294589"/>
              <a:ext cx="151394" cy="153109"/>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chemeClr val="bg1"/>
                </a:solidFill>
                <a:latin typeface="Arial" panose="020B0604020202020204" pitchFamily="34" charset="0"/>
                <a:ea typeface="MS PGothic" panose="020B0600070205080204" pitchFamily="34" charset="-128"/>
              </a:endParaRPr>
            </a:p>
          </p:txBody>
        </p:sp>
        <p:sp>
          <p:nvSpPr>
            <p:cNvPr id="46" name="Rectangle 45"/>
            <p:cNvSpPr/>
            <p:nvPr/>
          </p:nvSpPr>
          <p:spPr>
            <a:xfrm>
              <a:off x="7825687" y="1613616"/>
              <a:ext cx="227268" cy="833317"/>
            </a:xfrm>
            <a:prstGeom prst="rect">
              <a:avLst/>
            </a:prstGeom>
            <a:solidFill>
              <a:srgbClr val="0000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fontAlgn="auto" hangingPunct="1">
                <a:spcBef>
                  <a:spcPts val="0"/>
                </a:spcBef>
                <a:spcAft>
                  <a:spcPts val="0"/>
                </a:spcAft>
                <a:defRPr/>
              </a:pPr>
              <a:r>
                <a:rPr lang="en-US" sz="900" b="1" dirty="0" err="1">
                  <a:solidFill>
                    <a:srgbClr val="FF0000"/>
                  </a:solidFill>
                </a:rPr>
                <a:t>SMem</a:t>
              </a:r>
              <a:endParaRPr lang="en-US" sz="900" b="1" dirty="0">
                <a:solidFill>
                  <a:srgbClr val="FF0000"/>
                </a:solidFill>
              </a:endParaRPr>
            </a:p>
          </p:txBody>
        </p:sp>
        <p:cxnSp>
          <p:nvCxnSpPr>
            <p:cNvPr id="51" name="Straight Connector 50"/>
            <p:cNvCxnSpPr>
              <a:stCxn id="27" idx="2"/>
            </p:cNvCxnSpPr>
            <p:nvPr/>
          </p:nvCxnSpPr>
          <p:spPr>
            <a:xfrm rot="16200000" flipH="1">
              <a:off x="5895243" y="2976012"/>
              <a:ext cx="90519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Oval 51"/>
            <p:cNvSpPr/>
            <p:nvPr/>
          </p:nvSpPr>
          <p:spPr>
            <a:xfrm>
              <a:off x="6992107" y="1991734"/>
              <a:ext cx="75697" cy="75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rgbClr val="FFFFFF"/>
                </a:solidFill>
                <a:latin typeface="Arial" panose="020B0604020202020204" pitchFamily="34" charset="0"/>
                <a:ea typeface="MS PGothic" panose="020B0600070205080204" pitchFamily="34" charset="-128"/>
              </a:endParaRPr>
            </a:p>
          </p:txBody>
        </p:sp>
        <p:sp>
          <p:nvSpPr>
            <p:cNvPr id="53" name="Oval 52"/>
            <p:cNvSpPr/>
            <p:nvPr/>
          </p:nvSpPr>
          <p:spPr>
            <a:xfrm>
              <a:off x="7143501" y="1991734"/>
              <a:ext cx="75697" cy="75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rgbClr val="FFFFFF"/>
                </a:solidFill>
                <a:latin typeface="Arial" panose="020B0604020202020204" pitchFamily="34" charset="0"/>
                <a:ea typeface="MS PGothic" panose="020B0600070205080204" pitchFamily="34" charset="-128"/>
              </a:endParaRPr>
            </a:p>
          </p:txBody>
        </p:sp>
        <p:sp>
          <p:nvSpPr>
            <p:cNvPr id="54" name="Oval 53"/>
            <p:cNvSpPr/>
            <p:nvPr/>
          </p:nvSpPr>
          <p:spPr>
            <a:xfrm>
              <a:off x="7294895" y="1991734"/>
              <a:ext cx="75697" cy="75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rgbClr val="FFFFFF"/>
                </a:solidFill>
                <a:latin typeface="Arial" panose="020B0604020202020204" pitchFamily="34" charset="0"/>
                <a:ea typeface="MS PGothic" panose="020B0600070205080204" pitchFamily="34" charset="-128"/>
              </a:endParaRPr>
            </a:p>
          </p:txBody>
        </p:sp>
        <p:sp>
          <p:nvSpPr>
            <p:cNvPr id="55" name="Oval 54"/>
            <p:cNvSpPr/>
            <p:nvPr/>
          </p:nvSpPr>
          <p:spPr>
            <a:xfrm>
              <a:off x="7446289" y="1991734"/>
              <a:ext cx="75697" cy="75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000" smtClean="0">
                <a:solidFill>
                  <a:srgbClr val="FFFFFF"/>
                </a:solidFill>
                <a:latin typeface="Arial" panose="020B0604020202020204" pitchFamily="34" charset="0"/>
                <a:ea typeface="MS PGothic" panose="020B0600070205080204" pitchFamily="34" charset="-128"/>
              </a:endParaRPr>
            </a:p>
          </p:txBody>
        </p:sp>
        <p:cxnSp>
          <p:nvCxnSpPr>
            <p:cNvPr id="56" name="Straight Connector 55"/>
            <p:cNvCxnSpPr>
              <a:stCxn id="70" idx="3"/>
              <a:endCxn id="47" idx="1"/>
            </p:cNvCxnSpPr>
            <p:nvPr/>
          </p:nvCxnSpPr>
          <p:spPr>
            <a:xfrm>
              <a:off x="3543691" y="3428610"/>
              <a:ext cx="1478614"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29067" name="TextBox 96"/>
            <p:cNvSpPr txBox="1">
              <a:spLocks noChangeArrowheads="1"/>
            </p:cNvSpPr>
            <p:nvPr/>
          </p:nvSpPr>
          <p:spPr bwMode="auto">
            <a:xfrm>
              <a:off x="3578399" y="3398826"/>
              <a:ext cx="651918" cy="321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37931725" indent="-37474525">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1000" b="1">
                  <a:latin typeface="Calibri" panose="020F0502020204030204" pitchFamily="34" charset="0"/>
                  <a:ea typeface="MS PGothic" pitchFamily="34" charset="-128"/>
                </a:rPr>
                <a:t>PCIe</a:t>
              </a:r>
            </a:p>
          </p:txBody>
        </p:sp>
        <p:sp>
          <p:nvSpPr>
            <p:cNvPr id="70" name="Rectangle 69"/>
            <p:cNvSpPr/>
            <p:nvPr/>
          </p:nvSpPr>
          <p:spPr>
            <a:xfrm>
              <a:off x="2448610" y="3245214"/>
              <a:ext cx="1095082" cy="366790"/>
            </a:xfrm>
            <a:prstGeom prst="rect">
              <a:avLst/>
            </a:prstGeom>
            <a:solidFill>
              <a:srgbClr val="FFFF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zh-CN" sz="1000" b="1" dirty="0">
                  <a:solidFill>
                    <a:srgbClr val="002060"/>
                  </a:solidFill>
                </a:rPr>
                <a:t>Bridge</a:t>
              </a:r>
            </a:p>
          </p:txBody>
        </p:sp>
        <p:sp>
          <p:nvSpPr>
            <p:cNvPr id="61" name="Rectangle 60"/>
            <p:cNvSpPr/>
            <p:nvPr/>
          </p:nvSpPr>
          <p:spPr>
            <a:xfrm>
              <a:off x="726084" y="3125756"/>
              <a:ext cx="1344040" cy="605709"/>
            </a:xfrm>
            <a:prstGeom prst="rect">
              <a:avLst/>
            </a:prstGeom>
            <a:solidFill>
              <a:srgbClr val="0000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zh-CN" sz="1000" b="1" dirty="0">
                  <a:solidFill>
                    <a:srgbClr val="FF0000"/>
                  </a:solidFill>
                </a:rPr>
                <a:t>Host Memory</a:t>
              </a:r>
            </a:p>
          </p:txBody>
        </p:sp>
        <p:cxnSp>
          <p:nvCxnSpPr>
            <p:cNvPr id="64" name="Straight Connector 63"/>
            <p:cNvCxnSpPr>
              <a:stCxn id="61" idx="3"/>
              <a:endCxn id="70" idx="1"/>
            </p:cNvCxnSpPr>
            <p:nvPr/>
          </p:nvCxnSpPr>
          <p:spPr>
            <a:xfrm>
              <a:off x="2070124" y="3428610"/>
              <a:ext cx="37848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70" idx="0"/>
              <a:endCxn id="71" idx="2"/>
            </p:cNvCxnSpPr>
            <p:nvPr/>
          </p:nvCxnSpPr>
          <p:spPr>
            <a:xfrm rot="5400000" flipH="1" flipV="1">
              <a:off x="2634407" y="2884314"/>
              <a:ext cx="721803"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2605049" y="1613165"/>
              <a:ext cx="782202" cy="910246"/>
            </a:xfrm>
            <a:prstGeom prst="rect">
              <a:avLst/>
            </a:prstGeom>
            <a:solidFill>
              <a:srgbClr val="0099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zh-CN" sz="1000" b="1" dirty="0"/>
                <a:t>CPU</a:t>
              </a:r>
            </a:p>
          </p:txBody>
        </p:sp>
        <p:sp>
          <p:nvSpPr>
            <p:cNvPr id="66" name="Rectangle 65"/>
            <p:cNvSpPr/>
            <p:nvPr/>
          </p:nvSpPr>
          <p:spPr>
            <a:xfrm>
              <a:off x="2605049" y="2671474"/>
              <a:ext cx="782202" cy="314632"/>
            </a:xfrm>
            <a:prstGeom prst="rect">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zh-CN" sz="800" b="1" dirty="0">
                  <a:solidFill>
                    <a:srgbClr val="FF0000"/>
                  </a:solidFill>
                </a:rPr>
                <a:t>Cache</a:t>
              </a:r>
            </a:p>
          </p:txBody>
        </p:sp>
        <p:cxnSp>
          <p:nvCxnSpPr>
            <p:cNvPr id="65" name="Straight Connector 64"/>
            <p:cNvCxnSpPr>
              <a:stCxn id="17" idx="2"/>
            </p:cNvCxnSpPr>
            <p:nvPr/>
          </p:nvCxnSpPr>
          <p:spPr>
            <a:xfrm rot="16200000" flipH="1">
              <a:off x="5002023" y="2960868"/>
              <a:ext cx="874913"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37" idx="2"/>
            </p:cNvCxnSpPr>
            <p:nvPr/>
          </p:nvCxnSpPr>
          <p:spPr>
            <a:xfrm rot="16200000" flipH="1">
              <a:off x="7713651" y="2976012"/>
              <a:ext cx="90519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5022305" y="3125756"/>
              <a:ext cx="3561119" cy="605709"/>
            </a:xfrm>
            <a:prstGeom prst="rect">
              <a:avLst/>
            </a:prstGeom>
            <a:solidFill>
              <a:srgbClr val="0000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zh-CN" sz="1000" b="1" dirty="0">
                  <a:solidFill>
                    <a:srgbClr val="FF0000"/>
                  </a:solidFill>
                </a:rPr>
                <a:t>Device Memory</a:t>
              </a:r>
            </a:p>
          </p:txBody>
        </p:sp>
        <p:sp>
          <p:nvSpPr>
            <p:cNvPr id="86" name="Rectangle 85"/>
            <p:cNvSpPr/>
            <p:nvPr/>
          </p:nvSpPr>
          <p:spPr>
            <a:xfrm>
              <a:off x="5022305" y="2671474"/>
              <a:ext cx="3561119" cy="314632"/>
            </a:xfrm>
            <a:prstGeom prst="rect">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zh-CN" sz="800" b="1" dirty="0">
                  <a:solidFill>
                    <a:srgbClr val="FFFF00"/>
                  </a:solidFill>
                </a:rPr>
                <a:t>Cache</a:t>
              </a:r>
            </a:p>
          </p:txBody>
        </p:sp>
        <p:cxnSp>
          <p:nvCxnSpPr>
            <p:cNvPr id="111" name="Shape 110"/>
            <p:cNvCxnSpPr>
              <a:stCxn id="86" idx="1"/>
            </p:cNvCxnSpPr>
            <p:nvPr/>
          </p:nvCxnSpPr>
          <p:spPr>
            <a:xfrm rot="10800000" flipV="1">
              <a:off x="4546255" y="2829631"/>
              <a:ext cx="476050" cy="598979"/>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29029"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60875" y="1358900"/>
            <a:ext cx="4737100" cy="176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56"/>
          <p:cNvSpPr txBox="1"/>
          <p:nvPr/>
        </p:nvSpPr>
        <p:spPr>
          <a:xfrm>
            <a:off x="4704080" y="3230880"/>
            <a:ext cx="1971040" cy="369332"/>
          </a:xfrm>
          <a:prstGeom prst="rect">
            <a:avLst/>
          </a:prstGeom>
          <a:noFill/>
        </p:spPr>
        <p:txBody>
          <a:bodyPr wrap="square" rtlCol="0">
            <a:spAutoFit/>
          </a:bodyPr>
          <a:lstStyle/>
          <a:p>
            <a:r>
              <a:rPr lang="zh-CN" altLang="en-US" dirty="0" smtClean="0"/>
              <a:t>强控制、弱计算</a:t>
            </a:r>
            <a:endParaRPr lang="zh-CN" altLang="en-US" dirty="0"/>
          </a:p>
        </p:txBody>
      </p:sp>
      <p:sp>
        <p:nvSpPr>
          <p:cNvPr id="59" name="TextBox 58"/>
          <p:cNvSpPr txBox="1"/>
          <p:nvPr/>
        </p:nvSpPr>
        <p:spPr>
          <a:xfrm>
            <a:off x="7172960" y="3230880"/>
            <a:ext cx="1971040" cy="369332"/>
          </a:xfrm>
          <a:prstGeom prst="rect">
            <a:avLst/>
          </a:prstGeom>
          <a:noFill/>
        </p:spPr>
        <p:txBody>
          <a:bodyPr wrap="square" rtlCol="0">
            <a:spAutoFit/>
          </a:bodyPr>
          <a:lstStyle/>
          <a:p>
            <a:r>
              <a:rPr lang="zh-CN" altLang="en-US" dirty="0" smtClean="0"/>
              <a:t>弱控制、强计算</a:t>
            </a:r>
            <a:endParaRPr lang="zh-CN" altLang="en-US" dirty="0"/>
          </a:p>
        </p:txBody>
      </p:sp>
      <p:pic>
        <p:nvPicPr>
          <p:cNvPr id="2" name="图片 1"/>
          <p:cNvPicPr>
            <a:picLocks noChangeAspect="1"/>
          </p:cNvPicPr>
          <p:nvPr/>
        </p:nvPicPr>
        <p:blipFill>
          <a:blip r:embed="rId3"/>
          <a:stretch>
            <a:fillRect/>
          </a:stretch>
        </p:blipFill>
        <p:spPr>
          <a:xfrm>
            <a:off x="209296" y="3384838"/>
            <a:ext cx="4153792" cy="2057701"/>
          </a:xfrm>
          <a:prstGeom prst="rect">
            <a:avLst/>
          </a:prstGeom>
        </p:spPr>
      </p:pic>
      <p:sp>
        <p:nvSpPr>
          <p:cNvPr id="3" name="日期占位符 2"/>
          <p:cNvSpPr>
            <a:spLocks noGrp="1"/>
          </p:cNvSpPr>
          <p:nvPr>
            <p:ph type="dt" sz="half" idx="10"/>
          </p:nvPr>
        </p:nvSpPr>
        <p:spPr/>
        <p:txBody>
          <a:bodyPr/>
          <a:lstStyle/>
          <a:p>
            <a:fld id="{24440F99-62A0-4D87-B69B-A72F0D3EC751}" type="datetime1">
              <a:rPr lang="en-US" altLang="zh-CN" smtClean="0"/>
              <a:t>4/30/2020</a:t>
            </a:fld>
            <a:endParaRPr lang="zh-CN" altLang="en-US"/>
          </a:p>
        </p:txBody>
      </p:sp>
      <p:sp>
        <p:nvSpPr>
          <p:cNvPr id="4" name="页脚占位符 3"/>
          <p:cNvSpPr>
            <a:spLocks noGrp="1"/>
          </p:cNvSpPr>
          <p:nvPr>
            <p:ph type="ftr" sz="quarter" idx="11"/>
          </p:nvPr>
        </p:nvSpPr>
        <p:spPr/>
        <p:txBody>
          <a:bodyPr/>
          <a:lstStyle/>
          <a:p>
            <a:r>
              <a:rPr lang="zh-CN" altLang="en-US" smtClean="0"/>
              <a:t>中国科学技术大学</a:t>
            </a:r>
            <a:endParaRPr lang="zh-CN" altLang="en-US" dirty="0"/>
          </a:p>
        </p:txBody>
      </p:sp>
      <p:sp>
        <p:nvSpPr>
          <p:cNvPr id="5" name="灯片编号占位符 4"/>
          <p:cNvSpPr>
            <a:spLocks noGrp="1"/>
          </p:cNvSpPr>
          <p:nvPr>
            <p:ph type="sldNum" sz="quarter" idx="12"/>
          </p:nvPr>
        </p:nvSpPr>
        <p:spPr/>
        <p:txBody>
          <a:bodyPr/>
          <a:lstStyle/>
          <a:p>
            <a:fld id="{8BD4F407-B401-4F27-B84C-F4D1FCFDF361}" type="slidenum">
              <a:rPr lang="zh-CN" altLang="en-US" smtClean="0"/>
              <a:pPr/>
              <a:t>27</a:t>
            </a:fld>
            <a:endParaRPr lang="zh-CN" altLang="en-US"/>
          </a:p>
        </p:txBody>
      </p:sp>
    </p:spTree>
    <p:extLst>
      <p:ext uri="{BB962C8B-B14F-4D97-AF65-F5344CB8AC3E}">
        <p14:creationId xmlns:p14="http://schemas.microsoft.com/office/powerpoint/2010/main" val="36073166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914400" y="0"/>
            <a:ext cx="4729162" cy="902312"/>
          </a:xfrm>
        </p:spPr>
        <p:txBody>
          <a:bodyPr>
            <a:normAutofit fontScale="90000"/>
          </a:bodyPr>
          <a:lstStyle/>
          <a:p>
            <a:pPr eaLnBrk="1" hangingPunct="1"/>
            <a:r>
              <a:rPr lang="en-US" sz="3600" dirty="0" smtClean="0"/>
              <a:t>GPU: a multithreaded </a:t>
            </a:r>
            <a:br>
              <a:rPr lang="en-US" sz="3600" dirty="0" smtClean="0"/>
            </a:br>
            <a:r>
              <a:rPr lang="en-US" sz="3600" dirty="0" smtClean="0"/>
              <a:t>coprocessor	</a:t>
            </a:r>
          </a:p>
        </p:txBody>
      </p:sp>
      <p:sp>
        <p:nvSpPr>
          <p:cNvPr id="2" name="日期占位符 1"/>
          <p:cNvSpPr>
            <a:spLocks noGrp="1"/>
          </p:cNvSpPr>
          <p:nvPr>
            <p:ph type="dt" sz="half" idx="10"/>
          </p:nvPr>
        </p:nvSpPr>
        <p:spPr/>
        <p:txBody>
          <a:bodyPr/>
          <a:lstStyle/>
          <a:p>
            <a:fld id="{D28A5363-5827-46EF-A5FE-B13604AB8F25}" type="datetime1">
              <a:rPr lang="en-US" altLang="zh-CN" smtClean="0"/>
              <a:t>4/30/2020</a:t>
            </a:fld>
            <a:endParaRPr lang="zh-CN" altLang="en-US"/>
          </a:p>
        </p:txBody>
      </p:sp>
      <p:sp>
        <p:nvSpPr>
          <p:cNvPr id="3" name="页脚占位符 2"/>
          <p:cNvSpPr>
            <a:spLocks noGrp="1"/>
          </p:cNvSpPr>
          <p:nvPr>
            <p:ph type="ftr" sz="quarter" idx="11"/>
          </p:nvPr>
        </p:nvSpPr>
        <p:spPr/>
        <p:txBody>
          <a:bodyPr/>
          <a:lstStyle/>
          <a:p>
            <a:r>
              <a:rPr lang="zh-CN" altLang="en-US" smtClean="0"/>
              <a:t>中国科学技术大学</a:t>
            </a:r>
            <a:endParaRPr lang="zh-CN" altLang="en-US" dirty="0"/>
          </a:p>
        </p:txBody>
      </p:sp>
      <p:sp>
        <p:nvSpPr>
          <p:cNvPr id="4" name="灯片编号占位符 3"/>
          <p:cNvSpPr>
            <a:spLocks noGrp="1"/>
          </p:cNvSpPr>
          <p:nvPr>
            <p:ph type="sldNum" sz="quarter" idx="12"/>
          </p:nvPr>
        </p:nvSpPr>
        <p:spPr/>
        <p:txBody>
          <a:bodyPr/>
          <a:lstStyle/>
          <a:p>
            <a:fld id="{8BD4F407-B401-4F27-B84C-F4D1FCFDF361}" type="slidenum">
              <a:rPr lang="zh-CN" altLang="en-US" smtClean="0"/>
              <a:pPr/>
              <a:t>28</a:t>
            </a:fld>
            <a:endParaRPr lang="zh-CN" altLang="en-US" dirty="0"/>
          </a:p>
        </p:txBody>
      </p:sp>
      <p:sp>
        <p:nvSpPr>
          <p:cNvPr id="5" name="Content Placeholder 2"/>
          <p:cNvSpPr>
            <a:spLocks noGrp="1"/>
          </p:cNvSpPr>
          <p:nvPr>
            <p:ph idx="4294967295"/>
          </p:nvPr>
        </p:nvSpPr>
        <p:spPr>
          <a:xfrm>
            <a:off x="259556" y="3555819"/>
            <a:ext cx="4000500" cy="2714625"/>
          </a:xfrm>
          <a:solidFill>
            <a:schemeClr val="bg1">
              <a:lumMod val="85000"/>
            </a:schemeClr>
          </a:solidFill>
        </p:spPr>
        <p:txBody>
          <a:bodyPr>
            <a:normAutofit/>
          </a:bodyPr>
          <a:lstStyle/>
          <a:p>
            <a:pPr algn="ctr" eaLnBrk="1" hangingPunct="1">
              <a:lnSpc>
                <a:spcPct val="80000"/>
              </a:lnSpc>
              <a:buFont typeface="Arial" pitchFamily="34" charset="0"/>
              <a:buNone/>
            </a:pPr>
            <a:r>
              <a:rPr lang="en-US" sz="2400" b="1" dirty="0" smtClean="0"/>
              <a:t>SM</a:t>
            </a:r>
            <a:endParaRPr lang="hr-HR" sz="2400" b="1" dirty="0" smtClean="0"/>
          </a:p>
          <a:p>
            <a:pPr algn="ctr" eaLnBrk="1" hangingPunct="1">
              <a:lnSpc>
                <a:spcPct val="80000"/>
              </a:lnSpc>
              <a:buFont typeface="Arial" pitchFamily="34" charset="0"/>
              <a:buNone/>
            </a:pPr>
            <a:r>
              <a:rPr lang="en-US" sz="2400" dirty="0" smtClean="0"/>
              <a:t>streaming multiprocessor</a:t>
            </a:r>
            <a:endParaRPr lang="hr-HR" sz="2400" dirty="0" smtClean="0"/>
          </a:p>
          <a:p>
            <a:pPr algn="ctr" eaLnBrk="1" hangingPunct="1">
              <a:lnSpc>
                <a:spcPct val="80000"/>
              </a:lnSpc>
              <a:buFont typeface="Arial" pitchFamily="34" charset="0"/>
              <a:buNone/>
            </a:pPr>
            <a:r>
              <a:rPr lang="en-US" sz="2000" dirty="0" smtClean="0"/>
              <a:t>32xSP  (</a:t>
            </a:r>
            <a:r>
              <a:rPr lang="hr-HR" sz="2000" dirty="0" smtClean="0"/>
              <a:t>or 16, </a:t>
            </a:r>
            <a:r>
              <a:rPr lang="en-US" sz="2000" dirty="0" smtClean="0"/>
              <a:t>48 or more)</a:t>
            </a:r>
            <a:endParaRPr lang="hr-HR" sz="2000" dirty="0" smtClean="0"/>
          </a:p>
          <a:p>
            <a:pPr algn="ctr" eaLnBrk="1" hangingPunct="1">
              <a:lnSpc>
                <a:spcPct val="50000"/>
              </a:lnSpc>
              <a:buFont typeface="Arial" pitchFamily="34" charset="0"/>
              <a:buNone/>
            </a:pPr>
            <a:endParaRPr lang="hr-HR" sz="1800" dirty="0" smtClean="0"/>
          </a:p>
          <a:p>
            <a:pPr algn="ctr" eaLnBrk="1" hangingPunct="1">
              <a:lnSpc>
                <a:spcPct val="80000"/>
              </a:lnSpc>
              <a:buFont typeface="Arial" pitchFamily="34" charset="0"/>
              <a:buNone/>
            </a:pPr>
            <a:r>
              <a:rPr lang="en-US" sz="2000" u="sng" dirty="0" smtClean="0"/>
              <a:t>Fast</a:t>
            </a:r>
            <a:r>
              <a:rPr lang="en-US" sz="2000" dirty="0" smtClean="0"/>
              <a:t> local ‘</a:t>
            </a:r>
            <a:r>
              <a:rPr lang="en-US" sz="2000" b="1" dirty="0" smtClean="0"/>
              <a:t>shared memory</a:t>
            </a:r>
            <a:r>
              <a:rPr lang="en-US" sz="2000" dirty="0" smtClean="0"/>
              <a:t>’</a:t>
            </a:r>
            <a:endParaRPr lang="hr-HR" sz="2000" dirty="0" smtClean="0"/>
          </a:p>
          <a:p>
            <a:pPr algn="ctr" eaLnBrk="1" hangingPunct="1">
              <a:lnSpc>
                <a:spcPct val="80000"/>
              </a:lnSpc>
              <a:buFont typeface="Arial" pitchFamily="34" charset="0"/>
              <a:buNone/>
            </a:pPr>
            <a:r>
              <a:rPr lang="en-US" sz="2000" dirty="0" smtClean="0"/>
              <a:t>(shared between SPs)</a:t>
            </a:r>
            <a:endParaRPr lang="hr-HR" sz="2000" dirty="0" smtClean="0"/>
          </a:p>
          <a:p>
            <a:pPr algn="ctr" eaLnBrk="1" hangingPunct="1">
              <a:lnSpc>
                <a:spcPct val="80000"/>
              </a:lnSpc>
              <a:buFont typeface="Arial" pitchFamily="34" charset="0"/>
              <a:buNone/>
            </a:pPr>
            <a:r>
              <a:rPr lang="en-US" sz="2000" dirty="0" smtClean="0"/>
              <a:t>16 </a:t>
            </a:r>
            <a:r>
              <a:rPr lang="en-US" sz="2000" dirty="0" err="1" smtClean="0"/>
              <a:t>KiB</a:t>
            </a:r>
            <a:r>
              <a:rPr lang="en-US" sz="2000" dirty="0" smtClean="0"/>
              <a:t> (or 64 </a:t>
            </a:r>
            <a:r>
              <a:rPr lang="en-US" sz="2000" dirty="0" err="1" smtClean="0"/>
              <a:t>KiB</a:t>
            </a:r>
            <a:r>
              <a:rPr lang="en-US" sz="2000" dirty="0" smtClean="0"/>
              <a:t>)</a:t>
            </a:r>
          </a:p>
        </p:txBody>
      </p:sp>
      <p:sp>
        <p:nvSpPr>
          <p:cNvPr id="6" name="Rectangle 5"/>
          <p:cNvSpPr/>
          <p:nvPr/>
        </p:nvSpPr>
        <p:spPr>
          <a:xfrm>
            <a:off x="6286500" y="357188"/>
            <a:ext cx="2500313" cy="3643312"/>
          </a:xfrm>
          <a:prstGeom prst="rect">
            <a:avLst/>
          </a:prstGeom>
          <a:solidFill>
            <a:schemeClr val="bg1">
              <a:lumMod val="65000"/>
            </a:schemeClr>
          </a:solidFill>
          <a:ln>
            <a:solidFill>
              <a:schemeClr val="accent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endParaRPr lang="en-US" sz="3200">
              <a:solidFill>
                <a:srgbClr val="F2F2F2"/>
              </a:solidFill>
              <a:cs typeface="Arial" pitchFamily="34" charset="0"/>
            </a:endParaRPr>
          </a:p>
        </p:txBody>
      </p:sp>
      <p:sp>
        <p:nvSpPr>
          <p:cNvPr id="7" name="Rectangle 6"/>
          <p:cNvSpPr/>
          <p:nvPr/>
        </p:nvSpPr>
        <p:spPr>
          <a:xfrm>
            <a:off x="6072188" y="500063"/>
            <a:ext cx="2500312" cy="3643312"/>
          </a:xfrm>
          <a:prstGeom prst="rect">
            <a:avLst/>
          </a:prstGeom>
          <a:solidFill>
            <a:schemeClr val="bg1">
              <a:lumMod val="65000"/>
            </a:schemeClr>
          </a:solidFill>
          <a:ln>
            <a:solidFill>
              <a:schemeClr val="accent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endParaRPr lang="en-US" sz="3200">
              <a:solidFill>
                <a:srgbClr val="F2F2F2"/>
              </a:solidFill>
              <a:cs typeface="Arial" pitchFamily="34" charset="0"/>
            </a:endParaRPr>
          </a:p>
        </p:txBody>
      </p:sp>
      <p:sp>
        <p:nvSpPr>
          <p:cNvPr id="8" name="Rectangle 7"/>
          <p:cNvSpPr/>
          <p:nvPr/>
        </p:nvSpPr>
        <p:spPr>
          <a:xfrm>
            <a:off x="5857875" y="642938"/>
            <a:ext cx="2500313" cy="3643312"/>
          </a:xfrm>
          <a:prstGeom prst="rect">
            <a:avLst/>
          </a:prstGeom>
          <a:solidFill>
            <a:schemeClr val="bg1">
              <a:lumMod val="65000"/>
            </a:schemeClr>
          </a:solidFill>
          <a:ln>
            <a:solidFill>
              <a:schemeClr val="accent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endParaRPr lang="en-US" sz="3200">
              <a:solidFill>
                <a:srgbClr val="F2F2F2"/>
              </a:solidFill>
              <a:cs typeface="Arial" pitchFamily="34" charset="0"/>
            </a:endParaRPr>
          </a:p>
        </p:txBody>
      </p:sp>
      <p:sp>
        <p:nvSpPr>
          <p:cNvPr id="9" name="Rectangle 8"/>
          <p:cNvSpPr/>
          <p:nvPr/>
        </p:nvSpPr>
        <p:spPr>
          <a:xfrm>
            <a:off x="5500688" y="4929188"/>
            <a:ext cx="3286125" cy="857250"/>
          </a:xfrm>
          <a:prstGeom prst="rect">
            <a:avLst/>
          </a:prstGeom>
          <a:solidFill>
            <a:srgbClr val="FFFF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hr-HR" sz="2800" dirty="0">
                <a:solidFill>
                  <a:schemeClr val="accent2"/>
                </a:solidFill>
                <a:cs typeface="Arial" pitchFamily="34" charset="0"/>
              </a:rPr>
              <a:t>GLOBAL MEMORY</a:t>
            </a:r>
          </a:p>
          <a:p>
            <a:pPr algn="ctr"/>
            <a:r>
              <a:rPr lang="hr-HR" sz="2400" dirty="0">
                <a:solidFill>
                  <a:schemeClr val="accent2"/>
                </a:solidFill>
                <a:cs typeface="Arial" pitchFamily="34" charset="0"/>
              </a:rPr>
              <a:t>(ON DEVICE)</a:t>
            </a:r>
            <a:endParaRPr lang="en-US" sz="2400" dirty="0">
              <a:solidFill>
                <a:schemeClr val="accent2"/>
              </a:solidFill>
              <a:cs typeface="Arial" pitchFamily="34" charset="0"/>
            </a:endParaRPr>
          </a:p>
        </p:txBody>
      </p:sp>
      <p:sp>
        <p:nvSpPr>
          <p:cNvPr id="10" name="Rectangle 9"/>
          <p:cNvSpPr/>
          <p:nvPr/>
        </p:nvSpPr>
        <p:spPr>
          <a:xfrm>
            <a:off x="5643563" y="785813"/>
            <a:ext cx="2500312" cy="3643312"/>
          </a:xfrm>
          <a:prstGeom prst="rect">
            <a:avLst/>
          </a:prstGeom>
          <a:solidFill>
            <a:schemeClr val="bg1">
              <a:lumMod val="65000"/>
            </a:schemeClr>
          </a:solidFill>
          <a:ln>
            <a:solidFill>
              <a:schemeClr val="accent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3200" dirty="0">
                <a:solidFill>
                  <a:schemeClr val="accent2">
                    <a:lumMod val="95000"/>
                  </a:schemeClr>
                </a:solidFill>
              </a:rPr>
              <a:t>SM</a:t>
            </a:r>
          </a:p>
        </p:txBody>
      </p:sp>
      <p:sp>
        <p:nvSpPr>
          <p:cNvPr id="11" name="Rectangle 10"/>
          <p:cNvSpPr/>
          <p:nvPr/>
        </p:nvSpPr>
        <p:spPr>
          <a:xfrm>
            <a:off x="5786438" y="1357313"/>
            <a:ext cx="500062" cy="5000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hr-HR" sz="2000" dirty="0">
                <a:solidFill>
                  <a:schemeClr val="accent2"/>
                </a:solidFill>
                <a:cs typeface="Arial" pitchFamily="34" charset="0"/>
              </a:rPr>
              <a:t>SP</a:t>
            </a:r>
            <a:endParaRPr lang="en-US" sz="2000" dirty="0">
              <a:solidFill>
                <a:schemeClr val="accent2"/>
              </a:solidFill>
              <a:cs typeface="Arial" pitchFamily="34" charset="0"/>
            </a:endParaRPr>
          </a:p>
        </p:txBody>
      </p:sp>
      <p:sp>
        <p:nvSpPr>
          <p:cNvPr id="12" name="Rectangle 11"/>
          <p:cNvSpPr/>
          <p:nvPr/>
        </p:nvSpPr>
        <p:spPr>
          <a:xfrm>
            <a:off x="6357938" y="1357313"/>
            <a:ext cx="500062" cy="5000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hr-HR" sz="2000" dirty="0">
                <a:solidFill>
                  <a:schemeClr val="accent2"/>
                </a:solidFill>
                <a:cs typeface="Arial" pitchFamily="34" charset="0"/>
              </a:rPr>
              <a:t>SP</a:t>
            </a:r>
            <a:endParaRPr lang="en-US" sz="2000" dirty="0">
              <a:solidFill>
                <a:schemeClr val="accent2"/>
              </a:solidFill>
              <a:cs typeface="Arial" pitchFamily="34" charset="0"/>
            </a:endParaRPr>
          </a:p>
        </p:txBody>
      </p:sp>
      <p:sp>
        <p:nvSpPr>
          <p:cNvPr id="13" name="Rectangle 12"/>
          <p:cNvSpPr/>
          <p:nvPr/>
        </p:nvSpPr>
        <p:spPr>
          <a:xfrm>
            <a:off x="6929438" y="1357313"/>
            <a:ext cx="500062" cy="5000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hr-HR" sz="2000" dirty="0">
                <a:solidFill>
                  <a:schemeClr val="accent2"/>
                </a:solidFill>
                <a:cs typeface="Arial" pitchFamily="34" charset="0"/>
              </a:rPr>
              <a:t>SP</a:t>
            </a:r>
            <a:endParaRPr lang="en-US" sz="2000" dirty="0">
              <a:solidFill>
                <a:schemeClr val="accent2"/>
              </a:solidFill>
              <a:cs typeface="Arial" pitchFamily="34" charset="0"/>
            </a:endParaRPr>
          </a:p>
        </p:txBody>
      </p:sp>
      <p:sp>
        <p:nvSpPr>
          <p:cNvPr id="14" name="Rectangle 13"/>
          <p:cNvSpPr/>
          <p:nvPr/>
        </p:nvSpPr>
        <p:spPr>
          <a:xfrm>
            <a:off x="7500938" y="1357313"/>
            <a:ext cx="500062" cy="5000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hr-HR" sz="2000" dirty="0">
                <a:solidFill>
                  <a:schemeClr val="accent2"/>
                </a:solidFill>
                <a:cs typeface="Arial" pitchFamily="34" charset="0"/>
              </a:rPr>
              <a:t>SP</a:t>
            </a:r>
            <a:endParaRPr lang="en-US" sz="2000" dirty="0">
              <a:solidFill>
                <a:schemeClr val="accent2"/>
              </a:solidFill>
              <a:cs typeface="Arial" pitchFamily="34" charset="0"/>
            </a:endParaRPr>
          </a:p>
        </p:txBody>
      </p:sp>
      <p:sp>
        <p:nvSpPr>
          <p:cNvPr id="15" name="Rectangle 14"/>
          <p:cNvSpPr/>
          <p:nvPr/>
        </p:nvSpPr>
        <p:spPr>
          <a:xfrm>
            <a:off x="5786438" y="1928813"/>
            <a:ext cx="500062" cy="5000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hr-HR" sz="2000" dirty="0">
                <a:solidFill>
                  <a:schemeClr val="accent2"/>
                </a:solidFill>
                <a:cs typeface="Arial" pitchFamily="34" charset="0"/>
              </a:rPr>
              <a:t>SP</a:t>
            </a:r>
            <a:endParaRPr lang="en-US" sz="2000" dirty="0">
              <a:solidFill>
                <a:schemeClr val="accent2"/>
              </a:solidFill>
              <a:cs typeface="Arial" pitchFamily="34" charset="0"/>
            </a:endParaRPr>
          </a:p>
        </p:txBody>
      </p:sp>
      <p:sp>
        <p:nvSpPr>
          <p:cNvPr id="16" name="Rectangle 15"/>
          <p:cNvSpPr/>
          <p:nvPr/>
        </p:nvSpPr>
        <p:spPr>
          <a:xfrm>
            <a:off x="6357938" y="1928813"/>
            <a:ext cx="500062" cy="5000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hr-HR" sz="2000" dirty="0">
                <a:solidFill>
                  <a:schemeClr val="accent2"/>
                </a:solidFill>
                <a:cs typeface="Arial" pitchFamily="34" charset="0"/>
              </a:rPr>
              <a:t>SP</a:t>
            </a:r>
            <a:endParaRPr lang="en-US" sz="2000" dirty="0">
              <a:solidFill>
                <a:schemeClr val="accent2"/>
              </a:solidFill>
              <a:cs typeface="Arial" pitchFamily="34" charset="0"/>
            </a:endParaRPr>
          </a:p>
        </p:txBody>
      </p:sp>
      <p:sp>
        <p:nvSpPr>
          <p:cNvPr id="17" name="Rectangle 16"/>
          <p:cNvSpPr/>
          <p:nvPr/>
        </p:nvSpPr>
        <p:spPr>
          <a:xfrm>
            <a:off x="6929438" y="1928813"/>
            <a:ext cx="500062" cy="5000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hr-HR" sz="2000" dirty="0">
                <a:solidFill>
                  <a:schemeClr val="accent2"/>
                </a:solidFill>
                <a:cs typeface="Arial" pitchFamily="34" charset="0"/>
              </a:rPr>
              <a:t>SP</a:t>
            </a:r>
            <a:endParaRPr lang="en-US" sz="2000" dirty="0">
              <a:solidFill>
                <a:schemeClr val="accent2"/>
              </a:solidFill>
              <a:cs typeface="Arial" pitchFamily="34" charset="0"/>
            </a:endParaRPr>
          </a:p>
        </p:txBody>
      </p:sp>
      <p:sp>
        <p:nvSpPr>
          <p:cNvPr id="18" name="Rectangle 17"/>
          <p:cNvSpPr/>
          <p:nvPr/>
        </p:nvSpPr>
        <p:spPr>
          <a:xfrm>
            <a:off x="7500938" y="1928813"/>
            <a:ext cx="500062" cy="5000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hr-HR" sz="2000" dirty="0">
                <a:solidFill>
                  <a:schemeClr val="accent2"/>
                </a:solidFill>
                <a:cs typeface="Arial" pitchFamily="34" charset="0"/>
              </a:rPr>
              <a:t>SP</a:t>
            </a:r>
            <a:endParaRPr lang="en-US" sz="2000" dirty="0">
              <a:solidFill>
                <a:schemeClr val="accent2"/>
              </a:solidFill>
              <a:cs typeface="Arial" pitchFamily="34" charset="0"/>
            </a:endParaRPr>
          </a:p>
        </p:txBody>
      </p:sp>
      <p:sp>
        <p:nvSpPr>
          <p:cNvPr id="19" name="Rectangle 18"/>
          <p:cNvSpPr/>
          <p:nvPr/>
        </p:nvSpPr>
        <p:spPr>
          <a:xfrm>
            <a:off x="5786438" y="2500313"/>
            <a:ext cx="500062" cy="5000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hr-HR" sz="2000" dirty="0">
                <a:solidFill>
                  <a:schemeClr val="accent2"/>
                </a:solidFill>
                <a:cs typeface="Arial" pitchFamily="34" charset="0"/>
              </a:rPr>
              <a:t>SP</a:t>
            </a:r>
            <a:endParaRPr lang="en-US" sz="2000" dirty="0">
              <a:solidFill>
                <a:schemeClr val="accent2"/>
              </a:solidFill>
              <a:cs typeface="Arial" pitchFamily="34" charset="0"/>
            </a:endParaRPr>
          </a:p>
        </p:txBody>
      </p:sp>
      <p:sp>
        <p:nvSpPr>
          <p:cNvPr id="20" name="Rectangle 19"/>
          <p:cNvSpPr/>
          <p:nvPr/>
        </p:nvSpPr>
        <p:spPr>
          <a:xfrm>
            <a:off x="6357938" y="2500313"/>
            <a:ext cx="500062" cy="5000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hr-HR" sz="2000" dirty="0">
                <a:solidFill>
                  <a:schemeClr val="accent2"/>
                </a:solidFill>
                <a:cs typeface="Arial" pitchFamily="34" charset="0"/>
              </a:rPr>
              <a:t>SP</a:t>
            </a:r>
            <a:endParaRPr lang="en-US" sz="2000" dirty="0">
              <a:solidFill>
                <a:schemeClr val="accent2"/>
              </a:solidFill>
              <a:cs typeface="Arial" pitchFamily="34" charset="0"/>
            </a:endParaRPr>
          </a:p>
        </p:txBody>
      </p:sp>
      <p:sp>
        <p:nvSpPr>
          <p:cNvPr id="21" name="Rectangle 20"/>
          <p:cNvSpPr/>
          <p:nvPr/>
        </p:nvSpPr>
        <p:spPr>
          <a:xfrm>
            <a:off x="6929438" y="2500313"/>
            <a:ext cx="500062" cy="5000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hr-HR" sz="2000" dirty="0">
                <a:solidFill>
                  <a:schemeClr val="accent2"/>
                </a:solidFill>
                <a:cs typeface="Arial" pitchFamily="34" charset="0"/>
              </a:rPr>
              <a:t>SP</a:t>
            </a:r>
            <a:endParaRPr lang="en-US" sz="2000" dirty="0">
              <a:solidFill>
                <a:schemeClr val="accent2"/>
              </a:solidFill>
              <a:cs typeface="Arial" pitchFamily="34" charset="0"/>
            </a:endParaRPr>
          </a:p>
        </p:txBody>
      </p:sp>
      <p:sp>
        <p:nvSpPr>
          <p:cNvPr id="22" name="Rectangle 21"/>
          <p:cNvSpPr/>
          <p:nvPr/>
        </p:nvSpPr>
        <p:spPr>
          <a:xfrm>
            <a:off x="7500938" y="2500313"/>
            <a:ext cx="500062" cy="5000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hr-HR" sz="2000" dirty="0">
                <a:solidFill>
                  <a:schemeClr val="accent2"/>
                </a:solidFill>
                <a:cs typeface="Arial" pitchFamily="34" charset="0"/>
              </a:rPr>
              <a:t>SP</a:t>
            </a:r>
            <a:endParaRPr lang="en-US" sz="2000" dirty="0">
              <a:solidFill>
                <a:schemeClr val="accent2"/>
              </a:solidFill>
              <a:cs typeface="Arial" pitchFamily="34" charset="0"/>
            </a:endParaRPr>
          </a:p>
        </p:txBody>
      </p:sp>
      <p:sp>
        <p:nvSpPr>
          <p:cNvPr id="23" name="Rectangle 22"/>
          <p:cNvSpPr/>
          <p:nvPr/>
        </p:nvSpPr>
        <p:spPr>
          <a:xfrm>
            <a:off x="5786438" y="3071813"/>
            <a:ext cx="500062" cy="5000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hr-HR" sz="2000" dirty="0">
                <a:solidFill>
                  <a:schemeClr val="accent2"/>
                </a:solidFill>
                <a:cs typeface="Arial" pitchFamily="34" charset="0"/>
              </a:rPr>
              <a:t>SP</a:t>
            </a:r>
            <a:endParaRPr lang="en-US" sz="2000" dirty="0">
              <a:solidFill>
                <a:schemeClr val="accent2"/>
              </a:solidFill>
              <a:cs typeface="Arial" pitchFamily="34" charset="0"/>
            </a:endParaRPr>
          </a:p>
        </p:txBody>
      </p:sp>
      <p:sp>
        <p:nvSpPr>
          <p:cNvPr id="24" name="Rectangle 23"/>
          <p:cNvSpPr/>
          <p:nvPr/>
        </p:nvSpPr>
        <p:spPr>
          <a:xfrm>
            <a:off x="6357938" y="3071813"/>
            <a:ext cx="500062" cy="5000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hr-HR" sz="2000" dirty="0">
                <a:solidFill>
                  <a:schemeClr val="accent2"/>
                </a:solidFill>
                <a:cs typeface="Arial" pitchFamily="34" charset="0"/>
              </a:rPr>
              <a:t>SP</a:t>
            </a:r>
            <a:endParaRPr lang="en-US" sz="2000" dirty="0">
              <a:solidFill>
                <a:schemeClr val="accent2"/>
              </a:solidFill>
              <a:cs typeface="Arial" pitchFamily="34" charset="0"/>
            </a:endParaRPr>
          </a:p>
        </p:txBody>
      </p:sp>
      <p:sp>
        <p:nvSpPr>
          <p:cNvPr id="25" name="Rectangle 24"/>
          <p:cNvSpPr/>
          <p:nvPr/>
        </p:nvSpPr>
        <p:spPr>
          <a:xfrm>
            <a:off x="6929438" y="3071813"/>
            <a:ext cx="500062" cy="5000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hr-HR" sz="2000" dirty="0">
                <a:solidFill>
                  <a:schemeClr val="accent2"/>
                </a:solidFill>
                <a:cs typeface="Arial" pitchFamily="34" charset="0"/>
              </a:rPr>
              <a:t>SP</a:t>
            </a:r>
            <a:endParaRPr lang="en-US" sz="2000" dirty="0">
              <a:solidFill>
                <a:schemeClr val="accent2"/>
              </a:solidFill>
              <a:cs typeface="Arial" pitchFamily="34" charset="0"/>
            </a:endParaRPr>
          </a:p>
        </p:txBody>
      </p:sp>
      <p:sp>
        <p:nvSpPr>
          <p:cNvPr id="26" name="Rectangle 25"/>
          <p:cNvSpPr/>
          <p:nvPr/>
        </p:nvSpPr>
        <p:spPr>
          <a:xfrm>
            <a:off x="7500938" y="3071813"/>
            <a:ext cx="500062" cy="5000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hr-HR" sz="2000" dirty="0">
                <a:solidFill>
                  <a:schemeClr val="accent2"/>
                </a:solidFill>
                <a:cs typeface="Arial" pitchFamily="34" charset="0"/>
              </a:rPr>
              <a:t>SP</a:t>
            </a:r>
            <a:endParaRPr lang="en-US" sz="2000" dirty="0">
              <a:solidFill>
                <a:schemeClr val="accent2"/>
              </a:solidFill>
              <a:cs typeface="Arial" pitchFamily="34" charset="0"/>
            </a:endParaRPr>
          </a:p>
        </p:txBody>
      </p:sp>
      <p:sp>
        <p:nvSpPr>
          <p:cNvPr id="27" name="Rectangle 26"/>
          <p:cNvSpPr/>
          <p:nvPr/>
        </p:nvSpPr>
        <p:spPr>
          <a:xfrm>
            <a:off x="5786438" y="3643313"/>
            <a:ext cx="2214562" cy="714375"/>
          </a:xfrm>
          <a:prstGeom prst="rect">
            <a:avLst/>
          </a:prstGeom>
          <a:solidFill>
            <a:srgbClr val="FFFF00"/>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70000"/>
              </a:lnSpc>
            </a:pPr>
            <a:r>
              <a:rPr lang="hr-HR" sz="2600" dirty="0">
                <a:solidFill>
                  <a:schemeClr val="accent2"/>
                </a:solidFill>
                <a:cs typeface="Arial" pitchFamily="34" charset="0"/>
              </a:rPr>
              <a:t>SHARED MEMORY </a:t>
            </a:r>
            <a:endParaRPr lang="en-US" sz="2600" dirty="0">
              <a:solidFill>
                <a:schemeClr val="accent2"/>
              </a:solidFill>
              <a:cs typeface="Arial" pitchFamily="34" charset="0"/>
            </a:endParaRPr>
          </a:p>
        </p:txBody>
      </p:sp>
      <p:sp>
        <p:nvSpPr>
          <p:cNvPr id="28" name="Up-Down Arrow 27"/>
          <p:cNvSpPr/>
          <p:nvPr/>
        </p:nvSpPr>
        <p:spPr>
          <a:xfrm>
            <a:off x="6643688" y="4429125"/>
            <a:ext cx="1000125" cy="500063"/>
          </a:xfrm>
          <a:prstGeom prst="upDownArrow">
            <a:avLst>
              <a:gd name="adj1" fmla="val 45646"/>
              <a:gd name="adj2" fmla="val 34762"/>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A2A2A2"/>
              </a:solidFill>
              <a:cs typeface="Arial" pitchFamily="34" charset="0"/>
            </a:endParaRPr>
          </a:p>
        </p:txBody>
      </p:sp>
      <p:sp>
        <p:nvSpPr>
          <p:cNvPr id="29" name="Up-Down Arrow 28"/>
          <p:cNvSpPr/>
          <p:nvPr/>
        </p:nvSpPr>
        <p:spPr>
          <a:xfrm>
            <a:off x="6643688" y="5786438"/>
            <a:ext cx="1000125" cy="642937"/>
          </a:xfrm>
          <a:prstGeom prst="upDownArrow">
            <a:avLst>
              <a:gd name="adj1" fmla="val 45646"/>
              <a:gd name="adj2" fmla="val 34762"/>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A2A2A2"/>
              </a:solidFill>
              <a:cs typeface="Arial" pitchFamily="34" charset="0"/>
            </a:endParaRPr>
          </a:p>
        </p:txBody>
      </p:sp>
      <p:sp>
        <p:nvSpPr>
          <p:cNvPr id="30" name="Right Arrow Callout 29"/>
          <p:cNvSpPr/>
          <p:nvPr/>
        </p:nvSpPr>
        <p:spPr>
          <a:xfrm>
            <a:off x="642938" y="1214438"/>
            <a:ext cx="5214937" cy="1928812"/>
          </a:xfrm>
          <a:prstGeom prst="rightArrowCallout">
            <a:avLst>
              <a:gd name="adj1" fmla="val 18695"/>
              <a:gd name="adj2" fmla="val 21322"/>
              <a:gd name="adj3" fmla="val 27102"/>
              <a:gd name="adj4" fmla="val 7564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2400" dirty="0">
                <a:solidFill>
                  <a:schemeClr val="accent2"/>
                </a:solidFill>
                <a:cs typeface="Arial" pitchFamily="34" charset="0"/>
              </a:rPr>
              <a:t>SP: scalar processor </a:t>
            </a:r>
          </a:p>
          <a:p>
            <a:pPr algn="ctr"/>
            <a:r>
              <a:rPr lang="en-US" sz="2400" dirty="0">
                <a:solidFill>
                  <a:schemeClr val="accent2"/>
                </a:solidFill>
                <a:cs typeface="Arial" pitchFamily="34" charset="0"/>
              </a:rPr>
              <a:t>‘CUDA core’</a:t>
            </a:r>
          </a:p>
          <a:p>
            <a:pPr algn="ctr">
              <a:lnSpc>
                <a:spcPct val="50000"/>
              </a:lnSpc>
            </a:pPr>
            <a:endParaRPr lang="en-US" sz="2400" dirty="0">
              <a:solidFill>
                <a:schemeClr val="accent2"/>
              </a:solidFill>
              <a:cs typeface="Arial" pitchFamily="34" charset="0"/>
            </a:endParaRPr>
          </a:p>
          <a:p>
            <a:pPr algn="ctr"/>
            <a:r>
              <a:rPr lang="en-US" sz="2400" dirty="0">
                <a:solidFill>
                  <a:schemeClr val="accent2"/>
                </a:solidFill>
                <a:cs typeface="Arial" pitchFamily="34" charset="0"/>
              </a:rPr>
              <a:t>Executes one thread</a:t>
            </a:r>
          </a:p>
        </p:txBody>
      </p:sp>
      <p:sp>
        <p:nvSpPr>
          <p:cNvPr id="31" name="Right Arrow 30"/>
          <p:cNvSpPr/>
          <p:nvPr/>
        </p:nvSpPr>
        <p:spPr>
          <a:xfrm rot="20170216">
            <a:off x="4297363" y="3084513"/>
            <a:ext cx="1344612" cy="1047750"/>
          </a:xfrm>
          <a:prstGeom prst="rightArrow">
            <a:avLst>
              <a:gd name="adj1" fmla="val 40095"/>
              <a:gd name="adj2" fmla="val 5718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A2A2A2"/>
              </a:solidFill>
              <a:cs typeface="Arial" pitchFamily="34" charset="0"/>
            </a:endParaRPr>
          </a:p>
        </p:txBody>
      </p:sp>
    </p:spTree>
    <p:extLst>
      <p:ext uri="{BB962C8B-B14F-4D97-AF65-F5344CB8AC3E}">
        <p14:creationId xmlns:p14="http://schemas.microsoft.com/office/powerpoint/2010/main" val="293995202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anim calcmode="lin" valueType="num">
                                      <p:cBhvr additive="base">
                                        <p:cTn id="13" dur="500" fill="hold"/>
                                        <p:tgtEl>
                                          <p:spTgt spid="5">
                                            <p:bg/>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bg/>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 calcmode="lin" valueType="num">
                                      <p:cBhvr additive="base">
                                        <p:cTn id="1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
                                            <p:txEl>
                                              <p:pRg st="0" end="0"/>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 calcmode="lin" valueType="num">
                                      <p:cBhvr additive="base">
                                        <p:cTn id="21"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5">
                                            <p:txEl>
                                              <p:pRg st="1" end="1"/>
                                            </p:txEl>
                                          </p:spTgt>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 calcmode="lin" valueType="num">
                                      <p:cBhvr additive="base">
                                        <p:cTn id="25"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txEl>
                                              <p:pRg st="2" end="2"/>
                                            </p:tx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 calcmode="lin" valueType="num">
                                      <p:cBhvr additive="base">
                                        <p:cTn id="29"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5">
                                            <p:txEl>
                                              <p:pRg st="4" end="4"/>
                                            </p:txEl>
                                          </p:spTgt>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anim calcmode="lin" valueType="num">
                                      <p:cBhvr additive="base">
                                        <p:cTn id="33" dur="500" fill="hold"/>
                                        <p:tgtEl>
                                          <p:spTgt spid="5">
                                            <p:txEl>
                                              <p:pRg st="5" end="5"/>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5">
                                            <p:txEl>
                                              <p:pRg st="5" end="5"/>
                                            </p:txEl>
                                          </p:spTgt>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 calcmode="lin" valueType="num">
                                      <p:cBhvr additive="base">
                                        <p:cTn id="37" dur="5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
                                            <p:txEl>
                                              <p:pRg st="6" end="6"/>
                                            </p:tx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 calcmode="lin" valueType="num">
                                      <p:cBhvr additive="base">
                                        <p:cTn id="41" dur="500" fill="hold"/>
                                        <p:tgtEl>
                                          <p:spTgt spid="31"/>
                                        </p:tgtEl>
                                        <p:attrNameLst>
                                          <p:attrName>ppt_x</p:attrName>
                                        </p:attrNameLst>
                                      </p:cBhvr>
                                      <p:tavLst>
                                        <p:tav tm="0">
                                          <p:val>
                                            <p:strVal val="0-#ppt_w/2"/>
                                          </p:val>
                                        </p:tav>
                                        <p:tav tm="100000">
                                          <p:val>
                                            <p:strVal val="#ppt_x"/>
                                          </p:val>
                                        </p:tav>
                                      </p:tavLst>
                                    </p:anim>
                                    <p:anim calcmode="lin" valueType="num">
                                      <p:cBhvr additive="base">
                                        <p:cTn id="42"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P spid="30" grpId="0" animBg="1"/>
      <p:bldP spid="3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itle 1"/>
          <p:cNvSpPr>
            <a:spLocks noGrp="1"/>
          </p:cNvSpPr>
          <p:nvPr>
            <p:ph type="title"/>
          </p:nvPr>
        </p:nvSpPr>
        <p:spPr/>
        <p:txBody>
          <a:bodyPr/>
          <a:lstStyle/>
          <a:p>
            <a:r>
              <a:rPr lang="en-US" altLang="zh-CN" sz="3200" dirty="0" smtClean="0"/>
              <a:t>GPUs are SIMD Engines Underneath</a:t>
            </a:r>
          </a:p>
        </p:txBody>
      </p:sp>
      <p:sp>
        <p:nvSpPr>
          <p:cNvPr id="130051" name="Content Placeholder 2"/>
          <p:cNvSpPr>
            <a:spLocks noGrp="1"/>
          </p:cNvSpPr>
          <p:nvPr>
            <p:ph idx="1"/>
          </p:nvPr>
        </p:nvSpPr>
        <p:spPr>
          <a:xfrm>
            <a:off x="488497" y="3265715"/>
            <a:ext cx="8152583" cy="3090636"/>
          </a:xfrm>
        </p:spPr>
        <p:txBody>
          <a:bodyPr>
            <a:normAutofit fontScale="77500" lnSpcReduction="20000"/>
          </a:bodyPr>
          <a:lstStyle/>
          <a:p>
            <a:r>
              <a:rPr lang="zh-CN" altLang="en-US" sz="2000" dirty="0" smtClean="0"/>
              <a:t>指令流水线类似于</a:t>
            </a:r>
            <a:r>
              <a:rPr lang="en-US" altLang="zh-CN" sz="2000" dirty="0" smtClean="0"/>
              <a:t>SIMD</a:t>
            </a:r>
            <a:r>
              <a:rPr lang="zh-CN" altLang="en-US" sz="2000" dirty="0" smtClean="0"/>
              <a:t>的流水线。</a:t>
            </a:r>
            <a:endParaRPr lang="en-US" altLang="zh-CN" sz="2000" dirty="0" smtClean="0"/>
          </a:p>
          <a:p>
            <a:pPr lvl="1"/>
            <a:r>
              <a:rPr lang="zh-CN" altLang="en-US" sz="1800" dirty="0" smtClean="0"/>
              <a:t>不是用</a:t>
            </a:r>
            <a:r>
              <a:rPr lang="en-US" altLang="zh-CN" sz="1800" dirty="0" smtClean="0"/>
              <a:t>SIMD</a:t>
            </a:r>
            <a:r>
              <a:rPr lang="zh-CN" altLang="en-US" sz="1800" dirty="0" smtClean="0"/>
              <a:t>指令编程</a:t>
            </a:r>
            <a:endParaRPr lang="en-US" altLang="zh-CN" sz="1800" dirty="0" smtClean="0"/>
          </a:p>
          <a:p>
            <a:pPr lvl="1"/>
            <a:r>
              <a:rPr lang="zh-CN" altLang="en-US" sz="1800" dirty="0" smtClean="0"/>
              <a:t>基于一般的指令，应用由一组线程构成。</a:t>
            </a:r>
            <a:endParaRPr lang="en-US" altLang="zh-CN" sz="1800" dirty="0" smtClean="0"/>
          </a:p>
          <a:p>
            <a:r>
              <a:rPr lang="zh-CN" altLang="en-US" sz="2000" dirty="0" smtClean="0"/>
              <a:t>两个概念</a:t>
            </a:r>
            <a:endParaRPr lang="en-US" altLang="zh-CN" sz="2000" dirty="0" smtClean="0"/>
          </a:p>
          <a:p>
            <a:pPr lvl="1"/>
            <a:r>
              <a:rPr lang="en-US" altLang="zh-CN" sz="1800" dirty="0" smtClean="0"/>
              <a:t>Programming Model (Software)  vs  Execution Model (Hardware)</a:t>
            </a:r>
          </a:p>
          <a:p>
            <a:r>
              <a:rPr lang="zh-CN" altLang="en-US" sz="2000" dirty="0" smtClean="0"/>
              <a:t>编程模型指程序员如何描述应用（从程序员角度看到的机器模型）</a:t>
            </a:r>
            <a:endParaRPr lang="en-US" altLang="zh-CN" sz="2000" dirty="0" smtClean="0"/>
          </a:p>
          <a:p>
            <a:pPr lvl="1"/>
            <a:r>
              <a:rPr lang="zh-CN" altLang="en-US" sz="1800" dirty="0" smtClean="0"/>
              <a:t>例如</a:t>
            </a:r>
            <a:r>
              <a:rPr lang="en-US" altLang="zh-CN" sz="1800" dirty="0" smtClean="0"/>
              <a:t>, </a:t>
            </a:r>
            <a:r>
              <a:rPr lang="zh-CN" altLang="en-US" sz="1800" dirty="0" smtClean="0"/>
              <a:t>顺序模型</a:t>
            </a:r>
            <a:r>
              <a:rPr lang="en-US" altLang="zh-CN" sz="1800" dirty="0" smtClean="0"/>
              <a:t> (von Neumann), </a:t>
            </a:r>
            <a:r>
              <a:rPr lang="zh-CN" altLang="en-US" sz="1800" dirty="0" smtClean="0"/>
              <a:t>数据并行</a:t>
            </a:r>
            <a:r>
              <a:rPr lang="en-US" altLang="zh-CN" sz="1800" dirty="0" smtClean="0"/>
              <a:t>(SIMD), </a:t>
            </a:r>
            <a:r>
              <a:rPr lang="zh-CN" altLang="en-US" sz="1800" dirty="0" smtClean="0"/>
              <a:t>数据流模型、多线程模型</a:t>
            </a:r>
            <a:r>
              <a:rPr lang="en-US" altLang="zh-CN" sz="1800" dirty="0" smtClean="0"/>
              <a:t> (MIMD, SPMD), …</a:t>
            </a:r>
          </a:p>
          <a:p>
            <a:r>
              <a:rPr lang="zh-CN" altLang="en-US" sz="2000" dirty="0" smtClean="0"/>
              <a:t>执行模型指硬件底层如何执行代码</a:t>
            </a:r>
            <a:endParaRPr lang="en-US" altLang="zh-CN" sz="2000" dirty="0" smtClean="0"/>
          </a:p>
          <a:p>
            <a:pPr lvl="1"/>
            <a:r>
              <a:rPr lang="zh-CN" altLang="en-US" sz="1800" dirty="0" smtClean="0"/>
              <a:t>例如</a:t>
            </a:r>
            <a:r>
              <a:rPr lang="en-US" altLang="zh-CN" sz="1800" dirty="0" smtClean="0"/>
              <a:t>, </a:t>
            </a:r>
            <a:r>
              <a:rPr lang="zh-CN" altLang="en-US" sz="1800" dirty="0" smtClean="0"/>
              <a:t>乱序执行、向量机、数据流处理机、多处理机、多线程处理机等</a:t>
            </a:r>
            <a:endParaRPr lang="en-US" altLang="zh-CN" sz="1800" dirty="0" smtClean="0"/>
          </a:p>
          <a:p>
            <a:r>
              <a:rPr lang="zh-CN" altLang="en-US" sz="2000" dirty="0" smtClean="0"/>
              <a:t>执行模型与编程模型可以差别很大</a:t>
            </a:r>
            <a:endParaRPr lang="en-US" altLang="zh-CN" sz="2000" dirty="0" smtClean="0"/>
          </a:p>
          <a:p>
            <a:pPr lvl="1"/>
            <a:r>
              <a:rPr lang="zh-CN" altLang="en-US" sz="1800" dirty="0" smtClean="0"/>
              <a:t>例如</a:t>
            </a:r>
            <a:r>
              <a:rPr lang="en-US" altLang="zh-CN" sz="1800" dirty="0" smtClean="0"/>
              <a:t>., </a:t>
            </a:r>
            <a:r>
              <a:rPr lang="zh-CN" altLang="en-US" sz="1800" dirty="0" smtClean="0"/>
              <a:t>顺序模型可以在乱序执行的处理器上执行。</a:t>
            </a:r>
            <a:endParaRPr lang="en-US" altLang="zh-CN" sz="1800" dirty="0" smtClean="0"/>
          </a:p>
          <a:p>
            <a:pPr lvl="1"/>
            <a:r>
              <a:rPr lang="en-US" altLang="zh-CN" sz="1800" dirty="0" smtClean="0"/>
              <a:t> SPMD </a:t>
            </a:r>
            <a:r>
              <a:rPr lang="zh-CN" altLang="en-US" sz="1800" dirty="0" smtClean="0"/>
              <a:t>模型可以用</a:t>
            </a:r>
            <a:r>
              <a:rPr lang="en-US" altLang="zh-CN" sz="1800" dirty="0" smtClean="0"/>
              <a:t>SIMD</a:t>
            </a:r>
            <a:r>
              <a:rPr lang="zh-CN" altLang="en-US" sz="1800" dirty="0" smtClean="0"/>
              <a:t>处理器实现</a:t>
            </a:r>
            <a:r>
              <a:rPr lang="en-US" altLang="zh-CN" sz="1800" dirty="0" smtClean="0"/>
              <a:t> (a GPU)</a:t>
            </a:r>
          </a:p>
          <a:p>
            <a:endParaRPr lang="en-US" altLang="zh-CN" sz="2000" dirty="0" smtClean="0"/>
          </a:p>
          <a:p>
            <a:endParaRPr lang="en-US" altLang="zh-CN" sz="2000" dirty="0" smtClean="0"/>
          </a:p>
        </p:txBody>
      </p:sp>
      <p:sp>
        <p:nvSpPr>
          <p:cNvPr id="5" name="日期占位符 4"/>
          <p:cNvSpPr>
            <a:spLocks noGrp="1"/>
          </p:cNvSpPr>
          <p:nvPr>
            <p:ph type="dt" sz="half" idx="10"/>
          </p:nvPr>
        </p:nvSpPr>
        <p:spPr/>
        <p:txBody>
          <a:bodyPr/>
          <a:lstStyle/>
          <a:p>
            <a:pPr>
              <a:defRPr/>
            </a:pPr>
            <a:fld id="{52C9DECD-A92D-4E92-B331-E3AD0B597EDF}" type="datetime1">
              <a:rPr lang="en-US" altLang="zh-CN" smtClean="0"/>
              <a:t>4/30/2020</a:t>
            </a:fld>
            <a:endParaRPr lang="zh-CN" altLang="en-US"/>
          </a:p>
        </p:txBody>
      </p:sp>
      <p:sp>
        <p:nvSpPr>
          <p:cNvPr id="6" name="页脚占位符 5"/>
          <p:cNvSpPr>
            <a:spLocks noGrp="1"/>
          </p:cNvSpPr>
          <p:nvPr>
            <p:ph type="ftr" sz="quarter" idx="11"/>
          </p:nvPr>
        </p:nvSpPr>
        <p:spPr/>
        <p:txBody>
          <a:bodyPr/>
          <a:lstStyle/>
          <a:p>
            <a:pPr>
              <a:defRPr/>
            </a:pPr>
            <a:r>
              <a:rPr lang="zh-CN" altLang="en-US" smtClean="0"/>
              <a:t>中国科学技术大学</a:t>
            </a:r>
            <a:endParaRPr lang="zh-CN" altLang="en-US"/>
          </a:p>
        </p:txBody>
      </p:sp>
      <p:sp>
        <p:nvSpPr>
          <p:cNvPr id="7" name="灯片编号占位符 6"/>
          <p:cNvSpPr>
            <a:spLocks noGrp="1"/>
          </p:cNvSpPr>
          <p:nvPr>
            <p:ph type="sldNum" sz="quarter" idx="12"/>
          </p:nvPr>
        </p:nvSpPr>
        <p:spPr/>
        <p:txBody>
          <a:bodyPr/>
          <a:lstStyle/>
          <a:p>
            <a:pPr>
              <a:defRPr/>
            </a:pPr>
            <a:fld id="{53ED6BF9-6527-438A-891E-608CD71393A1}" type="slidenum">
              <a:rPr lang="zh-CN" altLang="en-US" smtClean="0"/>
              <a:pPr>
                <a:defRPr/>
              </a:pPr>
              <a:t>29</a:t>
            </a:fld>
            <a:endParaRPr lang="zh-CN" altLang="en-US"/>
          </a:p>
        </p:txBody>
      </p:sp>
      <p:pic>
        <p:nvPicPr>
          <p:cNvPr id="2" name="图片 1"/>
          <p:cNvPicPr>
            <a:picLocks noChangeAspect="1"/>
          </p:cNvPicPr>
          <p:nvPr/>
        </p:nvPicPr>
        <p:blipFill>
          <a:blip r:embed="rId3"/>
          <a:stretch>
            <a:fillRect/>
          </a:stretch>
        </p:blipFill>
        <p:spPr>
          <a:xfrm>
            <a:off x="1390277" y="1077592"/>
            <a:ext cx="6426037" cy="2188122"/>
          </a:xfrm>
          <a:prstGeom prst="rect">
            <a:avLst/>
          </a:prstGeom>
        </p:spPr>
      </p:pic>
    </p:spTree>
    <p:extLst>
      <p:ext uri="{BB962C8B-B14F-4D97-AF65-F5344CB8AC3E}">
        <p14:creationId xmlns:p14="http://schemas.microsoft.com/office/powerpoint/2010/main" val="3005412991"/>
      </p:ext>
    </p:extLst>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标题 1"/>
          <p:cNvSpPr>
            <a:spLocks noGrp="1"/>
          </p:cNvSpPr>
          <p:nvPr>
            <p:ph type="title"/>
          </p:nvPr>
        </p:nvSpPr>
        <p:spPr/>
        <p:txBody>
          <a:bodyPr/>
          <a:lstStyle/>
          <a:p>
            <a:r>
              <a:rPr lang="en-US" altLang="zh-CN" dirty="0" smtClean="0"/>
              <a:t>Review</a:t>
            </a:r>
            <a:endParaRPr lang="zh-CN" altLang="en-US" dirty="0" smtClean="0"/>
          </a:p>
        </p:txBody>
      </p:sp>
      <p:sp>
        <p:nvSpPr>
          <p:cNvPr id="122883" name="内容占位符 2"/>
          <p:cNvSpPr>
            <a:spLocks noGrp="1"/>
          </p:cNvSpPr>
          <p:nvPr>
            <p:ph idx="1"/>
          </p:nvPr>
        </p:nvSpPr>
        <p:spPr/>
        <p:txBody>
          <a:bodyPr>
            <a:normAutofit fontScale="85000" lnSpcReduction="20000"/>
          </a:bodyPr>
          <a:lstStyle/>
          <a:p>
            <a:r>
              <a:rPr lang="zh-CN" altLang="en-US" dirty="0" smtClean="0"/>
              <a:t>向量机的存储器访问</a:t>
            </a:r>
            <a:endParaRPr lang="en-US" altLang="zh-CN" dirty="0" smtClean="0"/>
          </a:p>
          <a:p>
            <a:pPr lvl="1"/>
            <a:r>
              <a:rPr lang="zh-CN" altLang="en-US" dirty="0" smtClean="0"/>
              <a:t>存储器组织：独立存储体、多体交叉方式</a:t>
            </a:r>
            <a:endParaRPr lang="en-US" altLang="zh-CN" dirty="0" smtClean="0"/>
          </a:p>
          <a:p>
            <a:pPr lvl="1"/>
            <a:r>
              <a:rPr lang="en-US" altLang="zh-CN" dirty="0" smtClean="0"/>
              <a:t>Stride : </a:t>
            </a:r>
            <a:r>
              <a:rPr lang="zh-CN" altLang="en-US" dirty="0" smtClean="0"/>
              <a:t>固定步长（</a:t>
            </a:r>
            <a:r>
              <a:rPr lang="en-US" altLang="zh-CN" dirty="0" smtClean="0"/>
              <a:t>1 or </a:t>
            </a:r>
            <a:r>
              <a:rPr lang="zh-CN" altLang="en-US" dirty="0" smtClean="0"/>
              <a:t>常数）</a:t>
            </a:r>
            <a:r>
              <a:rPr lang="en-US" altLang="zh-CN" dirty="0" smtClean="0"/>
              <a:t>, </a:t>
            </a:r>
            <a:r>
              <a:rPr lang="zh-CN" altLang="en-US" dirty="0" smtClean="0"/>
              <a:t>非固定步长（</a:t>
            </a:r>
            <a:r>
              <a:rPr lang="en-US" altLang="zh-CN" dirty="0" smtClean="0"/>
              <a:t>index</a:t>
            </a:r>
            <a:r>
              <a:rPr lang="zh-CN" altLang="en-US" dirty="0" smtClean="0"/>
              <a:t>）</a:t>
            </a:r>
            <a:endParaRPr lang="en-US" altLang="zh-CN" dirty="0" smtClean="0"/>
          </a:p>
          <a:p>
            <a:r>
              <a:rPr lang="zh-CN" altLang="en-US" dirty="0" smtClean="0"/>
              <a:t>基于向量机模型的优化</a:t>
            </a:r>
            <a:endParaRPr lang="en-US" altLang="zh-CN" dirty="0" smtClean="0"/>
          </a:p>
          <a:p>
            <a:pPr lvl="1"/>
            <a:r>
              <a:rPr lang="zh-CN" altLang="en-US" dirty="0" smtClean="0"/>
              <a:t>链接技术</a:t>
            </a:r>
            <a:endParaRPr lang="en-US" altLang="zh-CN" dirty="0" smtClean="0"/>
          </a:p>
          <a:p>
            <a:pPr lvl="1"/>
            <a:r>
              <a:rPr lang="zh-CN" altLang="en-US" dirty="0" smtClean="0"/>
              <a:t>有条件执行</a:t>
            </a:r>
            <a:endParaRPr lang="en-US" altLang="zh-CN" dirty="0" smtClean="0"/>
          </a:p>
          <a:p>
            <a:pPr lvl="1"/>
            <a:r>
              <a:rPr lang="zh-CN" altLang="en-US" dirty="0" smtClean="0"/>
              <a:t>稀疏矩阵的操作</a:t>
            </a:r>
            <a:endParaRPr lang="en-US" altLang="zh-CN" dirty="0" smtClean="0"/>
          </a:p>
          <a:p>
            <a:endParaRPr lang="en-US" altLang="zh-CN" dirty="0" smtClean="0"/>
          </a:p>
          <a:p>
            <a:r>
              <a:rPr lang="zh-CN" altLang="en-US" dirty="0" smtClean="0"/>
              <a:t>多媒体扩展指令</a:t>
            </a:r>
            <a:endParaRPr lang="en-US" altLang="zh-CN" dirty="0" smtClean="0"/>
          </a:p>
          <a:p>
            <a:pPr lvl="1"/>
            <a:r>
              <a:rPr lang="zh-CN" altLang="en-US" dirty="0" smtClean="0"/>
              <a:t>扩展的指令类型较少</a:t>
            </a:r>
            <a:endParaRPr lang="en-US" altLang="zh-CN" dirty="0" smtClean="0"/>
          </a:p>
          <a:p>
            <a:pPr lvl="1"/>
            <a:r>
              <a:rPr lang="zh-CN" altLang="en-US" dirty="0" smtClean="0"/>
              <a:t>向量寄存器长度较短</a:t>
            </a:r>
            <a:endParaRPr lang="en-US" altLang="zh-CN" dirty="0" smtClean="0"/>
          </a:p>
          <a:p>
            <a:r>
              <a:rPr lang="en-US" altLang="zh-CN" dirty="0" smtClean="0"/>
              <a:t>GPU</a:t>
            </a:r>
          </a:p>
          <a:p>
            <a:pPr lvl="1"/>
            <a:endParaRPr lang="en-US" altLang="zh-CN" dirty="0" smtClean="0"/>
          </a:p>
          <a:p>
            <a:pPr lvl="1"/>
            <a:endParaRPr lang="en-US" altLang="zh-CN" dirty="0" smtClean="0"/>
          </a:p>
          <a:p>
            <a:pPr lvl="1"/>
            <a:endParaRPr lang="zh-CN" altLang="en-US" dirty="0" smtClean="0"/>
          </a:p>
        </p:txBody>
      </p:sp>
      <p:sp>
        <p:nvSpPr>
          <p:cNvPr id="4" name="日期占位符 3"/>
          <p:cNvSpPr>
            <a:spLocks noGrp="1"/>
          </p:cNvSpPr>
          <p:nvPr>
            <p:ph type="dt" sz="quarter" idx="10"/>
          </p:nvPr>
        </p:nvSpPr>
        <p:spPr/>
        <p:txBody>
          <a:bodyPr/>
          <a:lstStyle/>
          <a:p>
            <a:fld id="{3DC5EBA8-0AD5-4737-ACC0-02F842A86AC6}" type="datetime1">
              <a:rPr lang="en-US" altLang="zh-CN" smtClean="0"/>
              <a:t>4/30/2020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a:p>
        </p:txBody>
      </p:sp>
      <p:sp>
        <p:nvSpPr>
          <p:cNvPr id="9" name="灯片编号占位符 8"/>
          <p:cNvSpPr>
            <a:spLocks noGrp="1"/>
          </p:cNvSpPr>
          <p:nvPr>
            <p:ph type="sldNum" sz="quarter" idx="12"/>
          </p:nvPr>
        </p:nvSpPr>
        <p:spPr/>
        <p:txBody>
          <a:bodyPr/>
          <a:lstStyle/>
          <a:p>
            <a:fld id="{8BD4F407-B401-4F27-B84C-F4D1FCFDF361}" type="slidenum">
              <a:rPr lang="zh-CN" altLang="en-US" smtClean="0"/>
              <a:pPr/>
              <a:t>3</a:t>
            </a:fld>
            <a:endParaRPr lang="zh-CN" altLang="en-US" dirty="0"/>
          </a:p>
        </p:txBody>
      </p:sp>
    </p:spTree>
    <p:extLst>
      <p:ext uri="{BB962C8B-B14F-4D97-AF65-F5344CB8AC3E}">
        <p14:creationId xmlns:p14="http://schemas.microsoft.com/office/powerpoint/2010/main" val="39568488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itle 1"/>
          <p:cNvSpPr>
            <a:spLocks noGrp="1"/>
          </p:cNvSpPr>
          <p:nvPr>
            <p:ph type="title"/>
          </p:nvPr>
        </p:nvSpPr>
        <p:spPr/>
        <p:txBody>
          <a:bodyPr>
            <a:normAutofit fontScale="90000"/>
          </a:bodyPr>
          <a:lstStyle/>
          <a:p>
            <a:r>
              <a:rPr lang="en-US" altLang="zh-CN" sz="3600" dirty="0" smtClean="0"/>
              <a:t>How Can You Exploit Parallelism Here?</a:t>
            </a:r>
          </a:p>
        </p:txBody>
      </p:sp>
      <p:sp>
        <p:nvSpPr>
          <p:cNvPr id="2" name="日期占位符 1"/>
          <p:cNvSpPr>
            <a:spLocks noGrp="1"/>
          </p:cNvSpPr>
          <p:nvPr>
            <p:ph type="dt" sz="half" idx="10"/>
          </p:nvPr>
        </p:nvSpPr>
        <p:spPr/>
        <p:txBody>
          <a:bodyPr/>
          <a:lstStyle/>
          <a:p>
            <a:pPr>
              <a:defRPr/>
            </a:pPr>
            <a:fld id="{07538B53-F486-41FF-9F5E-D9A1783DA368}" type="datetime1">
              <a:rPr lang="en-US" altLang="zh-CN" smtClean="0"/>
              <a:t>4/30/2020</a:t>
            </a:fld>
            <a:endParaRPr lang="zh-CN" altLang="en-US"/>
          </a:p>
        </p:txBody>
      </p:sp>
      <p:sp>
        <p:nvSpPr>
          <p:cNvPr id="3" name="页脚占位符 2"/>
          <p:cNvSpPr>
            <a:spLocks noGrp="1"/>
          </p:cNvSpPr>
          <p:nvPr>
            <p:ph type="ftr" sz="quarter" idx="11"/>
          </p:nvPr>
        </p:nvSpPr>
        <p:spPr/>
        <p:txBody>
          <a:bodyPr/>
          <a:lstStyle/>
          <a:p>
            <a:pPr>
              <a:defRPr/>
            </a:pPr>
            <a:r>
              <a:rPr lang="zh-CN" altLang="en-US" smtClean="0"/>
              <a:t>中国科学技术大学</a:t>
            </a:r>
            <a:endParaRPr lang="zh-CN" altLang="en-US"/>
          </a:p>
        </p:txBody>
      </p:sp>
      <p:sp>
        <p:nvSpPr>
          <p:cNvPr id="132104"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BC3766A6-2806-4B6F-8830-4362039F15A8}" type="slidenum">
              <a:rPr lang="zh-CN" altLang="en-US"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30</a:t>
            </a:fld>
            <a:endParaRPr lang="zh-CN" altLang="en-US" sz="1200" smtClean="0">
              <a:solidFill>
                <a:srgbClr val="898989"/>
              </a:solidFill>
              <a:latin typeface="Calibri" panose="020F0502020204030204" pitchFamily="34" charset="0"/>
              <a:ea typeface="宋体" panose="02010600030101010101" pitchFamily="2" charset="-122"/>
            </a:endParaRPr>
          </a:p>
        </p:txBody>
      </p:sp>
      <p:sp>
        <p:nvSpPr>
          <p:cNvPr id="132099" name="Text Box 3"/>
          <p:cNvSpPr txBox="1">
            <a:spLocks noChangeArrowheads="1"/>
          </p:cNvSpPr>
          <p:nvPr/>
        </p:nvSpPr>
        <p:spPr bwMode="auto">
          <a:xfrm>
            <a:off x="3762375" y="1068388"/>
            <a:ext cx="3016250" cy="6096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10000"/>
              </a:spcBef>
              <a:buFontTx/>
              <a:buNone/>
            </a:pPr>
            <a:r>
              <a:rPr lang="en-US" altLang="ko-KR" sz="1600" b="1" dirty="0">
                <a:solidFill>
                  <a:srgbClr val="000000"/>
                </a:solidFill>
                <a:latin typeface="Courier New" panose="02070309020205020404" pitchFamily="49" charset="0"/>
                <a:ea typeface="Gulim" pitchFamily="34" charset="-127"/>
              </a:rPr>
              <a:t>for (</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=0; </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 &lt; N; </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a:t>
            </a:r>
          </a:p>
          <a:p>
            <a:pPr eaLnBrk="1" hangingPunct="1">
              <a:lnSpc>
                <a:spcPct val="100000"/>
              </a:lnSpc>
              <a:spcBef>
                <a:spcPct val="10000"/>
              </a:spcBef>
              <a:buFontTx/>
              <a:buNone/>
            </a:pPr>
            <a:r>
              <a:rPr lang="en-US" altLang="ko-KR" sz="1600" b="1" dirty="0">
                <a:solidFill>
                  <a:srgbClr val="000000"/>
                </a:solidFill>
                <a:latin typeface="Courier New" panose="02070309020205020404" pitchFamily="49" charset="0"/>
                <a:ea typeface="Gulim" pitchFamily="34" charset="-127"/>
              </a:rPr>
              <a:t>    C[</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 = A[</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 + B[</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a:t>
            </a:r>
          </a:p>
        </p:txBody>
      </p:sp>
      <p:grpSp>
        <p:nvGrpSpPr>
          <p:cNvPr id="132100" name="Group 4"/>
          <p:cNvGrpSpPr>
            <a:grpSpLocks/>
          </p:cNvGrpSpPr>
          <p:nvPr/>
        </p:nvGrpSpPr>
        <p:grpSpPr bwMode="auto">
          <a:xfrm>
            <a:off x="-61913" y="1462088"/>
            <a:ext cx="3138488" cy="5243512"/>
            <a:chOff x="-39" y="921"/>
            <a:chExt cx="1977" cy="3303"/>
          </a:xfrm>
        </p:grpSpPr>
        <p:grpSp>
          <p:nvGrpSpPr>
            <p:cNvPr id="132105" name="Group 8"/>
            <p:cNvGrpSpPr>
              <a:grpSpLocks/>
            </p:cNvGrpSpPr>
            <p:nvPr/>
          </p:nvGrpSpPr>
          <p:grpSpPr bwMode="auto">
            <a:xfrm>
              <a:off x="673" y="1258"/>
              <a:ext cx="1017" cy="1405"/>
              <a:chOff x="721" y="922"/>
              <a:chExt cx="1017" cy="1405"/>
            </a:xfrm>
          </p:grpSpPr>
          <p:sp>
            <p:nvSpPr>
              <p:cNvPr id="132119" name="AutoShape 6"/>
              <p:cNvSpPr>
                <a:spLocks noChangeArrowheads="1"/>
              </p:cNvSpPr>
              <p:nvPr/>
            </p:nvSpPr>
            <p:spPr bwMode="auto">
              <a:xfrm>
                <a:off x="721" y="922"/>
                <a:ext cx="441"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2120" name="AutoShape 7"/>
              <p:cNvSpPr>
                <a:spLocks noChangeArrowheads="1"/>
              </p:cNvSpPr>
              <p:nvPr/>
            </p:nvSpPr>
            <p:spPr bwMode="auto">
              <a:xfrm>
                <a:off x="1297" y="1210"/>
                <a:ext cx="441"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2121" name="AutoShape 8"/>
              <p:cNvSpPr>
                <a:spLocks noChangeArrowheads="1"/>
              </p:cNvSpPr>
              <p:nvPr/>
            </p:nvSpPr>
            <p:spPr bwMode="auto">
              <a:xfrm>
                <a:off x="957" y="1642"/>
                <a:ext cx="402"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add</a:t>
                </a:r>
              </a:p>
            </p:txBody>
          </p:sp>
          <p:sp>
            <p:nvSpPr>
              <p:cNvPr id="132122" name="AutoShape 9"/>
              <p:cNvSpPr>
                <a:spLocks noChangeArrowheads="1"/>
              </p:cNvSpPr>
              <p:nvPr/>
            </p:nvSpPr>
            <p:spPr bwMode="auto">
              <a:xfrm>
                <a:off x="930" y="2074"/>
                <a:ext cx="504"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store</a:t>
                </a:r>
              </a:p>
            </p:txBody>
          </p:sp>
          <p:sp>
            <p:nvSpPr>
              <p:cNvPr id="132123" name="Line 10"/>
              <p:cNvSpPr>
                <a:spLocks noChangeShapeType="1"/>
              </p:cNvSpPr>
              <p:nvPr/>
            </p:nvSpPr>
            <p:spPr bwMode="auto">
              <a:xfrm>
                <a:off x="948" y="1200"/>
                <a:ext cx="144" cy="432"/>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2124" name="Line 11"/>
              <p:cNvSpPr>
                <a:spLocks noChangeShapeType="1"/>
              </p:cNvSpPr>
              <p:nvPr/>
            </p:nvSpPr>
            <p:spPr bwMode="auto">
              <a:xfrm flipH="1">
                <a:off x="1236" y="1488"/>
                <a:ext cx="192"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2125" name="Line 12"/>
              <p:cNvSpPr>
                <a:spLocks noChangeShapeType="1"/>
              </p:cNvSpPr>
              <p:nvPr/>
            </p:nvSpPr>
            <p:spPr bwMode="auto">
              <a:xfrm>
                <a:off x="1188" y="1920"/>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grpSp>
          <p:nvGrpSpPr>
            <p:cNvPr id="132106" name="Group 13"/>
            <p:cNvGrpSpPr>
              <a:grpSpLocks/>
            </p:cNvGrpSpPr>
            <p:nvPr/>
          </p:nvGrpSpPr>
          <p:grpSpPr bwMode="auto">
            <a:xfrm>
              <a:off x="685" y="2746"/>
              <a:ext cx="1017" cy="1405"/>
              <a:chOff x="733" y="2410"/>
              <a:chExt cx="1017" cy="1405"/>
            </a:xfrm>
          </p:grpSpPr>
          <p:sp>
            <p:nvSpPr>
              <p:cNvPr id="132112" name="AutoShape 14"/>
              <p:cNvSpPr>
                <a:spLocks noChangeArrowheads="1"/>
              </p:cNvSpPr>
              <p:nvPr/>
            </p:nvSpPr>
            <p:spPr bwMode="auto">
              <a:xfrm>
                <a:off x="733" y="2410"/>
                <a:ext cx="441"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2113" name="AutoShape 15"/>
              <p:cNvSpPr>
                <a:spLocks noChangeArrowheads="1"/>
              </p:cNvSpPr>
              <p:nvPr/>
            </p:nvSpPr>
            <p:spPr bwMode="auto">
              <a:xfrm>
                <a:off x="1309" y="2698"/>
                <a:ext cx="441"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2114" name="AutoShape 16"/>
              <p:cNvSpPr>
                <a:spLocks noChangeArrowheads="1"/>
              </p:cNvSpPr>
              <p:nvPr/>
            </p:nvSpPr>
            <p:spPr bwMode="auto">
              <a:xfrm>
                <a:off x="969" y="3130"/>
                <a:ext cx="402"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add</a:t>
                </a:r>
              </a:p>
            </p:txBody>
          </p:sp>
          <p:sp>
            <p:nvSpPr>
              <p:cNvPr id="132115" name="AutoShape 17"/>
              <p:cNvSpPr>
                <a:spLocks noChangeArrowheads="1"/>
              </p:cNvSpPr>
              <p:nvPr/>
            </p:nvSpPr>
            <p:spPr bwMode="auto">
              <a:xfrm>
                <a:off x="942" y="3562"/>
                <a:ext cx="504"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store</a:t>
                </a:r>
              </a:p>
            </p:txBody>
          </p:sp>
          <p:sp>
            <p:nvSpPr>
              <p:cNvPr id="132116" name="Line 18"/>
              <p:cNvSpPr>
                <a:spLocks noChangeShapeType="1"/>
              </p:cNvSpPr>
              <p:nvPr/>
            </p:nvSpPr>
            <p:spPr bwMode="auto">
              <a:xfrm>
                <a:off x="960" y="2688"/>
                <a:ext cx="144" cy="432"/>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2117" name="Line 19"/>
              <p:cNvSpPr>
                <a:spLocks noChangeShapeType="1"/>
              </p:cNvSpPr>
              <p:nvPr/>
            </p:nvSpPr>
            <p:spPr bwMode="auto">
              <a:xfrm flipH="1">
                <a:off x="1248" y="2976"/>
                <a:ext cx="192"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2118" name="Line 20"/>
              <p:cNvSpPr>
                <a:spLocks noChangeShapeType="1"/>
              </p:cNvSpPr>
              <p:nvPr/>
            </p:nvSpPr>
            <p:spPr bwMode="auto">
              <a:xfrm>
                <a:off x="1200" y="34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132107" name="AutoShape 21"/>
            <p:cNvSpPr>
              <a:spLocks noChangeArrowheads="1"/>
            </p:cNvSpPr>
            <p:nvPr/>
          </p:nvSpPr>
          <p:spPr bwMode="auto">
            <a:xfrm>
              <a:off x="528" y="1200"/>
              <a:ext cx="1248" cy="1488"/>
            </a:xfrm>
            <a:prstGeom prst="roundRect">
              <a:avLst>
                <a:gd name="adj" fmla="val 16667"/>
              </a:avLst>
            </a:prstGeom>
            <a:noFill/>
            <a:ln w="381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32108" name="AutoShape 22"/>
            <p:cNvSpPr>
              <a:spLocks noChangeArrowheads="1"/>
            </p:cNvSpPr>
            <p:nvPr/>
          </p:nvSpPr>
          <p:spPr bwMode="auto">
            <a:xfrm>
              <a:off x="480" y="2736"/>
              <a:ext cx="1296" cy="1488"/>
            </a:xfrm>
            <a:prstGeom prst="roundRect">
              <a:avLst>
                <a:gd name="adj" fmla="val 16667"/>
              </a:avLst>
            </a:prstGeom>
            <a:noFill/>
            <a:ln w="3810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32109" name="Text Box 23"/>
            <p:cNvSpPr txBox="1">
              <a:spLocks noChangeArrowheads="1"/>
            </p:cNvSpPr>
            <p:nvPr/>
          </p:nvSpPr>
          <p:spPr bwMode="auto">
            <a:xfrm>
              <a:off x="-39" y="1593"/>
              <a:ext cx="57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000000"/>
                  </a:solidFill>
                  <a:latin typeface="Verdana" panose="020B0604030504040204" pitchFamily="34" charset="0"/>
                  <a:ea typeface="Gulim" pitchFamily="34" charset="-127"/>
                </a:rPr>
                <a:t>Iter. 1</a:t>
              </a:r>
            </a:p>
          </p:txBody>
        </p:sp>
        <p:sp>
          <p:nvSpPr>
            <p:cNvPr id="132110" name="Text Box 24"/>
            <p:cNvSpPr txBox="1">
              <a:spLocks noChangeArrowheads="1"/>
            </p:cNvSpPr>
            <p:nvPr/>
          </p:nvSpPr>
          <p:spPr bwMode="auto">
            <a:xfrm>
              <a:off x="-39" y="3081"/>
              <a:ext cx="57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000000"/>
                  </a:solidFill>
                  <a:latin typeface="Verdana" panose="020B0604030504040204" pitchFamily="34" charset="0"/>
                  <a:ea typeface="Gulim" pitchFamily="34" charset="-127"/>
                </a:rPr>
                <a:t>Iter. 2</a:t>
              </a:r>
            </a:p>
          </p:txBody>
        </p:sp>
        <p:sp>
          <p:nvSpPr>
            <p:cNvPr id="132111" name="Text Box 25"/>
            <p:cNvSpPr txBox="1">
              <a:spLocks noChangeArrowheads="1"/>
            </p:cNvSpPr>
            <p:nvPr/>
          </p:nvSpPr>
          <p:spPr bwMode="auto">
            <a:xfrm>
              <a:off x="146" y="921"/>
              <a:ext cx="17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i="1">
                  <a:solidFill>
                    <a:srgbClr val="000000"/>
                  </a:solidFill>
                  <a:latin typeface="Verdana" panose="020B0604030504040204" pitchFamily="34" charset="0"/>
                  <a:ea typeface="Gulim" pitchFamily="34" charset="-127"/>
                </a:rPr>
                <a:t>Scalar Sequential Code</a:t>
              </a:r>
            </a:p>
          </p:txBody>
        </p:sp>
      </p:grpSp>
      <p:sp>
        <p:nvSpPr>
          <p:cNvPr id="132101" name="Content Placeholder 2"/>
          <p:cNvSpPr txBox="1">
            <a:spLocks/>
          </p:cNvSpPr>
          <p:nvPr/>
        </p:nvSpPr>
        <p:spPr bwMode="auto">
          <a:xfrm>
            <a:off x="3424237" y="2166937"/>
            <a:ext cx="5334000" cy="412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20000"/>
              </a:spcBef>
              <a:buClr>
                <a:schemeClr val="accent1"/>
              </a:buClr>
              <a:buSzPct val="65000"/>
              <a:buFont typeface="Wingdings" panose="05000000000000000000" pitchFamily="2" charset="2"/>
              <a:buNone/>
            </a:pPr>
            <a:r>
              <a:rPr lang="en-US" altLang="zh-CN" sz="2400" dirty="0" smtClean="0">
                <a:latin typeface="Tahoma" panose="020B0604030504040204" pitchFamily="34" charset="0"/>
                <a:ea typeface="MS PGothic" pitchFamily="34" charset="-128"/>
              </a:rPr>
              <a:t>Let</a:t>
            </a:r>
            <a:r>
              <a:rPr lang="en-US" altLang="en-US" sz="2400" dirty="0" smtClean="0">
                <a:latin typeface="Tahoma" panose="020B0604030504040204" pitchFamily="34" charset="0"/>
                <a:ea typeface="MS PGothic" pitchFamily="34" charset="-128"/>
              </a:rPr>
              <a:t>’</a:t>
            </a:r>
            <a:r>
              <a:rPr lang="en-US" altLang="zh-CN" sz="2400" dirty="0" smtClean="0">
                <a:latin typeface="Tahoma" panose="020B0604030504040204" pitchFamily="34" charset="0"/>
                <a:ea typeface="MS PGothic" pitchFamily="34" charset="-128"/>
              </a:rPr>
              <a:t>s </a:t>
            </a:r>
            <a:r>
              <a:rPr lang="en-US" altLang="zh-CN" sz="2400" dirty="0">
                <a:latin typeface="Tahoma" panose="020B0604030504040204" pitchFamily="34" charset="0"/>
                <a:ea typeface="MS PGothic" pitchFamily="34" charset="-128"/>
              </a:rPr>
              <a:t>examine three programming options to exploit instruction-level parallelism present in this sequential code:</a:t>
            </a:r>
          </a:p>
          <a:p>
            <a:pPr>
              <a:lnSpc>
                <a:spcPct val="100000"/>
              </a:lnSpc>
              <a:spcBef>
                <a:spcPct val="20000"/>
              </a:spcBef>
              <a:buClr>
                <a:schemeClr val="accent1"/>
              </a:buClr>
              <a:buSzPct val="65000"/>
              <a:buFont typeface="Wingdings" panose="05000000000000000000" pitchFamily="2" charset="2"/>
              <a:buNone/>
            </a:pPr>
            <a:r>
              <a:rPr lang="en-US" altLang="zh-CN" sz="2400" dirty="0">
                <a:latin typeface="Tahoma" panose="020B0604030504040204" pitchFamily="34" charset="0"/>
                <a:ea typeface="MS PGothic" pitchFamily="34" charset="-128"/>
              </a:rPr>
              <a:t>1. Sequential (SISD)</a:t>
            </a:r>
          </a:p>
          <a:p>
            <a:pPr>
              <a:lnSpc>
                <a:spcPct val="100000"/>
              </a:lnSpc>
              <a:spcBef>
                <a:spcPct val="20000"/>
              </a:spcBef>
              <a:buClr>
                <a:schemeClr val="accent1"/>
              </a:buClr>
              <a:buSzPct val="65000"/>
              <a:buFont typeface="Wingdings" panose="05000000000000000000" pitchFamily="2" charset="2"/>
              <a:buNone/>
            </a:pPr>
            <a:r>
              <a:rPr lang="en-US" altLang="zh-CN" sz="2400" dirty="0">
                <a:latin typeface="Tahoma" panose="020B0604030504040204" pitchFamily="34" charset="0"/>
                <a:ea typeface="MS PGothic" pitchFamily="34" charset="-128"/>
              </a:rPr>
              <a:t>2. Data-Parallel (SIMD)</a:t>
            </a:r>
          </a:p>
          <a:p>
            <a:pPr>
              <a:lnSpc>
                <a:spcPct val="100000"/>
              </a:lnSpc>
              <a:spcBef>
                <a:spcPct val="20000"/>
              </a:spcBef>
              <a:buClr>
                <a:schemeClr val="accent1"/>
              </a:buClr>
              <a:buSzPct val="65000"/>
              <a:buFont typeface="Wingdings" panose="05000000000000000000" pitchFamily="2" charset="2"/>
              <a:buNone/>
            </a:pPr>
            <a:r>
              <a:rPr lang="en-US" altLang="zh-CN" sz="2400" dirty="0">
                <a:latin typeface="Tahoma" panose="020B0604030504040204" pitchFamily="34" charset="0"/>
                <a:ea typeface="MS PGothic" pitchFamily="34" charset="-128"/>
              </a:rPr>
              <a:t>3. Multithreaded (MIMD/SPMD)</a:t>
            </a:r>
          </a:p>
          <a:p>
            <a:pPr>
              <a:lnSpc>
                <a:spcPct val="100000"/>
              </a:lnSpc>
              <a:spcBef>
                <a:spcPct val="20000"/>
              </a:spcBef>
              <a:buClr>
                <a:schemeClr val="accent1"/>
              </a:buClr>
              <a:buSzPct val="65000"/>
              <a:buFont typeface="Wingdings" panose="05000000000000000000" pitchFamily="2" charset="2"/>
              <a:buChar char="n"/>
            </a:pPr>
            <a:endParaRPr lang="en-US" altLang="zh-CN" sz="2400" dirty="0">
              <a:latin typeface="Tahoma" panose="020B0604030504040204" pitchFamily="34" charset="0"/>
              <a:ea typeface="MS PGothic" pitchFamily="34" charset="-128"/>
            </a:endParaRPr>
          </a:p>
          <a:p>
            <a:pPr>
              <a:lnSpc>
                <a:spcPct val="100000"/>
              </a:lnSpc>
              <a:spcBef>
                <a:spcPct val="20000"/>
              </a:spcBef>
              <a:buClr>
                <a:schemeClr val="accent1"/>
              </a:buClr>
              <a:buSzPct val="65000"/>
              <a:buFont typeface="Wingdings" panose="05000000000000000000" pitchFamily="2" charset="2"/>
              <a:buChar char="n"/>
            </a:pPr>
            <a:endParaRPr lang="en-US" altLang="zh-CN" sz="2400" dirty="0">
              <a:latin typeface="Tahoma" panose="020B0604030504040204" pitchFamily="34" charset="0"/>
              <a:ea typeface="MS PGothic" pitchFamily="34" charset="-128"/>
            </a:endParaRPr>
          </a:p>
        </p:txBody>
      </p:sp>
    </p:spTree>
    <p:extLst>
      <p:ext uri="{BB962C8B-B14F-4D97-AF65-F5344CB8AC3E}">
        <p14:creationId xmlns:p14="http://schemas.microsoft.com/office/powerpoint/2010/main" val="1850900356"/>
      </p:ext>
    </p:extLst>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p:cNvSpPr>
            <a:spLocks noGrp="1"/>
          </p:cNvSpPr>
          <p:nvPr>
            <p:ph type="title"/>
          </p:nvPr>
        </p:nvSpPr>
        <p:spPr/>
        <p:txBody>
          <a:bodyPr/>
          <a:lstStyle/>
          <a:p>
            <a:r>
              <a:rPr lang="en-US" altLang="zh-CN" smtClean="0"/>
              <a:t>Prog. Model 1: Sequential (SISD)</a:t>
            </a:r>
            <a:endParaRPr lang="en-US" altLang="zh-CN" dirty="0" smtClean="0"/>
          </a:p>
        </p:txBody>
      </p:sp>
      <p:sp>
        <p:nvSpPr>
          <p:cNvPr id="9" name="内容占位符 8"/>
          <p:cNvSpPr>
            <a:spLocks noGrp="1"/>
          </p:cNvSpPr>
          <p:nvPr>
            <p:ph idx="1"/>
          </p:nvPr>
        </p:nvSpPr>
        <p:spPr>
          <a:xfrm>
            <a:off x="4016625" y="1258432"/>
            <a:ext cx="4839991" cy="5051833"/>
          </a:xfrm>
        </p:spPr>
        <p:txBody>
          <a:bodyPr>
            <a:normAutofit fontScale="70000" lnSpcReduction="20000"/>
          </a:bodyPr>
          <a:lstStyle/>
          <a:p>
            <a:r>
              <a:rPr lang="en-US" altLang="zh-CN" dirty="0" smtClean="0"/>
              <a:t>Can be executed on a Pipelined processor</a:t>
            </a:r>
          </a:p>
          <a:p>
            <a:r>
              <a:rPr lang="en-US" altLang="zh-CN" dirty="0" smtClean="0"/>
              <a:t>Out-of-order execution processor</a:t>
            </a:r>
          </a:p>
          <a:p>
            <a:pPr lvl="1"/>
            <a:r>
              <a:rPr lang="en-US" altLang="zh-CN" dirty="0" smtClean="0"/>
              <a:t>Independent instructions executed when ready</a:t>
            </a:r>
          </a:p>
          <a:p>
            <a:pPr lvl="1"/>
            <a:r>
              <a:rPr lang="en-US" altLang="zh-CN" dirty="0" smtClean="0"/>
              <a:t>Different iterations are present in the instruction window and can execute in parallel in multiple functional units</a:t>
            </a:r>
          </a:p>
          <a:p>
            <a:pPr lvl="1"/>
            <a:r>
              <a:rPr lang="en-US" altLang="zh-CN" dirty="0" smtClean="0"/>
              <a:t>In other words, the loop is dynamically unrolled by the hardware</a:t>
            </a:r>
          </a:p>
          <a:p>
            <a:r>
              <a:rPr lang="en-US" altLang="zh-CN" dirty="0" smtClean="0"/>
              <a:t>Superscalar or VLIW processor</a:t>
            </a:r>
          </a:p>
          <a:p>
            <a:pPr lvl="1"/>
            <a:r>
              <a:rPr lang="en-US" altLang="zh-CN" dirty="0" smtClean="0"/>
              <a:t>Can fetch and execute multiple instructions per cycle</a:t>
            </a:r>
          </a:p>
          <a:p>
            <a:endParaRPr lang="zh-CN" altLang="en-US" dirty="0"/>
          </a:p>
        </p:txBody>
      </p:sp>
      <p:sp>
        <p:nvSpPr>
          <p:cNvPr id="2" name="日期占位符 1"/>
          <p:cNvSpPr>
            <a:spLocks noGrp="1"/>
          </p:cNvSpPr>
          <p:nvPr>
            <p:ph type="dt" sz="half" idx="10"/>
          </p:nvPr>
        </p:nvSpPr>
        <p:spPr/>
        <p:txBody>
          <a:bodyPr/>
          <a:lstStyle/>
          <a:p>
            <a:fld id="{9AFE9220-351C-4B77-8437-65240963A72C}" type="datetime1">
              <a:rPr lang="en-US" altLang="zh-CN" smtClean="0"/>
              <a:t>4/30/2020</a:t>
            </a:fld>
            <a:endParaRPr lang="zh-CN" altLang="en-US"/>
          </a:p>
        </p:txBody>
      </p:sp>
      <p:sp>
        <p:nvSpPr>
          <p:cNvPr id="3" name="页脚占位符 2"/>
          <p:cNvSpPr>
            <a:spLocks noGrp="1"/>
          </p:cNvSpPr>
          <p:nvPr>
            <p:ph type="ftr" sz="quarter" idx="11"/>
          </p:nvPr>
        </p:nvSpPr>
        <p:spPr/>
        <p:txBody>
          <a:bodyPr/>
          <a:lstStyle/>
          <a:p>
            <a:r>
              <a:rPr lang="zh-CN" altLang="en-US" smtClean="0"/>
              <a:t>中国科学技术大学</a:t>
            </a:r>
            <a:endParaRPr lang="zh-CN" altLang="en-US" dirty="0"/>
          </a:p>
        </p:txBody>
      </p:sp>
      <p:grpSp>
        <p:nvGrpSpPr>
          <p:cNvPr id="134148" name="Group 4"/>
          <p:cNvGrpSpPr>
            <a:grpSpLocks/>
          </p:cNvGrpSpPr>
          <p:nvPr/>
        </p:nvGrpSpPr>
        <p:grpSpPr bwMode="auto">
          <a:xfrm>
            <a:off x="163762" y="944299"/>
            <a:ext cx="3138488" cy="5243513"/>
            <a:chOff x="-39" y="921"/>
            <a:chExt cx="1977" cy="3303"/>
          </a:xfrm>
        </p:grpSpPr>
        <p:grpSp>
          <p:nvGrpSpPr>
            <p:cNvPr id="134151" name="Group 8"/>
            <p:cNvGrpSpPr>
              <a:grpSpLocks/>
            </p:cNvGrpSpPr>
            <p:nvPr/>
          </p:nvGrpSpPr>
          <p:grpSpPr bwMode="auto">
            <a:xfrm>
              <a:off x="673" y="1258"/>
              <a:ext cx="1017" cy="1405"/>
              <a:chOff x="721" y="922"/>
              <a:chExt cx="1017" cy="1405"/>
            </a:xfrm>
          </p:grpSpPr>
          <p:sp>
            <p:nvSpPr>
              <p:cNvPr id="134165" name="AutoShape 6"/>
              <p:cNvSpPr>
                <a:spLocks noChangeArrowheads="1"/>
              </p:cNvSpPr>
              <p:nvPr/>
            </p:nvSpPr>
            <p:spPr bwMode="auto">
              <a:xfrm>
                <a:off x="721" y="922"/>
                <a:ext cx="441"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4166" name="AutoShape 7"/>
              <p:cNvSpPr>
                <a:spLocks noChangeArrowheads="1"/>
              </p:cNvSpPr>
              <p:nvPr/>
            </p:nvSpPr>
            <p:spPr bwMode="auto">
              <a:xfrm>
                <a:off x="1297" y="1210"/>
                <a:ext cx="441"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4167" name="AutoShape 8"/>
              <p:cNvSpPr>
                <a:spLocks noChangeArrowheads="1"/>
              </p:cNvSpPr>
              <p:nvPr/>
            </p:nvSpPr>
            <p:spPr bwMode="auto">
              <a:xfrm>
                <a:off x="957" y="1642"/>
                <a:ext cx="402"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add</a:t>
                </a:r>
              </a:p>
            </p:txBody>
          </p:sp>
          <p:sp>
            <p:nvSpPr>
              <p:cNvPr id="134168" name="AutoShape 9"/>
              <p:cNvSpPr>
                <a:spLocks noChangeArrowheads="1"/>
              </p:cNvSpPr>
              <p:nvPr/>
            </p:nvSpPr>
            <p:spPr bwMode="auto">
              <a:xfrm>
                <a:off x="930" y="2074"/>
                <a:ext cx="504"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store</a:t>
                </a:r>
              </a:p>
            </p:txBody>
          </p:sp>
          <p:sp>
            <p:nvSpPr>
              <p:cNvPr id="134169" name="Line 10"/>
              <p:cNvSpPr>
                <a:spLocks noChangeShapeType="1"/>
              </p:cNvSpPr>
              <p:nvPr/>
            </p:nvSpPr>
            <p:spPr bwMode="auto">
              <a:xfrm>
                <a:off x="948" y="1200"/>
                <a:ext cx="144" cy="432"/>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4170" name="Line 11"/>
              <p:cNvSpPr>
                <a:spLocks noChangeShapeType="1"/>
              </p:cNvSpPr>
              <p:nvPr/>
            </p:nvSpPr>
            <p:spPr bwMode="auto">
              <a:xfrm flipH="1">
                <a:off x="1236" y="1488"/>
                <a:ext cx="192"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4171" name="Line 12"/>
              <p:cNvSpPr>
                <a:spLocks noChangeShapeType="1"/>
              </p:cNvSpPr>
              <p:nvPr/>
            </p:nvSpPr>
            <p:spPr bwMode="auto">
              <a:xfrm>
                <a:off x="1188" y="1920"/>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grpSp>
          <p:nvGrpSpPr>
            <p:cNvPr id="134152" name="Group 13"/>
            <p:cNvGrpSpPr>
              <a:grpSpLocks/>
            </p:cNvGrpSpPr>
            <p:nvPr/>
          </p:nvGrpSpPr>
          <p:grpSpPr bwMode="auto">
            <a:xfrm>
              <a:off x="685" y="2746"/>
              <a:ext cx="1017" cy="1405"/>
              <a:chOff x="733" y="2410"/>
              <a:chExt cx="1017" cy="1405"/>
            </a:xfrm>
          </p:grpSpPr>
          <p:sp>
            <p:nvSpPr>
              <p:cNvPr id="134158" name="AutoShape 14"/>
              <p:cNvSpPr>
                <a:spLocks noChangeArrowheads="1"/>
              </p:cNvSpPr>
              <p:nvPr/>
            </p:nvSpPr>
            <p:spPr bwMode="auto">
              <a:xfrm>
                <a:off x="733" y="2410"/>
                <a:ext cx="441"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4159" name="AutoShape 15"/>
              <p:cNvSpPr>
                <a:spLocks noChangeArrowheads="1"/>
              </p:cNvSpPr>
              <p:nvPr/>
            </p:nvSpPr>
            <p:spPr bwMode="auto">
              <a:xfrm>
                <a:off x="1309" y="2698"/>
                <a:ext cx="441"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4160" name="AutoShape 16"/>
              <p:cNvSpPr>
                <a:spLocks noChangeArrowheads="1"/>
              </p:cNvSpPr>
              <p:nvPr/>
            </p:nvSpPr>
            <p:spPr bwMode="auto">
              <a:xfrm>
                <a:off x="969" y="3130"/>
                <a:ext cx="402"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add</a:t>
                </a:r>
              </a:p>
            </p:txBody>
          </p:sp>
          <p:sp>
            <p:nvSpPr>
              <p:cNvPr id="134161" name="AutoShape 17"/>
              <p:cNvSpPr>
                <a:spLocks noChangeArrowheads="1"/>
              </p:cNvSpPr>
              <p:nvPr/>
            </p:nvSpPr>
            <p:spPr bwMode="auto">
              <a:xfrm>
                <a:off x="942" y="3562"/>
                <a:ext cx="504"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store</a:t>
                </a:r>
              </a:p>
            </p:txBody>
          </p:sp>
          <p:sp>
            <p:nvSpPr>
              <p:cNvPr id="134162" name="Line 18"/>
              <p:cNvSpPr>
                <a:spLocks noChangeShapeType="1"/>
              </p:cNvSpPr>
              <p:nvPr/>
            </p:nvSpPr>
            <p:spPr bwMode="auto">
              <a:xfrm>
                <a:off x="960" y="2688"/>
                <a:ext cx="144" cy="432"/>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4163" name="Line 19"/>
              <p:cNvSpPr>
                <a:spLocks noChangeShapeType="1"/>
              </p:cNvSpPr>
              <p:nvPr/>
            </p:nvSpPr>
            <p:spPr bwMode="auto">
              <a:xfrm flipH="1">
                <a:off x="1248" y="2976"/>
                <a:ext cx="192"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4164" name="Line 20"/>
              <p:cNvSpPr>
                <a:spLocks noChangeShapeType="1"/>
              </p:cNvSpPr>
              <p:nvPr/>
            </p:nvSpPr>
            <p:spPr bwMode="auto">
              <a:xfrm>
                <a:off x="1200" y="34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134153" name="AutoShape 21"/>
            <p:cNvSpPr>
              <a:spLocks noChangeArrowheads="1"/>
            </p:cNvSpPr>
            <p:nvPr/>
          </p:nvSpPr>
          <p:spPr bwMode="auto">
            <a:xfrm>
              <a:off x="528" y="1200"/>
              <a:ext cx="1248" cy="1488"/>
            </a:xfrm>
            <a:prstGeom prst="roundRect">
              <a:avLst>
                <a:gd name="adj" fmla="val 16667"/>
              </a:avLst>
            </a:prstGeom>
            <a:noFill/>
            <a:ln w="381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34154" name="AutoShape 22"/>
            <p:cNvSpPr>
              <a:spLocks noChangeArrowheads="1"/>
            </p:cNvSpPr>
            <p:nvPr/>
          </p:nvSpPr>
          <p:spPr bwMode="auto">
            <a:xfrm>
              <a:off x="480" y="2736"/>
              <a:ext cx="1296" cy="1488"/>
            </a:xfrm>
            <a:prstGeom prst="roundRect">
              <a:avLst>
                <a:gd name="adj" fmla="val 16667"/>
              </a:avLst>
            </a:prstGeom>
            <a:noFill/>
            <a:ln w="3810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34155" name="Text Box 23"/>
            <p:cNvSpPr txBox="1">
              <a:spLocks noChangeArrowheads="1"/>
            </p:cNvSpPr>
            <p:nvPr/>
          </p:nvSpPr>
          <p:spPr bwMode="auto">
            <a:xfrm>
              <a:off x="-39" y="1593"/>
              <a:ext cx="57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000000"/>
                  </a:solidFill>
                  <a:latin typeface="Verdana" panose="020B0604030504040204" pitchFamily="34" charset="0"/>
                  <a:ea typeface="Gulim" pitchFamily="34" charset="-127"/>
                </a:rPr>
                <a:t>Iter. 1</a:t>
              </a:r>
            </a:p>
          </p:txBody>
        </p:sp>
        <p:sp>
          <p:nvSpPr>
            <p:cNvPr id="134156" name="Text Box 24"/>
            <p:cNvSpPr txBox="1">
              <a:spLocks noChangeArrowheads="1"/>
            </p:cNvSpPr>
            <p:nvPr/>
          </p:nvSpPr>
          <p:spPr bwMode="auto">
            <a:xfrm>
              <a:off x="-39" y="3081"/>
              <a:ext cx="57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000000"/>
                  </a:solidFill>
                  <a:latin typeface="Verdana" panose="020B0604030504040204" pitchFamily="34" charset="0"/>
                  <a:ea typeface="Gulim" pitchFamily="34" charset="-127"/>
                </a:rPr>
                <a:t>Iter. 2</a:t>
              </a:r>
            </a:p>
          </p:txBody>
        </p:sp>
        <p:sp>
          <p:nvSpPr>
            <p:cNvPr id="134157" name="Text Box 25"/>
            <p:cNvSpPr txBox="1">
              <a:spLocks noChangeArrowheads="1"/>
            </p:cNvSpPr>
            <p:nvPr/>
          </p:nvSpPr>
          <p:spPr bwMode="auto">
            <a:xfrm>
              <a:off x="146" y="921"/>
              <a:ext cx="17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i="1">
                  <a:solidFill>
                    <a:srgbClr val="000000"/>
                  </a:solidFill>
                  <a:latin typeface="Verdana" panose="020B0604030504040204" pitchFamily="34" charset="0"/>
                  <a:ea typeface="Gulim" pitchFamily="34" charset="-127"/>
                </a:rPr>
                <a:t>Scalar Sequential Code</a:t>
              </a:r>
            </a:p>
          </p:txBody>
        </p:sp>
      </p:grpSp>
      <p:sp>
        <p:nvSpPr>
          <p:cNvPr id="134150" name="Text Box 3"/>
          <p:cNvSpPr txBox="1">
            <a:spLocks noChangeArrowheads="1"/>
          </p:cNvSpPr>
          <p:nvPr/>
        </p:nvSpPr>
        <p:spPr bwMode="auto">
          <a:xfrm>
            <a:off x="5321482" y="5977844"/>
            <a:ext cx="3016250" cy="609600"/>
          </a:xfrm>
          <a:prstGeom prst="rect">
            <a:avLst/>
          </a:prstGeom>
          <a:noFill/>
          <a:ln w="317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10000"/>
              </a:spcBef>
              <a:buFontTx/>
              <a:buNone/>
            </a:pPr>
            <a:r>
              <a:rPr lang="en-US" altLang="ko-KR" sz="1600" b="1" dirty="0">
                <a:solidFill>
                  <a:srgbClr val="000000"/>
                </a:solidFill>
                <a:latin typeface="Courier New" panose="02070309020205020404" pitchFamily="49" charset="0"/>
                <a:ea typeface="Gulim" pitchFamily="34" charset="-127"/>
              </a:rPr>
              <a:t>for (</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=0; </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 &lt; N; </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a:t>
            </a:r>
          </a:p>
          <a:p>
            <a:pPr eaLnBrk="1" hangingPunct="1">
              <a:lnSpc>
                <a:spcPct val="100000"/>
              </a:lnSpc>
              <a:spcBef>
                <a:spcPct val="10000"/>
              </a:spcBef>
              <a:buFontTx/>
              <a:buNone/>
            </a:pPr>
            <a:r>
              <a:rPr lang="en-US" altLang="ko-KR" sz="1600" b="1" dirty="0">
                <a:solidFill>
                  <a:srgbClr val="000000"/>
                </a:solidFill>
                <a:latin typeface="Courier New" panose="02070309020205020404" pitchFamily="49" charset="0"/>
                <a:ea typeface="Gulim" pitchFamily="34" charset="-127"/>
              </a:rPr>
              <a:t>    C[</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 = A[</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 + B[</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a:t>
            </a:r>
          </a:p>
        </p:txBody>
      </p:sp>
      <p:sp>
        <p:nvSpPr>
          <p:cNvPr id="4" name="灯片编号占位符 3"/>
          <p:cNvSpPr>
            <a:spLocks noGrp="1"/>
          </p:cNvSpPr>
          <p:nvPr>
            <p:ph type="sldNum" sz="quarter" idx="12"/>
          </p:nvPr>
        </p:nvSpPr>
        <p:spPr/>
        <p:txBody>
          <a:bodyPr/>
          <a:lstStyle/>
          <a:p>
            <a:fld id="{8BD4F407-B401-4F27-B84C-F4D1FCFDF361}" type="slidenum">
              <a:rPr lang="zh-CN" altLang="en-US" smtClean="0"/>
              <a:pPr/>
              <a:t>31</a:t>
            </a:fld>
            <a:endParaRPr lang="zh-CN" altLang="en-US" dirty="0"/>
          </a:p>
        </p:txBody>
      </p:sp>
    </p:spTree>
    <p:extLst>
      <p:ext uri="{BB962C8B-B14F-4D97-AF65-F5344CB8AC3E}">
        <p14:creationId xmlns:p14="http://schemas.microsoft.com/office/powerpoint/2010/main" val="1970313314"/>
      </p:ext>
    </p:extLst>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76200" y="1004888"/>
            <a:ext cx="3138488" cy="5243512"/>
            <a:chOff x="-39" y="921"/>
            <a:chExt cx="1977" cy="3303"/>
          </a:xfrm>
        </p:grpSpPr>
        <p:grpSp>
          <p:nvGrpSpPr>
            <p:cNvPr id="136230" name="Group 8"/>
            <p:cNvGrpSpPr>
              <a:grpSpLocks/>
            </p:cNvGrpSpPr>
            <p:nvPr/>
          </p:nvGrpSpPr>
          <p:grpSpPr bwMode="auto">
            <a:xfrm>
              <a:off x="673" y="1258"/>
              <a:ext cx="1017" cy="1405"/>
              <a:chOff x="721" y="922"/>
              <a:chExt cx="1017" cy="1405"/>
            </a:xfrm>
          </p:grpSpPr>
          <p:sp>
            <p:nvSpPr>
              <p:cNvPr id="136244" name="AutoShape 6"/>
              <p:cNvSpPr>
                <a:spLocks noChangeArrowheads="1"/>
              </p:cNvSpPr>
              <p:nvPr/>
            </p:nvSpPr>
            <p:spPr bwMode="auto">
              <a:xfrm>
                <a:off x="721" y="922"/>
                <a:ext cx="441"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6245" name="AutoShape 7"/>
              <p:cNvSpPr>
                <a:spLocks noChangeArrowheads="1"/>
              </p:cNvSpPr>
              <p:nvPr/>
            </p:nvSpPr>
            <p:spPr bwMode="auto">
              <a:xfrm>
                <a:off x="1297" y="1210"/>
                <a:ext cx="441"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6246" name="AutoShape 8"/>
              <p:cNvSpPr>
                <a:spLocks noChangeArrowheads="1"/>
              </p:cNvSpPr>
              <p:nvPr/>
            </p:nvSpPr>
            <p:spPr bwMode="auto">
              <a:xfrm>
                <a:off x="957" y="1642"/>
                <a:ext cx="402"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add</a:t>
                </a:r>
              </a:p>
            </p:txBody>
          </p:sp>
          <p:sp>
            <p:nvSpPr>
              <p:cNvPr id="136247" name="AutoShape 9"/>
              <p:cNvSpPr>
                <a:spLocks noChangeArrowheads="1"/>
              </p:cNvSpPr>
              <p:nvPr/>
            </p:nvSpPr>
            <p:spPr bwMode="auto">
              <a:xfrm>
                <a:off x="930" y="2074"/>
                <a:ext cx="504"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store</a:t>
                </a:r>
              </a:p>
            </p:txBody>
          </p:sp>
          <p:sp>
            <p:nvSpPr>
              <p:cNvPr id="136248" name="Line 10"/>
              <p:cNvSpPr>
                <a:spLocks noChangeShapeType="1"/>
              </p:cNvSpPr>
              <p:nvPr/>
            </p:nvSpPr>
            <p:spPr bwMode="auto">
              <a:xfrm>
                <a:off x="948" y="1200"/>
                <a:ext cx="144" cy="432"/>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6249" name="Line 11"/>
              <p:cNvSpPr>
                <a:spLocks noChangeShapeType="1"/>
              </p:cNvSpPr>
              <p:nvPr/>
            </p:nvSpPr>
            <p:spPr bwMode="auto">
              <a:xfrm flipH="1">
                <a:off x="1236" y="1488"/>
                <a:ext cx="192"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6250" name="Line 12"/>
              <p:cNvSpPr>
                <a:spLocks noChangeShapeType="1"/>
              </p:cNvSpPr>
              <p:nvPr/>
            </p:nvSpPr>
            <p:spPr bwMode="auto">
              <a:xfrm>
                <a:off x="1188" y="1920"/>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grpSp>
          <p:nvGrpSpPr>
            <p:cNvPr id="136231" name="Group 13"/>
            <p:cNvGrpSpPr>
              <a:grpSpLocks/>
            </p:cNvGrpSpPr>
            <p:nvPr/>
          </p:nvGrpSpPr>
          <p:grpSpPr bwMode="auto">
            <a:xfrm>
              <a:off x="685" y="2746"/>
              <a:ext cx="1017" cy="1405"/>
              <a:chOff x="733" y="2410"/>
              <a:chExt cx="1017" cy="1405"/>
            </a:xfrm>
          </p:grpSpPr>
          <p:sp>
            <p:nvSpPr>
              <p:cNvPr id="136237" name="AutoShape 14"/>
              <p:cNvSpPr>
                <a:spLocks noChangeArrowheads="1"/>
              </p:cNvSpPr>
              <p:nvPr/>
            </p:nvSpPr>
            <p:spPr bwMode="auto">
              <a:xfrm>
                <a:off x="733" y="2410"/>
                <a:ext cx="441"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6238" name="AutoShape 15"/>
              <p:cNvSpPr>
                <a:spLocks noChangeArrowheads="1"/>
              </p:cNvSpPr>
              <p:nvPr/>
            </p:nvSpPr>
            <p:spPr bwMode="auto">
              <a:xfrm>
                <a:off x="1309" y="2698"/>
                <a:ext cx="441"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6239" name="AutoShape 16"/>
              <p:cNvSpPr>
                <a:spLocks noChangeArrowheads="1"/>
              </p:cNvSpPr>
              <p:nvPr/>
            </p:nvSpPr>
            <p:spPr bwMode="auto">
              <a:xfrm>
                <a:off x="969" y="3130"/>
                <a:ext cx="402"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add</a:t>
                </a:r>
              </a:p>
            </p:txBody>
          </p:sp>
          <p:sp>
            <p:nvSpPr>
              <p:cNvPr id="136240" name="AutoShape 17"/>
              <p:cNvSpPr>
                <a:spLocks noChangeArrowheads="1"/>
              </p:cNvSpPr>
              <p:nvPr/>
            </p:nvSpPr>
            <p:spPr bwMode="auto">
              <a:xfrm>
                <a:off x="942" y="3562"/>
                <a:ext cx="504"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store</a:t>
                </a:r>
              </a:p>
            </p:txBody>
          </p:sp>
          <p:sp>
            <p:nvSpPr>
              <p:cNvPr id="136241" name="Line 18"/>
              <p:cNvSpPr>
                <a:spLocks noChangeShapeType="1"/>
              </p:cNvSpPr>
              <p:nvPr/>
            </p:nvSpPr>
            <p:spPr bwMode="auto">
              <a:xfrm>
                <a:off x="960" y="2688"/>
                <a:ext cx="144" cy="432"/>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6242" name="Line 19"/>
              <p:cNvSpPr>
                <a:spLocks noChangeShapeType="1"/>
              </p:cNvSpPr>
              <p:nvPr/>
            </p:nvSpPr>
            <p:spPr bwMode="auto">
              <a:xfrm flipH="1">
                <a:off x="1248" y="2976"/>
                <a:ext cx="192"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6243" name="Line 20"/>
              <p:cNvSpPr>
                <a:spLocks noChangeShapeType="1"/>
              </p:cNvSpPr>
              <p:nvPr/>
            </p:nvSpPr>
            <p:spPr bwMode="auto">
              <a:xfrm>
                <a:off x="1200" y="34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136232" name="AutoShape 21"/>
            <p:cNvSpPr>
              <a:spLocks noChangeArrowheads="1"/>
            </p:cNvSpPr>
            <p:nvPr/>
          </p:nvSpPr>
          <p:spPr bwMode="auto">
            <a:xfrm>
              <a:off x="528" y="1200"/>
              <a:ext cx="1248" cy="1488"/>
            </a:xfrm>
            <a:prstGeom prst="roundRect">
              <a:avLst>
                <a:gd name="adj" fmla="val 16667"/>
              </a:avLst>
            </a:prstGeom>
            <a:noFill/>
            <a:ln w="381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36233" name="AutoShape 22"/>
            <p:cNvSpPr>
              <a:spLocks noChangeArrowheads="1"/>
            </p:cNvSpPr>
            <p:nvPr/>
          </p:nvSpPr>
          <p:spPr bwMode="auto">
            <a:xfrm>
              <a:off x="480" y="2736"/>
              <a:ext cx="1296" cy="1488"/>
            </a:xfrm>
            <a:prstGeom prst="roundRect">
              <a:avLst>
                <a:gd name="adj" fmla="val 16667"/>
              </a:avLst>
            </a:prstGeom>
            <a:noFill/>
            <a:ln w="3810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36234" name="Text Box 23"/>
            <p:cNvSpPr txBox="1">
              <a:spLocks noChangeArrowheads="1"/>
            </p:cNvSpPr>
            <p:nvPr/>
          </p:nvSpPr>
          <p:spPr bwMode="auto">
            <a:xfrm>
              <a:off x="-39" y="1593"/>
              <a:ext cx="57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000000"/>
                  </a:solidFill>
                  <a:latin typeface="Verdana" panose="020B0604030504040204" pitchFamily="34" charset="0"/>
                  <a:ea typeface="Gulim" pitchFamily="34" charset="-127"/>
                </a:rPr>
                <a:t>Iter. 1</a:t>
              </a:r>
            </a:p>
          </p:txBody>
        </p:sp>
        <p:sp>
          <p:nvSpPr>
            <p:cNvPr id="136235" name="Text Box 24"/>
            <p:cNvSpPr txBox="1">
              <a:spLocks noChangeArrowheads="1"/>
            </p:cNvSpPr>
            <p:nvPr/>
          </p:nvSpPr>
          <p:spPr bwMode="auto">
            <a:xfrm>
              <a:off x="-39" y="3081"/>
              <a:ext cx="57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000000"/>
                  </a:solidFill>
                  <a:latin typeface="Verdana" panose="020B0604030504040204" pitchFamily="34" charset="0"/>
                  <a:ea typeface="Gulim" pitchFamily="34" charset="-127"/>
                </a:rPr>
                <a:t>Iter. 2</a:t>
              </a:r>
            </a:p>
          </p:txBody>
        </p:sp>
        <p:sp>
          <p:nvSpPr>
            <p:cNvPr id="136236" name="Text Box 25"/>
            <p:cNvSpPr txBox="1">
              <a:spLocks noChangeArrowheads="1"/>
            </p:cNvSpPr>
            <p:nvPr/>
          </p:nvSpPr>
          <p:spPr bwMode="auto">
            <a:xfrm>
              <a:off x="146" y="921"/>
              <a:ext cx="17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i="1">
                  <a:solidFill>
                    <a:srgbClr val="000000"/>
                  </a:solidFill>
                  <a:latin typeface="Verdana" panose="020B0604030504040204" pitchFamily="34" charset="0"/>
                  <a:ea typeface="Gulim" pitchFamily="34" charset="-127"/>
                </a:rPr>
                <a:t>Scalar Sequential Code</a:t>
              </a:r>
            </a:p>
          </p:txBody>
        </p:sp>
      </p:grpSp>
      <p:sp>
        <p:nvSpPr>
          <p:cNvPr id="136195" name="Title 1"/>
          <p:cNvSpPr>
            <a:spLocks noGrp="1"/>
          </p:cNvSpPr>
          <p:nvPr>
            <p:ph type="title"/>
          </p:nvPr>
        </p:nvSpPr>
        <p:spPr/>
        <p:txBody>
          <a:bodyPr/>
          <a:lstStyle/>
          <a:p>
            <a:r>
              <a:rPr lang="en-US" altLang="zh-CN" sz="3600" dirty="0" err="1" smtClean="0"/>
              <a:t>Prog</a:t>
            </a:r>
            <a:r>
              <a:rPr lang="en-US" altLang="zh-CN" sz="3600" dirty="0" smtClean="0"/>
              <a:t>. Model 2: Data Parallel (SIMD)</a:t>
            </a:r>
          </a:p>
        </p:txBody>
      </p:sp>
      <p:sp>
        <p:nvSpPr>
          <p:cNvPr id="9" name="日期占位符 8"/>
          <p:cNvSpPr>
            <a:spLocks noGrp="1"/>
          </p:cNvSpPr>
          <p:nvPr>
            <p:ph type="dt" sz="half" idx="10"/>
          </p:nvPr>
        </p:nvSpPr>
        <p:spPr/>
        <p:txBody>
          <a:bodyPr/>
          <a:lstStyle/>
          <a:p>
            <a:pPr>
              <a:defRPr/>
            </a:pPr>
            <a:fld id="{BF0F38D5-F74A-43FA-84E3-6609DDA6DE00}" type="datetime1">
              <a:rPr lang="en-US" altLang="zh-CN" smtClean="0"/>
              <a:t>4/30/2020</a:t>
            </a:fld>
            <a:endParaRPr lang="zh-CN" altLang="en-US"/>
          </a:p>
        </p:txBody>
      </p:sp>
      <p:sp>
        <p:nvSpPr>
          <p:cNvPr id="10" name="页脚占位符 9"/>
          <p:cNvSpPr>
            <a:spLocks noGrp="1"/>
          </p:cNvSpPr>
          <p:nvPr>
            <p:ph type="ftr" sz="quarter" idx="11"/>
          </p:nvPr>
        </p:nvSpPr>
        <p:spPr/>
        <p:txBody>
          <a:bodyPr/>
          <a:lstStyle/>
          <a:p>
            <a:pPr>
              <a:defRPr/>
            </a:pPr>
            <a:r>
              <a:rPr lang="zh-CN" altLang="en-US" smtClean="0"/>
              <a:t>中国科学技术大学</a:t>
            </a:r>
            <a:endParaRPr lang="zh-CN" altLang="en-US"/>
          </a:p>
        </p:txBody>
      </p:sp>
      <p:sp>
        <p:nvSpPr>
          <p:cNvPr id="11" name="灯片编号占位符 10"/>
          <p:cNvSpPr>
            <a:spLocks noGrp="1"/>
          </p:cNvSpPr>
          <p:nvPr>
            <p:ph type="sldNum" sz="quarter" idx="12"/>
          </p:nvPr>
        </p:nvSpPr>
        <p:spPr/>
        <p:txBody>
          <a:bodyPr/>
          <a:lstStyle/>
          <a:p>
            <a:pPr>
              <a:defRPr/>
            </a:pPr>
            <a:fld id="{53ED6BF9-6527-438A-891E-608CD71393A1}" type="slidenum">
              <a:rPr lang="zh-CN" altLang="en-US" smtClean="0"/>
              <a:pPr>
                <a:defRPr/>
              </a:pPr>
              <a:t>32</a:t>
            </a:fld>
            <a:endParaRPr lang="zh-CN" altLang="en-US"/>
          </a:p>
        </p:txBody>
      </p:sp>
      <p:sp>
        <p:nvSpPr>
          <p:cNvPr id="136197" name="Text Box 3"/>
          <p:cNvSpPr txBox="1">
            <a:spLocks noChangeArrowheads="1"/>
          </p:cNvSpPr>
          <p:nvPr/>
        </p:nvSpPr>
        <p:spPr bwMode="auto">
          <a:xfrm>
            <a:off x="5286375" y="6105025"/>
            <a:ext cx="3016250" cy="6096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10000"/>
              </a:spcBef>
              <a:buFontTx/>
              <a:buNone/>
            </a:pPr>
            <a:r>
              <a:rPr lang="en-US" altLang="ko-KR" sz="1600" b="1" dirty="0">
                <a:solidFill>
                  <a:srgbClr val="000000"/>
                </a:solidFill>
                <a:latin typeface="Courier New" panose="02070309020205020404" pitchFamily="49" charset="0"/>
                <a:ea typeface="Gulim" pitchFamily="34" charset="-127"/>
              </a:rPr>
              <a:t>for (</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=0; </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 &lt; N; </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a:t>
            </a:r>
          </a:p>
          <a:p>
            <a:pPr eaLnBrk="1" hangingPunct="1">
              <a:lnSpc>
                <a:spcPct val="100000"/>
              </a:lnSpc>
              <a:spcBef>
                <a:spcPct val="10000"/>
              </a:spcBef>
              <a:buFontTx/>
              <a:buNone/>
            </a:pPr>
            <a:r>
              <a:rPr lang="en-US" altLang="ko-KR" sz="1600" b="1" dirty="0">
                <a:solidFill>
                  <a:srgbClr val="000000"/>
                </a:solidFill>
                <a:latin typeface="Courier New" panose="02070309020205020404" pitchFamily="49" charset="0"/>
                <a:ea typeface="Gulim" pitchFamily="34" charset="-127"/>
              </a:rPr>
              <a:t>    C[</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 = A[</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 + B[</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a:t>
            </a:r>
          </a:p>
        </p:txBody>
      </p:sp>
      <p:sp>
        <p:nvSpPr>
          <p:cNvPr id="29" name="AutoShape 28"/>
          <p:cNvSpPr>
            <a:spLocks noChangeArrowheads="1"/>
          </p:cNvSpPr>
          <p:nvPr/>
        </p:nvSpPr>
        <p:spPr bwMode="auto">
          <a:xfrm>
            <a:off x="582613" y="1966913"/>
            <a:ext cx="5029200" cy="609600"/>
          </a:xfrm>
          <a:prstGeom prst="roundRect">
            <a:avLst>
              <a:gd name="adj" fmla="val 16667"/>
            </a:avLst>
          </a:prstGeom>
          <a:solidFill>
            <a:schemeClr val="accent1"/>
          </a:solidFill>
          <a:ln w="12700">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30" name="AutoShape 29"/>
          <p:cNvSpPr>
            <a:spLocks noChangeArrowheads="1"/>
          </p:cNvSpPr>
          <p:nvPr/>
        </p:nvSpPr>
        <p:spPr bwMode="auto">
          <a:xfrm>
            <a:off x="585788" y="1366838"/>
            <a:ext cx="5022850" cy="511175"/>
          </a:xfrm>
          <a:prstGeom prst="roundRect">
            <a:avLst>
              <a:gd name="adj" fmla="val 16667"/>
            </a:avLst>
          </a:prstGeom>
          <a:solidFill>
            <a:srgbClr val="CCFF33"/>
          </a:solidFill>
          <a:ln w="12700">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ko-KR" altLang="en-US" sz="2400">
              <a:solidFill>
                <a:srgbClr val="000000"/>
              </a:solidFill>
              <a:latin typeface="Verdana" panose="020B0604030504040204" pitchFamily="34" charset="0"/>
              <a:ea typeface="Gulim" pitchFamily="34" charset="-127"/>
            </a:endParaRPr>
          </a:p>
        </p:txBody>
      </p:sp>
      <p:sp>
        <p:nvSpPr>
          <p:cNvPr id="31" name="AutoShape 30"/>
          <p:cNvSpPr>
            <a:spLocks noChangeArrowheads="1"/>
          </p:cNvSpPr>
          <p:nvPr/>
        </p:nvSpPr>
        <p:spPr bwMode="auto">
          <a:xfrm>
            <a:off x="582613" y="2652713"/>
            <a:ext cx="5029200" cy="533400"/>
          </a:xfrm>
          <a:prstGeom prst="roundRect">
            <a:avLst>
              <a:gd name="adj" fmla="val 16667"/>
            </a:avLst>
          </a:prstGeom>
          <a:solidFill>
            <a:srgbClr val="FF00FF"/>
          </a:solidFill>
          <a:ln w="12700">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32" name="AutoShape 31"/>
          <p:cNvSpPr>
            <a:spLocks noChangeArrowheads="1"/>
          </p:cNvSpPr>
          <p:nvPr/>
        </p:nvSpPr>
        <p:spPr bwMode="auto">
          <a:xfrm>
            <a:off x="582613" y="3338513"/>
            <a:ext cx="5029200" cy="457200"/>
          </a:xfrm>
          <a:prstGeom prst="roundRect">
            <a:avLst>
              <a:gd name="adj" fmla="val 16667"/>
            </a:avLst>
          </a:prstGeom>
          <a:solidFill>
            <a:srgbClr val="FFFF66"/>
          </a:solidFill>
          <a:ln w="12700">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33" name="Text Box 32"/>
          <p:cNvSpPr txBox="1">
            <a:spLocks noChangeArrowheads="1"/>
          </p:cNvSpPr>
          <p:nvPr/>
        </p:nvSpPr>
        <p:spPr bwMode="auto">
          <a:xfrm>
            <a:off x="3748088" y="990600"/>
            <a:ext cx="2082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b="1" i="1">
                <a:solidFill>
                  <a:srgbClr val="BDE11B"/>
                </a:solidFill>
                <a:latin typeface="Verdana" panose="020B0604030504040204" pitchFamily="34" charset="0"/>
                <a:ea typeface="Gulim" pitchFamily="34" charset="-127"/>
              </a:rPr>
              <a:t>Vector Instruction</a:t>
            </a:r>
          </a:p>
        </p:txBody>
      </p:sp>
      <p:grpSp>
        <p:nvGrpSpPr>
          <p:cNvPr id="6" name="Group 5"/>
          <p:cNvGrpSpPr>
            <a:grpSpLocks/>
          </p:cNvGrpSpPr>
          <p:nvPr/>
        </p:nvGrpSpPr>
        <p:grpSpPr bwMode="auto">
          <a:xfrm>
            <a:off x="811213" y="1357313"/>
            <a:ext cx="1981200" cy="2590800"/>
            <a:chOff x="949325" y="1509713"/>
            <a:chExt cx="1981200" cy="2590800"/>
          </a:xfrm>
        </p:grpSpPr>
        <p:sp>
          <p:nvSpPr>
            <p:cNvPr id="136222" name="AutoShape 33"/>
            <p:cNvSpPr>
              <a:spLocks noChangeArrowheads="1"/>
            </p:cNvSpPr>
            <p:nvPr/>
          </p:nvSpPr>
          <p:spPr bwMode="auto">
            <a:xfrm>
              <a:off x="1198563" y="1601788"/>
              <a:ext cx="700088"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6223" name="AutoShape 34"/>
            <p:cNvSpPr>
              <a:spLocks noChangeArrowheads="1"/>
            </p:cNvSpPr>
            <p:nvPr/>
          </p:nvSpPr>
          <p:spPr bwMode="auto">
            <a:xfrm>
              <a:off x="2112963" y="2211388"/>
              <a:ext cx="700088"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6224" name="AutoShape 35"/>
            <p:cNvSpPr>
              <a:spLocks noChangeArrowheads="1"/>
            </p:cNvSpPr>
            <p:nvPr/>
          </p:nvSpPr>
          <p:spPr bwMode="auto">
            <a:xfrm>
              <a:off x="1573213" y="2897188"/>
              <a:ext cx="638175"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add</a:t>
              </a:r>
            </a:p>
          </p:txBody>
        </p:sp>
        <p:sp>
          <p:nvSpPr>
            <p:cNvPr id="136225" name="AutoShape 36"/>
            <p:cNvSpPr>
              <a:spLocks noChangeArrowheads="1"/>
            </p:cNvSpPr>
            <p:nvPr/>
          </p:nvSpPr>
          <p:spPr bwMode="auto">
            <a:xfrm>
              <a:off x="1530350" y="3506788"/>
              <a:ext cx="800100"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store</a:t>
              </a:r>
            </a:p>
          </p:txBody>
        </p:sp>
        <p:sp>
          <p:nvSpPr>
            <p:cNvPr id="136226" name="Line 37"/>
            <p:cNvSpPr>
              <a:spLocks noChangeShapeType="1"/>
            </p:cNvSpPr>
            <p:nvPr/>
          </p:nvSpPr>
          <p:spPr bwMode="auto">
            <a:xfrm>
              <a:off x="1558925" y="2043113"/>
              <a:ext cx="228600" cy="838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6227" name="Line 38"/>
            <p:cNvSpPr>
              <a:spLocks noChangeShapeType="1"/>
            </p:cNvSpPr>
            <p:nvPr/>
          </p:nvSpPr>
          <p:spPr bwMode="auto">
            <a:xfrm flipH="1">
              <a:off x="2016125" y="2652713"/>
              <a:ext cx="22860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6228" name="Line 39"/>
            <p:cNvSpPr>
              <a:spLocks noChangeShapeType="1"/>
            </p:cNvSpPr>
            <p:nvPr/>
          </p:nvSpPr>
          <p:spPr bwMode="auto">
            <a:xfrm>
              <a:off x="1939925" y="3338513"/>
              <a:ext cx="0" cy="1524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6229" name="AutoShape 47"/>
            <p:cNvSpPr>
              <a:spLocks noChangeArrowheads="1"/>
            </p:cNvSpPr>
            <p:nvPr/>
          </p:nvSpPr>
          <p:spPr bwMode="auto">
            <a:xfrm>
              <a:off x="949325" y="1509713"/>
              <a:ext cx="1981200" cy="2590800"/>
            </a:xfrm>
            <a:prstGeom prst="roundRect">
              <a:avLst>
                <a:gd name="adj" fmla="val 16667"/>
              </a:avLst>
            </a:prstGeom>
            <a:noFill/>
            <a:ln w="3810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5" name="Group 4"/>
          <p:cNvGrpSpPr>
            <a:grpSpLocks/>
          </p:cNvGrpSpPr>
          <p:nvPr/>
        </p:nvGrpSpPr>
        <p:grpSpPr bwMode="auto">
          <a:xfrm>
            <a:off x="2792413" y="1357313"/>
            <a:ext cx="1981200" cy="2590800"/>
            <a:chOff x="2930525" y="1509713"/>
            <a:chExt cx="1981200" cy="2590800"/>
          </a:xfrm>
        </p:grpSpPr>
        <p:sp>
          <p:nvSpPr>
            <p:cNvPr id="136214" name="AutoShape 40"/>
            <p:cNvSpPr>
              <a:spLocks noChangeArrowheads="1"/>
            </p:cNvSpPr>
            <p:nvPr/>
          </p:nvSpPr>
          <p:spPr bwMode="auto">
            <a:xfrm>
              <a:off x="3103563" y="1601788"/>
              <a:ext cx="700088"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6215" name="AutoShape 41"/>
            <p:cNvSpPr>
              <a:spLocks noChangeArrowheads="1"/>
            </p:cNvSpPr>
            <p:nvPr/>
          </p:nvSpPr>
          <p:spPr bwMode="auto">
            <a:xfrm>
              <a:off x="4017963" y="2211388"/>
              <a:ext cx="700088"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6216" name="AutoShape 42"/>
            <p:cNvSpPr>
              <a:spLocks noChangeArrowheads="1"/>
            </p:cNvSpPr>
            <p:nvPr/>
          </p:nvSpPr>
          <p:spPr bwMode="auto">
            <a:xfrm>
              <a:off x="3478213" y="2897188"/>
              <a:ext cx="638175"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add</a:t>
              </a:r>
            </a:p>
          </p:txBody>
        </p:sp>
        <p:sp>
          <p:nvSpPr>
            <p:cNvPr id="136217" name="AutoShape 43"/>
            <p:cNvSpPr>
              <a:spLocks noChangeArrowheads="1"/>
            </p:cNvSpPr>
            <p:nvPr/>
          </p:nvSpPr>
          <p:spPr bwMode="auto">
            <a:xfrm>
              <a:off x="3435350" y="3506788"/>
              <a:ext cx="800100"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store</a:t>
              </a:r>
            </a:p>
          </p:txBody>
        </p:sp>
        <p:sp>
          <p:nvSpPr>
            <p:cNvPr id="136218" name="Line 44"/>
            <p:cNvSpPr>
              <a:spLocks noChangeShapeType="1"/>
            </p:cNvSpPr>
            <p:nvPr/>
          </p:nvSpPr>
          <p:spPr bwMode="auto">
            <a:xfrm>
              <a:off x="3387725" y="2043113"/>
              <a:ext cx="304800" cy="838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6219" name="Line 45"/>
            <p:cNvSpPr>
              <a:spLocks noChangeShapeType="1"/>
            </p:cNvSpPr>
            <p:nvPr/>
          </p:nvSpPr>
          <p:spPr bwMode="auto">
            <a:xfrm flipH="1">
              <a:off x="3921125" y="2652713"/>
              <a:ext cx="22860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6220" name="Line 46"/>
            <p:cNvSpPr>
              <a:spLocks noChangeShapeType="1"/>
            </p:cNvSpPr>
            <p:nvPr/>
          </p:nvSpPr>
          <p:spPr bwMode="auto">
            <a:xfrm>
              <a:off x="3844925" y="3338513"/>
              <a:ext cx="0" cy="1524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6221" name="AutoShape 48"/>
            <p:cNvSpPr>
              <a:spLocks noChangeArrowheads="1"/>
            </p:cNvSpPr>
            <p:nvPr/>
          </p:nvSpPr>
          <p:spPr bwMode="auto">
            <a:xfrm>
              <a:off x="2930525" y="1509713"/>
              <a:ext cx="1981200" cy="2590800"/>
            </a:xfrm>
            <a:prstGeom prst="roundRect">
              <a:avLst>
                <a:gd name="adj" fmla="val 16667"/>
              </a:avLst>
            </a:prstGeom>
            <a:noFill/>
            <a:ln w="3810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sp>
        <p:nvSpPr>
          <p:cNvPr id="50" name="Text Box 49"/>
          <p:cNvSpPr txBox="1">
            <a:spLocks noChangeArrowheads="1"/>
          </p:cNvSpPr>
          <p:nvPr/>
        </p:nvSpPr>
        <p:spPr bwMode="auto">
          <a:xfrm>
            <a:off x="1949450" y="3841750"/>
            <a:ext cx="9064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200" b="1">
                <a:solidFill>
                  <a:srgbClr val="0036A2"/>
                </a:solidFill>
                <a:latin typeface="Verdana" panose="020B0604030504040204" pitchFamily="34" charset="0"/>
                <a:ea typeface="Gulim" pitchFamily="34" charset="-127"/>
              </a:rPr>
              <a:t>Iter. 1</a:t>
            </a:r>
          </a:p>
        </p:txBody>
      </p:sp>
      <p:sp>
        <p:nvSpPr>
          <p:cNvPr id="51" name="Text Box 50"/>
          <p:cNvSpPr txBox="1">
            <a:spLocks noChangeArrowheads="1"/>
          </p:cNvSpPr>
          <p:nvPr/>
        </p:nvSpPr>
        <p:spPr bwMode="auto">
          <a:xfrm>
            <a:off x="3930650" y="3841750"/>
            <a:ext cx="9064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200" b="1">
                <a:solidFill>
                  <a:srgbClr val="0036A2"/>
                </a:solidFill>
                <a:latin typeface="Verdana" panose="020B0604030504040204" pitchFamily="34" charset="0"/>
                <a:ea typeface="Gulim" pitchFamily="34" charset="-127"/>
              </a:rPr>
              <a:t>Iter. 2</a:t>
            </a:r>
          </a:p>
        </p:txBody>
      </p:sp>
      <p:sp>
        <p:nvSpPr>
          <p:cNvPr id="52" name="Text Box 51"/>
          <p:cNvSpPr txBox="1">
            <a:spLocks noChangeArrowheads="1"/>
          </p:cNvSpPr>
          <p:nvPr/>
        </p:nvSpPr>
        <p:spPr bwMode="auto">
          <a:xfrm>
            <a:off x="6262688" y="914400"/>
            <a:ext cx="20399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i="1">
                <a:solidFill>
                  <a:srgbClr val="000000"/>
                </a:solidFill>
                <a:latin typeface="Verdana" panose="020B0604030504040204" pitchFamily="34" charset="0"/>
                <a:ea typeface="Gulim" pitchFamily="34" charset="-127"/>
              </a:rPr>
              <a:t>Vectorized Code</a:t>
            </a:r>
          </a:p>
        </p:txBody>
      </p:sp>
      <p:sp>
        <p:nvSpPr>
          <p:cNvPr id="56" name="Line 55"/>
          <p:cNvSpPr>
            <a:spLocks noChangeShapeType="1"/>
          </p:cNvSpPr>
          <p:nvPr/>
        </p:nvSpPr>
        <p:spPr bwMode="auto">
          <a:xfrm>
            <a:off x="4926013" y="2347913"/>
            <a:ext cx="533400" cy="0"/>
          </a:xfrm>
          <a:prstGeom prst="line">
            <a:avLst/>
          </a:prstGeom>
          <a:noFill/>
          <a:ln w="7620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59" name="Text Box 26"/>
          <p:cNvSpPr txBox="1">
            <a:spLocks noChangeArrowheads="1"/>
          </p:cNvSpPr>
          <p:nvPr/>
        </p:nvSpPr>
        <p:spPr bwMode="auto">
          <a:xfrm>
            <a:off x="3062288" y="4116614"/>
            <a:ext cx="5867400" cy="1938992"/>
          </a:xfrm>
          <a:prstGeom prst="rect">
            <a:avLst/>
          </a:prstGeom>
          <a:noFill/>
          <a:ln>
            <a:noFill/>
          </a:ln>
          <a:extLst/>
        </p:spPr>
        <p:txBody>
          <a:bodyPr anchor="ct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altLang="ko-KR" sz="2000" dirty="0" smtClean="0">
                <a:solidFill>
                  <a:srgbClr val="000000"/>
                </a:solidFill>
                <a:latin typeface="+mn-lt"/>
                <a:ea typeface="굴림" charset="0"/>
                <a:cs typeface="굴림" charset="0"/>
              </a:rPr>
              <a:t>Realization</a:t>
            </a:r>
            <a:r>
              <a:rPr lang="en-US" altLang="ko-KR" sz="2000" dirty="0" smtClean="0">
                <a:solidFill>
                  <a:srgbClr val="0000FF"/>
                </a:solidFill>
                <a:latin typeface="+mn-lt"/>
                <a:ea typeface="굴림" charset="0"/>
                <a:cs typeface="굴림" charset="0"/>
              </a:rPr>
              <a:t>: Each iteration is independent</a:t>
            </a:r>
          </a:p>
          <a:p>
            <a:pPr eaLnBrk="1" hangingPunct="1">
              <a:defRPr/>
            </a:pPr>
            <a:r>
              <a:rPr lang="en-US" altLang="ko-KR" sz="2000" dirty="0" smtClean="0">
                <a:latin typeface="+mn-lt"/>
                <a:ea typeface="굴림" charset="0"/>
                <a:cs typeface="굴림" charset="0"/>
              </a:rPr>
              <a:t>Idea: </a:t>
            </a:r>
            <a:r>
              <a:rPr lang="en-US" altLang="ko-KR" sz="2000" dirty="0" smtClean="0">
                <a:solidFill>
                  <a:srgbClr val="0000FF"/>
                </a:solidFill>
                <a:latin typeface="+mn-lt"/>
                <a:ea typeface="굴림" charset="0"/>
                <a:cs typeface="굴림" charset="0"/>
              </a:rPr>
              <a:t>Programmer or compiler generates a SIMD instruction to execute the same instruction from all iterations across different data</a:t>
            </a:r>
          </a:p>
          <a:p>
            <a:pPr eaLnBrk="1" hangingPunct="1">
              <a:defRPr/>
            </a:pPr>
            <a:endParaRPr lang="en-US" altLang="ko-KR" sz="2000" dirty="0" smtClean="0">
              <a:solidFill>
                <a:srgbClr val="0000FF"/>
              </a:solidFill>
              <a:latin typeface="+mn-lt"/>
              <a:ea typeface="굴림" charset="0"/>
              <a:cs typeface="굴림" charset="0"/>
            </a:endParaRPr>
          </a:p>
          <a:p>
            <a:pPr eaLnBrk="1" hangingPunct="1">
              <a:defRPr/>
            </a:pPr>
            <a:r>
              <a:rPr lang="en-US" altLang="ko-KR" sz="2000" dirty="0" smtClean="0">
                <a:solidFill>
                  <a:srgbClr val="FF0000"/>
                </a:solidFill>
                <a:latin typeface="+mn-lt"/>
                <a:ea typeface="굴림" charset="0"/>
                <a:cs typeface="굴림" charset="0"/>
              </a:rPr>
              <a:t>Best executed by a SIMD processor (vector, array)</a:t>
            </a:r>
          </a:p>
        </p:txBody>
      </p:sp>
      <p:sp>
        <p:nvSpPr>
          <p:cNvPr id="4" name="TextBox 3"/>
          <p:cNvSpPr txBox="1">
            <a:spLocks noChangeArrowheads="1"/>
          </p:cNvSpPr>
          <p:nvPr/>
        </p:nvSpPr>
        <p:spPr bwMode="auto">
          <a:xfrm>
            <a:off x="6338888" y="1447800"/>
            <a:ext cx="17319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latin typeface="Arial" panose="020B0604020202020204" pitchFamily="34" charset="0"/>
                <a:ea typeface="MS PGothic" pitchFamily="34" charset="-128"/>
              </a:rPr>
              <a:t>VLD     A </a:t>
            </a:r>
            <a:r>
              <a:rPr lang="en-US" altLang="zh-CN" sz="1800">
                <a:latin typeface="Arial" panose="020B0604020202020204" pitchFamily="34" charset="0"/>
                <a:ea typeface="MS PGothic" pitchFamily="34" charset="-128"/>
                <a:sym typeface="Wingdings" panose="05000000000000000000" pitchFamily="2" charset="2"/>
              </a:rPr>
              <a:t> V1</a:t>
            </a:r>
          </a:p>
        </p:txBody>
      </p:sp>
      <p:sp>
        <p:nvSpPr>
          <p:cNvPr id="60" name="TextBox 59"/>
          <p:cNvSpPr txBox="1">
            <a:spLocks noChangeArrowheads="1"/>
          </p:cNvSpPr>
          <p:nvPr/>
        </p:nvSpPr>
        <p:spPr bwMode="auto">
          <a:xfrm>
            <a:off x="6338888" y="2133600"/>
            <a:ext cx="17573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latin typeface="Arial" panose="020B0604020202020204" pitchFamily="34" charset="0"/>
                <a:ea typeface="MS PGothic" pitchFamily="34" charset="-128"/>
              </a:rPr>
              <a:t>VLD     B </a:t>
            </a:r>
            <a:r>
              <a:rPr lang="en-US" altLang="zh-CN" sz="1800">
                <a:latin typeface="Arial" panose="020B0604020202020204" pitchFamily="34" charset="0"/>
                <a:ea typeface="MS PGothic" pitchFamily="34" charset="-128"/>
                <a:sym typeface="Wingdings" panose="05000000000000000000" pitchFamily="2" charset="2"/>
              </a:rPr>
              <a:t> V2</a:t>
            </a:r>
          </a:p>
        </p:txBody>
      </p:sp>
      <p:sp>
        <p:nvSpPr>
          <p:cNvPr id="61" name="TextBox 60"/>
          <p:cNvSpPr txBox="1">
            <a:spLocks noChangeArrowheads="1"/>
          </p:cNvSpPr>
          <p:nvPr/>
        </p:nvSpPr>
        <p:spPr bwMode="auto">
          <a:xfrm>
            <a:off x="6338888" y="2743200"/>
            <a:ext cx="26066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latin typeface="Arial" panose="020B0604020202020204" pitchFamily="34" charset="0"/>
                <a:ea typeface="MS PGothic" pitchFamily="34" charset="-128"/>
              </a:rPr>
              <a:t>VADD     V1 + V2 </a:t>
            </a:r>
            <a:r>
              <a:rPr lang="en-US" altLang="zh-CN" sz="1800">
                <a:latin typeface="Arial" panose="020B0604020202020204" pitchFamily="34" charset="0"/>
                <a:ea typeface="MS PGothic" pitchFamily="34" charset="-128"/>
                <a:sym typeface="Wingdings" panose="05000000000000000000" pitchFamily="2" charset="2"/>
              </a:rPr>
              <a:t> V3</a:t>
            </a:r>
          </a:p>
        </p:txBody>
      </p:sp>
      <p:sp>
        <p:nvSpPr>
          <p:cNvPr id="62" name="TextBox 61"/>
          <p:cNvSpPr txBox="1">
            <a:spLocks noChangeArrowheads="1"/>
          </p:cNvSpPr>
          <p:nvPr/>
        </p:nvSpPr>
        <p:spPr bwMode="auto">
          <a:xfrm>
            <a:off x="6386513" y="3429000"/>
            <a:ext cx="17668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latin typeface="Arial" panose="020B0604020202020204" pitchFamily="34" charset="0"/>
                <a:ea typeface="MS PGothic" pitchFamily="34" charset="-128"/>
              </a:rPr>
              <a:t>VST     V3 </a:t>
            </a:r>
            <a:r>
              <a:rPr lang="en-US" altLang="zh-CN" sz="1800">
                <a:latin typeface="Arial" panose="020B0604020202020204" pitchFamily="34" charset="0"/>
                <a:ea typeface="MS PGothic" pitchFamily="34" charset="-128"/>
                <a:sym typeface="Wingdings" panose="05000000000000000000" pitchFamily="2" charset="2"/>
              </a:rPr>
              <a:t> C</a:t>
            </a:r>
          </a:p>
        </p:txBody>
      </p:sp>
    </p:spTree>
    <p:extLst>
      <p:ext uri="{BB962C8B-B14F-4D97-AF65-F5344CB8AC3E}">
        <p14:creationId xmlns:p14="http://schemas.microsoft.com/office/powerpoint/2010/main" val="312563118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59">
                                            <p:txEl>
                                              <p:pRg st="1" end="1"/>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0"/>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2"/>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nodeType="clickEffect">
                                  <p:stCondLst>
                                    <p:cond delay="0"/>
                                  </p:stCondLst>
                                  <p:childTnLst>
                                    <p:set>
                                      <p:cBhvr>
                                        <p:cTn id="72" dur="1" fill="hold">
                                          <p:stCondLst>
                                            <p:cond delay="0"/>
                                          </p:stCondLst>
                                        </p:cTn>
                                        <p:tgtEl>
                                          <p:spTgt spid="5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p:bldP spid="50" grpId="0"/>
      <p:bldP spid="51" grpId="0"/>
      <p:bldP spid="52" grpId="0"/>
      <p:bldP spid="56" grpId="0" animBg="1"/>
      <p:bldP spid="4" grpId="0"/>
      <p:bldP spid="60" grpId="0"/>
      <p:bldP spid="61" grpId="0"/>
      <p:bldP spid="6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76200" y="1004888"/>
            <a:ext cx="3138488" cy="5243512"/>
            <a:chOff x="-39" y="921"/>
            <a:chExt cx="1977" cy="3303"/>
          </a:xfrm>
        </p:grpSpPr>
        <p:grpSp>
          <p:nvGrpSpPr>
            <p:cNvPr id="137244" name="Group 8"/>
            <p:cNvGrpSpPr>
              <a:grpSpLocks/>
            </p:cNvGrpSpPr>
            <p:nvPr/>
          </p:nvGrpSpPr>
          <p:grpSpPr bwMode="auto">
            <a:xfrm>
              <a:off x="673" y="1258"/>
              <a:ext cx="1017" cy="1405"/>
              <a:chOff x="721" y="922"/>
              <a:chExt cx="1017" cy="1405"/>
            </a:xfrm>
          </p:grpSpPr>
          <p:sp>
            <p:nvSpPr>
              <p:cNvPr id="137258" name="AutoShape 6"/>
              <p:cNvSpPr>
                <a:spLocks noChangeArrowheads="1"/>
              </p:cNvSpPr>
              <p:nvPr/>
            </p:nvSpPr>
            <p:spPr bwMode="auto">
              <a:xfrm>
                <a:off x="721" y="922"/>
                <a:ext cx="441"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7259" name="AutoShape 7"/>
              <p:cNvSpPr>
                <a:spLocks noChangeArrowheads="1"/>
              </p:cNvSpPr>
              <p:nvPr/>
            </p:nvSpPr>
            <p:spPr bwMode="auto">
              <a:xfrm>
                <a:off x="1297" y="1210"/>
                <a:ext cx="441"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7260" name="AutoShape 8"/>
              <p:cNvSpPr>
                <a:spLocks noChangeArrowheads="1"/>
              </p:cNvSpPr>
              <p:nvPr/>
            </p:nvSpPr>
            <p:spPr bwMode="auto">
              <a:xfrm>
                <a:off x="957" y="1642"/>
                <a:ext cx="402"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add</a:t>
                </a:r>
              </a:p>
            </p:txBody>
          </p:sp>
          <p:sp>
            <p:nvSpPr>
              <p:cNvPr id="137261" name="AutoShape 9"/>
              <p:cNvSpPr>
                <a:spLocks noChangeArrowheads="1"/>
              </p:cNvSpPr>
              <p:nvPr/>
            </p:nvSpPr>
            <p:spPr bwMode="auto">
              <a:xfrm>
                <a:off x="930" y="2074"/>
                <a:ext cx="504"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store</a:t>
                </a:r>
              </a:p>
            </p:txBody>
          </p:sp>
          <p:sp>
            <p:nvSpPr>
              <p:cNvPr id="137262" name="Line 10"/>
              <p:cNvSpPr>
                <a:spLocks noChangeShapeType="1"/>
              </p:cNvSpPr>
              <p:nvPr/>
            </p:nvSpPr>
            <p:spPr bwMode="auto">
              <a:xfrm>
                <a:off x="948" y="1200"/>
                <a:ext cx="144" cy="432"/>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7263" name="Line 11"/>
              <p:cNvSpPr>
                <a:spLocks noChangeShapeType="1"/>
              </p:cNvSpPr>
              <p:nvPr/>
            </p:nvSpPr>
            <p:spPr bwMode="auto">
              <a:xfrm flipH="1">
                <a:off x="1236" y="1488"/>
                <a:ext cx="192"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7264" name="Line 12"/>
              <p:cNvSpPr>
                <a:spLocks noChangeShapeType="1"/>
              </p:cNvSpPr>
              <p:nvPr/>
            </p:nvSpPr>
            <p:spPr bwMode="auto">
              <a:xfrm>
                <a:off x="1188" y="1920"/>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grpSp>
          <p:nvGrpSpPr>
            <p:cNvPr id="137245" name="Group 13"/>
            <p:cNvGrpSpPr>
              <a:grpSpLocks/>
            </p:cNvGrpSpPr>
            <p:nvPr/>
          </p:nvGrpSpPr>
          <p:grpSpPr bwMode="auto">
            <a:xfrm>
              <a:off x="685" y="2746"/>
              <a:ext cx="1017" cy="1405"/>
              <a:chOff x="733" y="2410"/>
              <a:chExt cx="1017" cy="1405"/>
            </a:xfrm>
          </p:grpSpPr>
          <p:sp>
            <p:nvSpPr>
              <p:cNvPr id="137251" name="AutoShape 14"/>
              <p:cNvSpPr>
                <a:spLocks noChangeArrowheads="1"/>
              </p:cNvSpPr>
              <p:nvPr/>
            </p:nvSpPr>
            <p:spPr bwMode="auto">
              <a:xfrm>
                <a:off x="733" y="2410"/>
                <a:ext cx="441"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7252" name="AutoShape 15"/>
              <p:cNvSpPr>
                <a:spLocks noChangeArrowheads="1"/>
              </p:cNvSpPr>
              <p:nvPr/>
            </p:nvSpPr>
            <p:spPr bwMode="auto">
              <a:xfrm>
                <a:off x="1309" y="2698"/>
                <a:ext cx="441"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7253" name="AutoShape 16"/>
              <p:cNvSpPr>
                <a:spLocks noChangeArrowheads="1"/>
              </p:cNvSpPr>
              <p:nvPr/>
            </p:nvSpPr>
            <p:spPr bwMode="auto">
              <a:xfrm>
                <a:off x="969" y="3130"/>
                <a:ext cx="402"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add</a:t>
                </a:r>
              </a:p>
            </p:txBody>
          </p:sp>
          <p:sp>
            <p:nvSpPr>
              <p:cNvPr id="137254" name="AutoShape 17"/>
              <p:cNvSpPr>
                <a:spLocks noChangeArrowheads="1"/>
              </p:cNvSpPr>
              <p:nvPr/>
            </p:nvSpPr>
            <p:spPr bwMode="auto">
              <a:xfrm>
                <a:off x="942" y="3562"/>
                <a:ext cx="504"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store</a:t>
                </a:r>
              </a:p>
            </p:txBody>
          </p:sp>
          <p:sp>
            <p:nvSpPr>
              <p:cNvPr id="137255" name="Line 18"/>
              <p:cNvSpPr>
                <a:spLocks noChangeShapeType="1"/>
              </p:cNvSpPr>
              <p:nvPr/>
            </p:nvSpPr>
            <p:spPr bwMode="auto">
              <a:xfrm>
                <a:off x="960" y="2688"/>
                <a:ext cx="144" cy="432"/>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7256" name="Line 19"/>
              <p:cNvSpPr>
                <a:spLocks noChangeShapeType="1"/>
              </p:cNvSpPr>
              <p:nvPr/>
            </p:nvSpPr>
            <p:spPr bwMode="auto">
              <a:xfrm flipH="1">
                <a:off x="1248" y="2976"/>
                <a:ext cx="192"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7257" name="Line 20"/>
              <p:cNvSpPr>
                <a:spLocks noChangeShapeType="1"/>
              </p:cNvSpPr>
              <p:nvPr/>
            </p:nvSpPr>
            <p:spPr bwMode="auto">
              <a:xfrm>
                <a:off x="1200" y="34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137246" name="AutoShape 21"/>
            <p:cNvSpPr>
              <a:spLocks noChangeArrowheads="1"/>
            </p:cNvSpPr>
            <p:nvPr/>
          </p:nvSpPr>
          <p:spPr bwMode="auto">
            <a:xfrm>
              <a:off x="528" y="1200"/>
              <a:ext cx="1248" cy="1488"/>
            </a:xfrm>
            <a:prstGeom prst="roundRect">
              <a:avLst>
                <a:gd name="adj" fmla="val 16667"/>
              </a:avLst>
            </a:prstGeom>
            <a:noFill/>
            <a:ln w="381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37247" name="AutoShape 22"/>
            <p:cNvSpPr>
              <a:spLocks noChangeArrowheads="1"/>
            </p:cNvSpPr>
            <p:nvPr/>
          </p:nvSpPr>
          <p:spPr bwMode="auto">
            <a:xfrm>
              <a:off x="480" y="2736"/>
              <a:ext cx="1296" cy="1488"/>
            </a:xfrm>
            <a:prstGeom prst="roundRect">
              <a:avLst>
                <a:gd name="adj" fmla="val 16667"/>
              </a:avLst>
            </a:prstGeom>
            <a:noFill/>
            <a:ln w="3810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37248" name="Text Box 23"/>
            <p:cNvSpPr txBox="1">
              <a:spLocks noChangeArrowheads="1"/>
            </p:cNvSpPr>
            <p:nvPr/>
          </p:nvSpPr>
          <p:spPr bwMode="auto">
            <a:xfrm>
              <a:off x="-39" y="1593"/>
              <a:ext cx="57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000000"/>
                  </a:solidFill>
                  <a:latin typeface="Verdana" panose="020B0604030504040204" pitchFamily="34" charset="0"/>
                  <a:ea typeface="Gulim" pitchFamily="34" charset="-127"/>
                </a:rPr>
                <a:t>Iter. 1</a:t>
              </a:r>
            </a:p>
          </p:txBody>
        </p:sp>
        <p:sp>
          <p:nvSpPr>
            <p:cNvPr id="137249" name="Text Box 24"/>
            <p:cNvSpPr txBox="1">
              <a:spLocks noChangeArrowheads="1"/>
            </p:cNvSpPr>
            <p:nvPr/>
          </p:nvSpPr>
          <p:spPr bwMode="auto">
            <a:xfrm>
              <a:off x="-39" y="3081"/>
              <a:ext cx="57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000000"/>
                  </a:solidFill>
                  <a:latin typeface="Verdana" panose="020B0604030504040204" pitchFamily="34" charset="0"/>
                  <a:ea typeface="Gulim" pitchFamily="34" charset="-127"/>
                </a:rPr>
                <a:t>Iter. 2</a:t>
              </a:r>
            </a:p>
          </p:txBody>
        </p:sp>
        <p:sp>
          <p:nvSpPr>
            <p:cNvPr id="137250" name="Text Box 25"/>
            <p:cNvSpPr txBox="1">
              <a:spLocks noChangeArrowheads="1"/>
            </p:cNvSpPr>
            <p:nvPr/>
          </p:nvSpPr>
          <p:spPr bwMode="auto">
            <a:xfrm>
              <a:off x="146" y="921"/>
              <a:ext cx="17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i="1">
                  <a:solidFill>
                    <a:srgbClr val="000000"/>
                  </a:solidFill>
                  <a:latin typeface="Verdana" panose="020B0604030504040204" pitchFamily="34" charset="0"/>
                  <a:ea typeface="Gulim" pitchFamily="34" charset="-127"/>
                </a:rPr>
                <a:t>Scalar Sequential Code</a:t>
              </a:r>
            </a:p>
          </p:txBody>
        </p:sp>
      </p:grpSp>
      <p:sp>
        <p:nvSpPr>
          <p:cNvPr id="137219" name="Title 1"/>
          <p:cNvSpPr>
            <a:spLocks noGrp="1"/>
          </p:cNvSpPr>
          <p:nvPr>
            <p:ph type="title"/>
          </p:nvPr>
        </p:nvSpPr>
        <p:spPr/>
        <p:txBody>
          <a:bodyPr/>
          <a:lstStyle/>
          <a:p>
            <a:r>
              <a:rPr lang="en-US" altLang="zh-CN" sz="3200" dirty="0" err="1" smtClean="0"/>
              <a:t>Prog</a:t>
            </a:r>
            <a:r>
              <a:rPr lang="en-US" altLang="zh-CN" sz="3200" dirty="0" smtClean="0"/>
              <a:t>. Model 3: Multithreaded</a:t>
            </a:r>
          </a:p>
        </p:txBody>
      </p:sp>
      <p:sp>
        <p:nvSpPr>
          <p:cNvPr id="8" name="日期占位符 7"/>
          <p:cNvSpPr>
            <a:spLocks noGrp="1"/>
          </p:cNvSpPr>
          <p:nvPr>
            <p:ph type="dt" sz="half" idx="10"/>
          </p:nvPr>
        </p:nvSpPr>
        <p:spPr/>
        <p:txBody>
          <a:bodyPr/>
          <a:lstStyle/>
          <a:p>
            <a:pPr>
              <a:defRPr/>
            </a:pPr>
            <a:fld id="{F3E8E0ED-F346-4D17-B1F3-DB48EE65CA68}" type="datetime1">
              <a:rPr lang="en-US" altLang="zh-CN" smtClean="0"/>
              <a:t>4/30/2020</a:t>
            </a:fld>
            <a:endParaRPr lang="zh-CN" altLang="en-US"/>
          </a:p>
        </p:txBody>
      </p:sp>
      <p:sp>
        <p:nvSpPr>
          <p:cNvPr id="9" name="页脚占位符 8"/>
          <p:cNvSpPr>
            <a:spLocks noGrp="1"/>
          </p:cNvSpPr>
          <p:nvPr>
            <p:ph type="ftr" sz="quarter" idx="11"/>
          </p:nvPr>
        </p:nvSpPr>
        <p:spPr/>
        <p:txBody>
          <a:bodyPr/>
          <a:lstStyle/>
          <a:p>
            <a:pPr>
              <a:defRPr/>
            </a:pPr>
            <a:r>
              <a:rPr lang="zh-CN" altLang="en-US" smtClean="0"/>
              <a:t>中国科学技术大学</a:t>
            </a:r>
            <a:endParaRPr lang="zh-CN" altLang="en-US"/>
          </a:p>
        </p:txBody>
      </p:sp>
      <p:sp>
        <p:nvSpPr>
          <p:cNvPr id="10" name="灯片编号占位符 9"/>
          <p:cNvSpPr>
            <a:spLocks noGrp="1"/>
          </p:cNvSpPr>
          <p:nvPr>
            <p:ph type="sldNum" sz="quarter" idx="12"/>
          </p:nvPr>
        </p:nvSpPr>
        <p:spPr/>
        <p:txBody>
          <a:bodyPr/>
          <a:lstStyle/>
          <a:p>
            <a:pPr>
              <a:defRPr/>
            </a:pPr>
            <a:fld id="{53ED6BF9-6527-438A-891E-608CD71393A1}" type="slidenum">
              <a:rPr lang="zh-CN" altLang="en-US" smtClean="0"/>
              <a:pPr>
                <a:defRPr/>
              </a:pPr>
              <a:t>33</a:t>
            </a:fld>
            <a:endParaRPr lang="zh-CN" altLang="en-US"/>
          </a:p>
        </p:txBody>
      </p:sp>
      <p:sp>
        <p:nvSpPr>
          <p:cNvPr id="137221" name="Text Box 3"/>
          <p:cNvSpPr txBox="1">
            <a:spLocks noChangeArrowheads="1"/>
          </p:cNvSpPr>
          <p:nvPr/>
        </p:nvSpPr>
        <p:spPr bwMode="auto">
          <a:xfrm>
            <a:off x="5856514" y="1387475"/>
            <a:ext cx="3016250" cy="6096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10000"/>
              </a:spcBef>
              <a:buFontTx/>
              <a:buNone/>
            </a:pPr>
            <a:r>
              <a:rPr lang="en-US" altLang="ko-KR" sz="1600" b="1" dirty="0">
                <a:solidFill>
                  <a:srgbClr val="000000"/>
                </a:solidFill>
                <a:latin typeface="Courier New" panose="02070309020205020404" pitchFamily="49" charset="0"/>
                <a:ea typeface="Gulim" pitchFamily="34" charset="-127"/>
              </a:rPr>
              <a:t>for (</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=0; </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 &lt; N; </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a:t>
            </a:r>
          </a:p>
          <a:p>
            <a:pPr eaLnBrk="1" hangingPunct="1">
              <a:lnSpc>
                <a:spcPct val="100000"/>
              </a:lnSpc>
              <a:spcBef>
                <a:spcPct val="10000"/>
              </a:spcBef>
              <a:buFontTx/>
              <a:buNone/>
            </a:pPr>
            <a:r>
              <a:rPr lang="en-US" altLang="ko-KR" sz="1600" b="1" dirty="0">
                <a:solidFill>
                  <a:srgbClr val="000000"/>
                </a:solidFill>
                <a:latin typeface="Courier New" panose="02070309020205020404" pitchFamily="49" charset="0"/>
                <a:ea typeface="Gulim" pitchFamily="34" charset="-127"/>
              </a:rPr>
              <a:t>    C[</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 = A[</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 + B[</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a:t>
            </a:r>
          </a:p>
        </p:txBody>
      </p:sp>
      <p:grpSp>
        <p:nvGrpSpPr>
          <p:cNvPr id="6" name="Group 5"/>
          <p:cNvGrpSpPr>
            <a:grpSpLocks/>
          </p:cNvGrpSpPr>
          <p:nvPr/>
        </p:nvGrpSpPr>
        <p:grpSpPr bwMode="auto">
          <a:xfrm>
            <a:off x="811213" y="1357313"/>
            <a:ext cx="1981200" cy="2590800"/>
            <a:chOff x="949325" y="1509713"/>
            <a:chExt cx="1981200" cy="2590800"/>
          </a:xfrm>
        </p:grpSpPr>
        <p:sp>
          <p:nvSpPr>
            <p:cNvPr id="137236" name="AutoShape 33"/>
            <p:cNvSpPr>
              <a:spLocks noChangeArrowheads="1"/>
            </p:cNvSpPr>
            <p:nvPr/>
          </p:nvSpPr>
          <p:spPr bwMode="auto">
            <a:xfrm>
              <a:off x="1198563" y="1601788"/>
              <a:ext cx="700088"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7237" name="AutoShape 34"/>
            <p:cNvSpPr>
              <a:spLocks noChangeArrowheads="1"/>
            </p:cNvSpPr>
            <p:nvPr/>
          </p:nvSpPr>
          <p:spPr bwMode="auto">
            <a:xfrm>
              <a:off x="2112963" y="2211388"/>
              <a:ext cx="700088"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7238" name="AutoShape 35"/>
            <p:cNvSpPr>
              <a:spLocks noChangeArrowheads="1"/>
            </p:cNvSpPr>
            <p:nvPr/>
          </p:nvSpPr>
          <p:spPr bwMode="auto">
            <a:xfrm>
              <a:off x="1573213" y="2897188"/>
              <a:ext cx="638175"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add</a:t>
              </a:r>
            </a:p>
          </p:txBody>
        </p:sp>
        <p:sp>
          <p:nvSpPr>
            <p:cNvPr id="137239" name="AutoShape 36"/>
            <p:cNvSpPr>
              <a:spLocks noChangeArrowheads="1"/>
            </p:cNvSpPr>
            <p:nvPr/>
          </p:nvSpPr>
          <p:spPr bwMode="auto">
            <a:xfrm>
              <a:off x="1530350" y="3506788"/>
              <a:ext cx="800100"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store</a:t>
              </a:r>
            </a:p>
          </p:txBody>
        </p:sp>
        <p:sp>
          <p:nvSpPr>
            <p:cNvPr id="137240" name="Line 37"/>
            <p:cNvSpPr>
              <a:spLocks noChangeShapeType="1"/>
            </p:cNvSpPr>
            <p:nvPr/>
          </p:nvSpPr>
          <p:spPr bwMode="auto">
            <a:xfrm>
              <a:off x="1558925" y="2043113"/>
              <a:ext cx="228600" cy="838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7241" name="Line 38"/>
            <p:cNvSpPr>
              <a:spLocks noChangeShapeType="1"/>
            </p:cNvSpPr>
            <p:nvPr/>
          </p:nvSpPr>
          <p:spPr bwMode="auto">
            <a:xfrm flipH="1">
              <a:off x="2016125" y="2652713"/>
              <a:ext cx="22860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7242" name="Line 39"/>
            <p:cNvSpPr>
              <a:spLocks noChangeShapeType="1"/>
            </p:cNvSpPr>
            <p:nvPr/>
          </p:nvSpPr>
          <p:spPr bwMode="auto">
            <a:xfrm>
              <a:off x="1939925" y="3338513"/>
              <a:ext cx="0" cy="1524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7243" name="AutoShape 47"/>
            <p:cNvSpPr>
              <a:spLocks noChangeArrowheads="1"/>
            </p:cNvSpPr>
            <p:nvPr/>
          </p:nvSpPr>
          <p:spPr bwMode="auto">
            <a:xfrm>
              <a:off x="949325" y="1509713"/>
              <a:ext cx="1981200" cy="2590800"/>
            </a:xfrm>
            <a:prstGeom prst="roundRect">
              <a:avLst>
                <a:gd name="adj" fmla="val 16667"/>
              </a:avLst>
            </a:prstGeom>
            <a:noFill/>
            <a:ln w="3810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5" name="Group 4"/>
          <p:cNvGrpSpPr>
            <a:grpSpLocks/>
          </p:cNvGrpSpPr>
          <p:nvPr/>
        </p:nvGrpSpPr>
        <p:grpSpPr bwMode="auto">
          <a:xfrm>
            <a:off x="3276600" y="1357313"/>
            <a:ext cx="1981200" cy="2590800"/>
            <a:chOff x="2930525" y="1509713"/>
            <a:chExt cx="1981200" cy="2590800"/>
          </a:xfrm>
        </p:grpSpPr>
        <p:sp>
          <p:nvSpPr>
            <p:cNvPr id="137228" name="AutoShape 40"/>
            <p:cNvSpPr>
              <a:spLocks noChangeArrowheads="1"/>
            </p:cNvSpPr>
            <p:nvPr/>
          </p:nvSpPr>
          <p:spPr bwMode="auto">
            <a:xfrm>
              <a:off x="3103563" y="1601788"/>
              <a:ext cx="700088"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7229" name="AutoShape 41"/>
            <p:cNvSpPr>
              <a:spLocks noChangeArrowheads="1"/>
            </p:cNvSpPr>
            <p:nvPr/>
          </p:nvSpPr>
          <p:spPr bwMode="auto">
            <a:xfrm>
              <a:off x="4017963" y="2211388"/>
              <a:ext cx="700088"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7230" name="AutoShape 42"/>
            <p:cNvSpPr>
              <a:spLocks noChangeArrowheads="1"/>
            </p:cNvSpPr>
            <p:nvPr/>
          </p:nvSpPr>
          <p:spPr bwMode="auto">
            <a:xfrm>
              <a:off x="3478213" y="2897188"/>
              <a:ext cx="638175"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add</a:t>
              </a:r>
            </a:p>
          </p:txBody>
        </p:sp>
        <p:sp>
          <p:nvSpPr>
            <p:cNvPr id="137231" name="AutoShape 43"/>
            <p:cNvSpPr>
              <a:spLocks noChangeArrowheads="1"/>
            </p:cNvSpPr>
            <p:nvPr/>
          </p:nvSpPr>
          <p:spPr bwMode="auto">
            <a:xfrm>
              <a:off x="3435350" y="3506788"/>
              <a:ext cx="800100"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store</a:t>
              </a:r>
            </a:p>
          </p:txBody>
        </p:sp>
        <p:sp>
          <p:nvSpPr>
            <p:cNvPr id="137232" name="Line 44"/>
            <p:cNvSpPr>
              <a:spLocks noChangeShapeType="1"/>
            </p:cNvSpPr>
            <p:nvPr/>
          </p:nvSpPr>
          <p:spPr bwMode="auto">
            <a:xfrm>
              <a:off x="3387725" y="2043113"/>
              <a:ext cx="304800" cy="838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7233" name="Line 45"/>
            <p:cNvSpPr>
              <a:spLocks noChangeShapeType="1"/>
            </p:cNvSpPr>
            <p:nvPr/>
          </p:nvSpPr>
          <p:spPr bwMode="auto">
            <a:xfrm flipH="1">
              <a:off x="3921125" y="2652713"/>
              <a:ext cx="22860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7234" name="Line 46"/>
            <p:cNvSpPr>
              <a:spLocks noChangeShapeType="1"/>
            </p:cNvSpPr>
            <p:nvPr/>
          </p:nvSpPr>
          <p:spPr bwMode="auto">
            <a:xfrm>
              <a:off x="3844925" y="3338513"/>
              <a:ext cx="0" cy="1524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7235" name="AutoShape 48"/>
            <p:cNvSpPr>
              <a:spLocks noChangeArrowheads="1"/>
            </p:cNvSpPr>
            <p:nvPr/>
          </p:nvSpPr>
          <p:spPr bwMode="auto">
            <a:xfrm>
              <a:off x="2930525" y="1509713"/>
              <a:ext cx="1981200" cy="2590800"/>
            </a:xfrm>
            <a:prstGeom prst="roundRect">
              <a:avLst>
                <a:gd name="adj" fmla="val 16667"/>
              </a:avLst>
            </a:prstGeom>
            <a:noFill/>
            <a:ln w="3810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sp>
        <p:nvSpPr>
          <p:cNvPr id="50" name="Text Box 49"/>
          <p:cNvSpPr txBox="1">
            <a:spLocks noChangeArrowheads="1"/>
          </p:cNvSpPr>
          <p:nvPr/>
        </p:nvSpPr>
        <p:spPr bwMode="auto">
          <a:xfrm>
            <a:off x="2217738" y="3895725"/>
            <a:ext cx="8016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200" b="1" dirty="0" err="1">
                <a:solidFill>
                  <a:srgbClr val="0036A2"/>
                </a:solidFill>
                <a:latin typeface="Verdana" panose="020B0604030504040204" pitchFamily="34" charset="0"/>
                <a:ea typeface="Gulim" pitchFamily="34" charset="-127"/>
              </a:rPr>
              <a:t>Iter</a:t>
            </a:r>
            <a:r>
              <a:rPr lang="en-US" altLang="ko-KR" sz="1200" b="1" dirty="0">
                <a:solidFill>
                  <a:srgbClr val="0036A2"/>
                </a:solidFill>
                <a:latin typeface="Verdana" panose="020B0604030504040204" pitchFamily="34" charset="0"/>
                <a:ea typeface="Gulim" pitchFamily="34" charset="-127"/>
              </a:rPr>
              <a:t>. 1</a:t>
            </a:r>
          </a:p>
        </p:txBody>
      </p:sp>
      <p:sp>
        <p:nvSpPr>
          <p:cNvPr id="51" name="Text Box 50"/>
          <p:cNvSpPr txBox="1">
            <a:spLocks noChangeArrowheads="1"/>
          </p:cNvSpPr>
          <p:nvPr/>
        </p:nvSpPr>
        <p:spPr bwMode="auto">
          <a:xfrm>
            <a:off x="4198938" y="3895725"/>
            <a:ext cx="8016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200" b="1">
                <a:solidFill>
                  <a:srgbClr val="0036A2"/>
                </a:solidFill>
                <a:latin typeface="Verdana" panose="020B0604030504040204" pitchFamily="34" charset="0"/>
                <a:ea typeface="Gulim" pitchFamily="34" charset="-127"/>
              </a:rPr>
              <a:t>Iter. 2</a:t>
            </a:r>
          </a:p>
        </p:txBody>
      </p:sp>
      <p:sp>
        <p:nvSpPr>
          <p:cNvPr id="56" name="Line 55"/>
          <p:cNvSpPr>
            <a:spLocks noChangeShapeType="1"/>
          </p:cNvSpPr>
          <p:nvPr/>
        </p:nvSpPr>
        <p:spPr bwMode="auto">
          <a:xfrm>
            <a:off x="6019800" y="2347913"/>
            <a:ext cx="533400" cy="0"/>
          </a:xfrm>
          <a:prstGeom prst="line">
            <a:avLst/>
          </a:prstGeom>
          <a:noFill/>
          <a:ln w="7620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59" name="Text Box 26"/>
          <p:cNvSpPr txBox="1">
            <a:spLocks noChangeArrowheads="1"/>
          </p:cNvSpPr>
          <p:nvPr/>
        </p:nvSpPr>
        <p:spPr bwMode="auto">
          <a:xfrm>
            <a:off x="3429000" y="4230688"/>
            <a:ext cx="5867400" cy="2246312"/>
          </a:xfrm>
          <a:prstGeom prst="rect">
            <a:avLst/>
          </a:prstGeom>
          <a:noFill/>
          <a:ln>
            <a:noFill/>
          </a:ln>
          <a:extLst/>
        </p:spPr>
        <p:txBody>
          <a:bodyPr anchor="ct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altLang="ko-KR" sz="2000" dirty="0" smtClean="0">
                <a:solidFill>
                  <a:srgbClr val="000000"/>
                </a:solidFill>
                <a:latin typeface="+mn-lt"/>
                <a:ea typeface="굴림" charset="0"/>
                <a:cs typeface="굴림" charset="0"/>
              </a:rPr>
              <a:t>Realization</a:t>
            </a:r>
            <a:r>
              <a:rPr lang="en-US" altLang="ko-KR" sz="2000" dirty="0" smtClean="0">
                <a:solidFill>
                  <a:srgbClr val="0000FF"/>
                </a:solidFill>
                <a:latin typeface="+mn-lt"/>
                <a:ea typeface="굴림" charset="0"/>
                <a:cs typeface="굴림" charset="0"/>
              </a:rPr>
              <a:t>: Each iteration is independent</a:t>
            </a:r>
          </a:p>
          <a:p>
            <a:pPr eaLnBrk="1" hangingPunct="1">
              <a:defRPr/>
            </a:pPr>
            <a:endParaRPr lang="en-US" altLang="ko-KR" sz="2000" dirty="0" smtClean="0">
              <a:solidFill>
                <a:srgbClr val="0000FF"/>
              </a:solidFill>
              <a:latin typeface="+mn-lt"/>
              <a:ea typeface="굴림" charset="0"/>
              <a:cs typeface="굴림" charset="0"/>
            </a:endParaRPr>
          </a:p>
          <a:p>
            <a:pPr eaLnBrk="1" hangingPunct="1">
              <a:defRPr/>
            </a:pPr>
            <a:r>
              <a:rPr lang="en-US" altLang="ko-KR" sz="2000" dirty="0" smtClean="0">
                <a:latin typeface="+mn-lt"/>
                <a:ea typeface="굴림" charset="0"/>
                <a:cs typeface="굴림" charset="0"/>
              </a:rPr>
              <a:t>Idea: </a:t>
            </a:r>
            <a:r>
              <a:rPr lang="en-US" altLang="ko-KR" sz="2000" dirty="0" smtClean="0">
                <a:solidFill>
                  <a:srgbClr val="0000FF"/>
                </a:solidFill>
                <a:latin typeface="+mn-lt"/>
                <a:ea typeface="굴림" charset="0"/>
                <a:cs typeface="굴림" charset="0"/>
              </a:rPr>
              <a:t>Programmer or compiler generates a thread to execute each iteration. Each thread does the same thing (but on different data)</a:t>
            </a:r>
          </a:p>
          <a:p>
            <a:pPr eaLnBrk="1" hangingPunct="1">
              <a:defRPr/>
            </a:pPr>
            <a:endParaRPr lang="en-US" altLang="ko-KR" sz="2000" dirty="0" smtClean="0">
              <a:solidFill>
                <a:srgbClr val="FF0000"/>
              </a:solidFill>
              <a:latin typeface="+mn-lt"/>
              <a:ea typeface="굴림" charset="0"/>
              <a:cs typeface="굴림" charset="0"/>
            </a:endParaRPr>
          </a:p>
          <a:p>
            <a:pPr eaLnBrk="1" hangingPunct="1">
              <a:defRPr/>
            </a:pPr>
            <a:r>
              <a:rPr lang="en-US" altLang="ko-KR" sz="2000" dirty="0" smtClean="0">
                <a:solidFill>
                  <a:srgbClr val="FF0000"/>
                </a:solidFill>
                <a:latin typeface="+mn-lt"/>
                <a:ea typeface="굴림" charset="0"/>
                <a:cs typeface="굴림" charset="0"/>
              </a:rPr>
              <a:t>Can be executed on a MIMD machine</a:t>
            </a:r>
          </a:p>
        </p:txBody>
      </p:sp>
    </p:spTree>
    <p:extLst>
      <p:ext uri="{BB962C8B-B14F-4D97-AF65-F5344CB8AC3E}">
        <p14:creationId xmlns:p14="http://schemas.microsoft.com/office/powerpoint/2010/main" val="109147096"/>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59">
                                            <p:txEl>
                                              <p:pRg st="2" end="2"/>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5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le 1"/>
          <p:cNvSpPr>
            <a:spLocks noGrp="1"/>
          </p:cNvSpPr>
          <p:nvPr>
            <p:ph type="title"/>
          </p:nvPr>
        </p:nvSpPr>
        <p:spPr/>
        <p:txBody>
          <a:bodyPr/>
          <a:lstStyle/>
          <a:p>
            <a:r>
              <a:rPr lang="en-US" altLang="zh-CN" sz="3600" smtClean="0"/>
              <a:t>Prog. Model 3: Multithreaded</a:t>
            </a:r>
          </a:p>
        </p:txBody>
      </p:sp>
      <p:sp>
        <p:nvSpPr>
          <p:cNvPr id="2" name="日期占位符 1"/>
          <p:cNvSpPr>
            <a:spLocks noGrp="1"/>
          </p:cNvSpPr>
          <p:nvPr>
            <p:ph type="dt" sz="half" idx="10"/>
          </p:nvPr>
        </p:nvSpPr>
        <p:spPr/>
        <p:txBody>
          <a:bodyPr/>
          <a:lstStyle/>
          <a:p>
            <a:fld id="{F2CFCFAB-4A4F-4B26-8579-2B124087BB71}" type="datetime1">
              <a:rPr lang="en-US" altLang="zh-CN" smtClean="0"/>
              <a:t>4/30/2020</a:t>
            </a:fld>
            <a:endParaRPr lang="zh-CN" altLang="en-US"/>
          </a:p>
        </p:txBody>
      </p:sp>
      <p:sp>
        <p:nvSpPr>
          <p:cNvPr id="3" name="页脚占位符 2"/>
          <p:cNvSpPr>
            <a:spLocks noGrp="1"/>
          </p:cNvSpPr>
          <p:nvPr>
            <p:ph type="ftr" sz="quarter" idx="11"/>
          </p:nvPr>
        </p:nvSpPr>
        <p:spPr/>
        <p:txBody>
          <a:bodyPr/>
          <a:lstStyle/>
          <a:p>
            <a:r>
              <a:rPr lang="zh-CN" altLang="en-US" smtClean="0"/>
              <a:t>中国科学技术大学</a:t>
            </a:r>
            <a:endParaRPr lang="zh-CN" altLang="en-US" dirty="0"/>
          </a:p>
        </p:txBody>
      </p:sp>
      <p:sp>
        <p:nvSpPr>
          <p:cNvPr id="13824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fld id="{A5AC416C-8B10-44FD-A1DF-D4D5598A96D0}" type="slidenum">
              <a:rPr lang="en-US" altLang="zh-CN" smtClean="0"/>
              <a:pPr/>
              <a:t>34</a:t>
            </a:fld>
            <a:endParaRPr lang="en-US" altLang="zh-CN" smtClean="0"/>
          </a:p>
        </p:txBody>
      </p:sp>
      <p:sp>
        <p:nvSpPr>
          <p:cNvPr id="138244" name="Text Box 3"/>
          <p:cNvSpPr txBox="1">
            <a:spLocks noChangeArrowheads="1"/>
          </p:cNvSpPr>
          <p:nvPr/>
        </p:nvSpPr>
        <p:spPr bwMode="auto">
          <a:xfrm>
            <a:off x="5670550" y="1292226"/>
            <a:ext cx="3016250" cy="6096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10000"/>
              </a:spcBef>
              <a:buFontTx/>
              <a:buNone/>
            </a:pPr>
            <a:r>
              <a:rPr lang="en-US" altLang="ko-KR" sz="1600" b="1" dirty="0">
                <a:solidFill>
                  <a:srgbClr val="000000"/>
                </a:solidFill>
                <a:latin typeface="Courier New" panose="02070309020205020404" pitchFamily="49" charset="0"/>
                <a:ea typeface="Gulim" pitchFamily="34" charset="-127"/>
              </a:rPr>
              <a:t>for (</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=0; </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 &lt; N; </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a:t>
            </a:r>
          </a:p>
          <a:p>
            <a:pPr eaLnBrk="1" hangingPunct="1">
              <a:lnSpc>
                <a:spcPct val="100000"/>
              </a:lnSpc>
              <a:spcBef>
                <a:spcPct val="10000"/>
              </a:spcBef>
              <a:buFontTx/>
              <a:buNone/>
            </a:pPr>
            <a:r>
              <a:rPr lang="en-US" altLang="ko-KR" sz="1600" b="1" dirty="0">
                <a:solidFill>
                  <a:srgbClr val="000000"/>
                </a:solidFill>
                <a:latin typeface="Courier New" panose="02070309020205020404" pitchFamily="49" charset="0"/>
                <a:ea typeface="Gulim" pitchFamily="34" charset="-127"/>
              </a:rPr>
              <a:t>    C[</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 = A[</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 + B[</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a:t>
            </a:r>
          </a:p>
        </p:txBody>
      </p:sp>
      <p:grpSp>
        <p:nvGrpSpPr>
          <p:cNvPr id="138245" name="Group 5"/>
          <p:cNvGrpSpPr>
            <a:grpSpLocks/>
          </p:cNvGrpSpPr>
          <p:nvPr/>
        </p:nvGrpSpPr>
        <p:grpSpPr bwMode="auto">
          <a:xfrm>
            <a:off x="811213" y="1357313"/>
            <a:ext cx="1981200" cy="2590800"/>
            <a:chOff x="949325" y="1509713"/>
            <a:chExt cx="1981200" cy="2590800"/>
          </a:xfrm>
        </p:grpSpPr>
        <p:sp>
          <p:nvSpPr>
            <p:cNvPr id="138262" name="AutoShape 33"/>
            <p:cNvSpPr>
              <a:spLocks noChangeArrowheads="1"/>
            </p:cNvSpPr>
            <p:nvPr/>
          </p:nvSpPr>
          <p:spPr bwMode="auto">
            <a:xfrm>
              <a:off x="1198563" y="1601788"/>
              <a:ext cx="700088"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8263" name="AutoShape 34"/>
            <p:cNvSpPr>
              <a:spLocks noChangeArrowheads="1"/>
            </p:cNvSpPr>
            <p:nvPr/>
          </p:nvSpPr>
          <p:spPr bwMode="auto">
            <a:xfrm>
              <a:off x="2112963" y="2211388"/>
              <a:ext cx="700088"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8264" name="AutoShape 35"/>
            <p:cNvSpPr>
              <a:spLocks noChangeArrowheads="1"/>
            </p:cNvSpPr>
            <p:nvPr/>
          </p:nvSpPr>
          <p:spPr bwMode="auto">
            <a:xfrm>
              <a:off x="1573213" y="2897188"/>
              <a:ext cx="638175"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add</a:t>
              </a:r>
            </a:p>
          </p:txBody>
        </p:sp>
        <p:sp>
          <p:nvSpPr>
            <p:cNvPr id="138265" name="AutoShape 36"/>
            <p:cNvSpPr>
              <a:spLocks noChangeArrowheads="1"/>
            </p:cNvSpPr>
            <p:nvPr/>
          </p:nvSpPr>
          <p:spPr bwMode="auto">
            <a:xfrm>
              <a:off x="1530350" y="3506788"/>
              <a:ext cx="800100"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store</a:t>
              </a:r>
            </a:p>
          </p:txBody>
        </p:sp>
        <p:sp>
          <p:nvSpPr>
            <p:cNvPr id="138266" name="Line 37"/>
            <p:cNvSpPr>
              <a:spLocks noChangeShapeType="1"/>
            </p:cNvSpPr>
            <p:nvPr/>
          </p:nvSpPr>
          <p:spPr bwMode="auto">
            <a:xfrm>
              <a:off x="1558925" y="2043113"/>
              <a:ext cx="228600" cy="838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8267" name="Line 38"/>
            <p:cNvSpPr>
              <a:spLocks noChangeShapeType="1"/>
            </p:cNvSpPr>
            <p:nvPr/>
          </p:nvSpPr>
          <p:spPr bwMode="auto">
            <a:xfrm flipH="1">
              <a:off x="2016125" y="2652713"/>
              <a:ext cx="22860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8268" name="Line 39"/>
            <p:cNvSpPr>
              <a:spLocks noChangeShapeType="1"/>
            </p:cNvSpPr>
            <p:nvPr/>
          </p:nvSpPr>
          <p:spPr bwMode="auto">
            <a:xfrm>
              <a:off x="1939925" y="3338513"/>
              <a:ext cx="0" cy="1524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8269" name="AutoShape 47"/>
            <p:cNvSpPr>
              <a:spLocks noChangeArrowheads="1"/>
            </p:cNvSpPr>
            <p:nvPr/>
          </p:nvSpPr>
          <p:spPr bwMode="auto">
            <a:xfrm>
              <a:off x="949325" y="1509713"/>
              <a:ext cx="1981200" cy="2590800"/>
            </a:xfrm>
            <a:prstGeom prst="roundRect">
              <a:avLst>
                <a:gd name="adj" fmla="val 16667"/>
              </a:avLst>
            </a:prstGeom>
            <a:noFill/>
            <a:ln w="3810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38246" name="Group 4"/>
          <p:cNvGrpSpPr>
            <a:grpSpLocks/>
          </p:cNvGrpSpPr>
          <p:nvPr/>
        </p:nvGrpSpPr>
        <p:grpSpPr bwMode="auto">
          <a:xfrm>
            <a:off x="3276600" y="1357313"/>
            <a:ext cx="1981200" cy="2590800"/>
            <a:chOff x="2930525" y="1509713"/>
            <a:chExt cx="1981200" cy="2590800"/>
          </a:xfrm>
        </p:grpSpPr>
        <p:sp>
          <p:nvSpPr>
            <p:cNvPr id="138254" name="AutoShape 40"/>
            <p:cNvSpPr>
              <a:spLocks noChangeArrowheads="1"/>
            </p:cNvSpPr>
            <p:nvPr/>
          </p:nvSpPr>
          <p:spPr bwMode="auto">
            <a:xfrm>
              <a:off x="3103563" y="1601788"/>
              <a:ext cx="700088"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8255" name="AutoShape 41"/>
            <p:cNvSpPr>
              <a:spLocks noChangeArrowheads="1"/>
            </p:cNvSpPr>
            <p:nvPr/>
          </p:nvSpPr>
          <p:spPr bwMode="auto">
            <a:xfrm>
              <a:off x="4017963" y="2211388"/>
              <a:ext cx="700088"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38256" name="AutoShape 42"/>
            <p:cNvSpPr>
              <a:spLocks noChangeArrowheads="1"/>
            </p:cNvSpPr>
            <p:nvPr/>
          </p:nvSpPr>
          <p:spPr bwMode="auto">
            <a:xfrm>
              <a:off x="3478213" y="2897188"/>
              <a:ext cx="638175"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add</a:t>
              </a:r>
            </a:p>
          </p:txBody>
        </p:sp>
        <p:sp>
          <p:nvSpPr>
            <p:cNvPr id="138257" name="AutoShape 43"/>
            <p:cNvSpPr>
              <a:spLocks noChangeArrowheads="1"/>
            </p:cNvSpPr>
            <p:nvPr/>
          </p:nvSpPr>
          <p:spPr bwMode="auto">
            <a:xfrm>
              <a:off x="3435350" y="3506788"/>
              <a:ext cx="800100"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store</a:t>
              </a:r>
            </a:p>
          </p:txBody>
        </p:sp>
        <p:sp>
          <p:nvSpPr>
            <p:cNvPr id="138258" name="Line 44"/>
            <p:cNvSpPr>
              <a:spLocks noChangeShapeType="1"/>
            </p:cNvSpPr>
            <p:nvPr/>
          </p:nvSpPr>
          <p:spPr bwMode="auto">
            <a:xfrm>
              <a:off x="3387725" y="2043113"/>
              <a:ext cx="304800" cy="838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8259" name="Line 45"/>
            <p:cNvSpPr>
              <a:spLocks noChangeShapeType="1"/>
            </p:cNvSpPr>
            <p:nvPr/>
          </p:nvSpPr>
          <p:spPr bwMode="auto">
            <a:xfrm flipH="1">
              <a:off x="3921125" y="2652713"/>
              <a:ext cx="22860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8260" name="Line 46"/>
            <p:cNvSpPr>
              <a:spLocks noChangeShapeType="1"/>
            </p:cNvSpPr>
            <p:nvPr/>
          </p:nvSpPr>
          <p:spPr bwMode="auto">
            <a:xfrm>
              <a:off x="3844925" y="3338513"/>
              <a:ext cx="0" cy="1524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8261" name="AutoShape 48"/>
            <p:cNvSpPr>
              <a:spLocks noChangeArrowheads="1"/>
            </p:cNvSpPr>
            <p:nvPr/>
          </p:nvSpPr>
          <p:spPr bwMode="auto">
            <a:xfrm>
              <a:off x="2930525" y="1509713"/>
              <a:ext cx="1981200" cy="2590800"/>
            </a:xfrm>
            <a:prstGeom prst="roundRect">
              <a:avLst>
                <a:gd name="adj" fmla="val 16667"/>
              </a:avLst>
            </a:prstGeom>
            <a:noFill/>
            <a:ln w="3810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sp>
        <p:nvSpPr>
          <p:cNvPr id="138247" name="Text Box 49"/>
          <p:cNvSpPr txBox="1">
            <a:spLocks noChangeArrowheads="1"/>
          </p:cNvSpPr>
          <p:nvPr/>
        </p:nvSpPr>
        <p:spPr bwMode="auto">
          <a:xfrm>
            <a:off x="1501775" y="4017963"/>
            <a:ext cx="949325"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600" b="1">
                <a:solidFill>
                  <a:srgbClr val="0036A2"/>
                </a:solidFill>
                <a:latin typeface="Verdana" panose="020B0604030504040204" pitchFamily="34" charset="0"/>
                <a:ea typeface="Gulim" pitchFamily="34" charset="-127"/>
              </a:rPr>
              <a:t>Iter. 1</a:t>
            </a:r>
          </a:p>
        </p:txBody>
      </p:sp>
      <p:sp>
        <p:nvSpPr>
          <p:cNvPr id="138248" name="Text Box 50"/>
          <p:cNvSpPr txBox="1">
            <a:spLocks noChangeArrowheads="1"/>
          </p:cNvSpPr>
          <p:nvPr/>
        </p:nvSpPr>
        <p:spPr bwMode="auto">
          <a:xfrm>
            <a:off x="3482975" y="4017963"/>
            <a:ext cx="949325"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600" b="1">
                <a:solidFill>
                  <a:srgbClr val="0036A2"/>
                </a:solidFill>
                <a:latin typeface="Verdana" panose="020B0604030504040204" pitchFamily="34" charset="0"/>
                <a:ea typeface="Gulim" pitchFamily="34" charset="-127"/>
              </a:rPr>
              <a:t>Iter. 2</a:t>
            </a:r>
          </a:p>
        </p:txBody>
      </p:sp>
      <p:sp>
        <p:nvSpPr>
          <p:cNvPr id="138249" name="Line 55"/>
          <p:cNvSpPr>
            <a:spLocks noChangeShapeType="1"/>
          </p:cNvSpPr>
          <p:nvPr/>
        </p:nvSpPr>
        <p:spPr bwMode="auto">
          <a:xfrm>
            <a:off x="6019800" y="2347913"/>
            <a:ext cx="533400" cy="0"/>
          </a:xfrm>
          <a:prstGeom prst="line">
            <a:avLst/>
          </a:prstGeom>
          <a:noFill/>
          <a:ln w="7620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59" name="Text Box 26"/>
          <p:cNvSpPr txBox="1">
            <a:spLocks noChangeArrowheads="1"/>
          </p:cNvSpPr>
          <p:nvPr/>
        </p:nvSpPr>
        <p:spPr bwMode="auto">
          <a:xfrm>
            <a:off x="3429000" y="4230688"/>
            <a:ext cx="5867400" cy="2246312"/>
          </a:xfrm>
          <a:prstGeom prst="rect">
            <a:avLst/>
          </a:prstGeom>
          <a:noFill/>
          <a:ln>
            <a:noFill/>
          </a:ln>
          <a:extLst/>
        </p:spPr>
        <p:txBody>
          <a:bodyPr anchor="ct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altLang="ko-KR" sz="2000" dirty="0" smtClean="0">
                <a:solidFill>
                  <a:srgbClr val="000000"/>
                </a:solidFill>
                <a:latin typeface="+mn-lt"/>
                <a:ea typeface="굴림" charset="0"/>
                <a:cs typeface="굴림" charset="0"/>
              </a:rPr>
              <a:t>Realization</a:t>
            </a:r>
            <a:r>
              <a:rPr lang="en-US" altLang="ko-KR" sz="2000" dirty="0" smtClean="0">
                <a:solidFill>
                  <a:srgbClr val="0000FF"/>
                </a:solidFill>
                <a:latin typeface="+mn-lt"/>
                <a:ea typeface="굴림" charset="0"/>
                <a:cs typeface="굴림" charset="0"/>
              </a:rPr>
              <a:t>: Each iteration is independent</a:t>
            </a:r>
          </a:p>
          <a:p>
            <a:pPr eaLnBrk="1" hangingPunct="1">
              <a:defRPr/>
            </a:pPr>
            <a:endParaRPr lang="en-US" altLang="ko-KR" sz="2000" dirty="0" smtClean="0">
              <a:solidFill>
                <a:srgbClr val="0000FF"/>
              </a:solidFill>
              <a:latin typeface="+mn-lt"/>
              <a:ea typeface="굴림" charset="0"/>
              <a:cs typeface="굴림" charset="0"/>
            </a:endParaRPr>
          </a:p>
          <a:p>
            <a:pPr eaLnBrk="1" hangingPunct="1">
              <a:defRPr/>
            </a:pPr>
            <a:r>
              <a:rPr lang="en-US" altLang="ko-KR" sz="2000" dirty="0" smtClean="0">
                <a:latin typeface="+mn-lt"/>
                <a:ea typeface="굴림" charset="0"/>
                <a:cs typeface="굴림" charset="0"/>
              </a:rPr>
              <a:t>Idea: </a:t>
            </a:r>
            <a:r>
              <a:rPr lang="en-US" altLang="ko-KR" sz="2000" dirty="0" smtClean="0">
                <a:solidFill>
                  <a:srgbClr val="0000FF"/>
                </a:solidFill>
                <a:latin typeface="+mn-lt"/>
                <a:ea typeface="굴림" charset="0"/>
                <a:cs typeface="굴림" charset="0"/>
              </a:rPr>
              <a:t>Programmer or compiler generates a thread to execute each iteration. Each thread does the same thing (but on different data)</a:t>
            </a:r>
          </a:p>
          <a:p>
            <a:pPr eaLnBrk="1" hangingPunct="1">
              <a:defRPr/>
            </a:pPr>
            <a:endParaRPr lang="en-US" altLang="ko-KR" sz="2000" dirty="0" smtClean="0">
              <a:solidFill>
                <a:srgbClr val="FF0000"/>
              </a:solidFill>
              <a:latin typeface="+mn-lt"/>
              <a:ea typeface="굴림" charset="0"/>
              <a:cs typeface="굴림" charset="0"/>
            </a:endParaRPr>
          </a:p>
          <a:p>
            <a:pPr eaLnBrk="1" hangingPunct="1">
              <a:defRPr/>
            </a:pPr>
            <a:r>
              <a:rPr lang="en-US" altLang="ko-KR" sz="2000" dirty="0" smtClean="0">
                <a:solidFill>
                  <a:srgbClr val="FF0000"/>
                </a:solidFill>
                <a:latin typeface="+mn-lt"/>
                <a:ea typeface="굴림" charset="0"/>
                <a:cs typeface="굴림" charset="0"/>
              </a:rPr>
              <a:t>Can be executed on a MIMD machine</a:t>
            </a:r>
          </a:p>
        </p:txBody>
      </p:sp>
      <p:sp>
        <p:nvSpPr>
          <p:cNvPr id="138251" name="TextBox 2"/>
          <p:cNvSpPr txBox="1">
            <a:spLocks noChangeArrowheads="1"/>
          </p:cNvSpPr>
          <p:nvPr/>
        </p:nvSpPr>
        <p:spPr bwMode="auto">
          <a:xfrm>
            <a:off x="3138488" y="4897438"/>
            <a:ext cx="5929312" cy="954087"/>
          </a:xfrm>
          <a:prstGeom prst="rect">
            <a:avLst/>
          </a:prstGeom>
          <a:solidFill>
            <a:schemeClr val="bg1"/>
          </a:solidFill>
          <a:ln w="9525">
            <a:solidFill>
              <a:schemeClr val="tx1"/>
            </a:solidFill>
            <a:miter lim="800000"/>
            <a:headEnd/>
            <a:tailEnd/>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2200">
                <a:latin typeface="Arial" panose="020B0604020202020204" pitchFamily="34" charset="0"/>
                <a:ea typeface="MS PGothic" pitchFamily="34" charset="-128"/>
              </a:rPr>
              <a:t>This particular model is also called:</a:t>
            </a:r>
          </a:p>
          <a:p>
            <a:pPr algn="ctr" eaLnBrk="1" hangingPunct="1">
              <a:lnSpc>
                <a:spcPct val="100000"/>
              </a:lnSpc>
              <a:spcBef>
                <a:spcPct val="0"/>
              </a:spcBef>
              <a:buFontTx/>
              <a:buNone/>
            </a:pPr>
            <a:endParaRPr lang="en-US" altLang="zh-CN" sz="1200">
              <a:latin typeface="Arial" panose="020B0604020202020204" pitchFamily="34" charset="0"/>
              <a:ea typeface="MS PGothic" pitchFamily="34" charset="-128"/>
            </a:endParaRPr>
          </a:p>
          <a:p>
            <a:pPr algn="ctr" eaLnBrk="1" hangingPunct="1">
              <a:lnSpc>
                <a:spcPct val="100000"/>
              </a:lnSpc>
              <a:spcBef>
                <a:spcPct val="0"/>
              </a:spcBef>
              <a:buFontTx/>
              <a:buNone/>
            </a:pPr>
            <a:r>
              <a:rPr lang="en-US" altLang="zh-CN" sz="2200">
                <a:solidFill>
                  <a:srgbClr val="FF0000"/>
                </a:solidFill>
                <a:latin typeface="Arial" panose="020B0604020202020204" pitchFamily="34" charset="0"/>
                <a:ea typeface="MS PGothic" pitchFamily="34" charset="-128"/>
              </a:rPr>
              <a:t>SPMD: Single Program Multiple Data</a:t>
            </a:r>
          </a:p>
        </p:txBody>
      </p:sp>
      <p:sp>
        <p:nvSpPr>
          <p:cNvPr id="52" name="TextBox 51"/>
          <p:cNvSpPr txBox="1">
            <a:spLocks noChangeArrowheads="1"/>
          </p:cNvSpPr>
          <p:nvPr/>
        </p:nvSpPr>
        <p:spPr bwMode="auto">
          <a:xfrm>
            <a:off x="3267075" y="6019800"/>
            <a:ext cx="5867400" cy="430213"/>
          </a:xfrm>
          <a:prstGeom prst="rect">
            <a:avLst/>
          </a:prstGeom>
          <a:solidFill>
            <a:schemeClr val="bg1"/>
          </a:solidFill>
          <a:ln w="9525">
            <a:solidFill>
              <a:schemeClr val="tx1"/>
            </a:solidFill>
            <a:miter lim="800000"/>
            <a:headEnd/>
            <a:tailEnd/>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2200">
                <a:solidFill>
                  <a:srgbClr val="FF0000"/>
                </a:solidFill>
                <a:latin typeface="Arial" panose="020B0604020202020204" pitchFamily="34" charset="0"/>
                <a:ea typeface="MS PGothic" pitchFamily="34" charset="-128"/>
              </a:rPr>
              <a:t>Can be executed on a SIMD machine</a:t>
            </a:r>
          </a:p>
        </p:txBody>
      </p:sp>
      <p:sp>
        <p:nvSpPr>
          <p:cNvPr id="53" name="TextBox 52"/>
          <p:cNvSpPr txBox="1">
            <a:spLocks noChangeArrowheads="1"/>
          </p:cNvSpPr>
          <p:nvPr/>
        </p:nvSpPr>
        <p:spPr bwMode="auto">
          <a:xfrm>
            <a:off x="3144838" y="5908675"/>
            <a:ext cx="5940425" cy="769938"/>
          </a:xfrm>
          <a:prstGeom prst="rect">
            <a:avLst/>
          </a:prstGeom>
          <a:solidFill>
            <a:schemeClr val="bg1"/>
          </a:solidFill>
          <a:ln w="9525">
            <a:solidFill>
              <a:schemeClr val="tx1"/>
            </a:solidFill>
            <a:miter lim="800000"/>
            <a:headEnd/>
            <a:tailEnd/>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2200" dirty="0">
                <a:solidFill>
                  <a:srgbClr val="0000FF"/>
                </a:solidFill>
                <a:latin typeface="Arial" panose="020B0604020202020204" pitchFamily="34" charset="0"/>
                <a:ea typeface="MS PGothic" pitchFamily="34" charset="-128"/>
              </a:rPr>
              <a:t>Can be executed on a SIMT machine</a:t>
            </a:r>
          </a:p>
          <a:p>
            <a:pPr algn="ctr" eaLnBrk="1" hangingPunct="1">
              <a:lnSpc>
                <a:spcPct val="100000"/>
              </a:lnSpc>
              <a:spcBef>
                <a:spcPct val="0"/>
              </a:spcBef>
              <a:buFontTx/>
              <a:buNone/>
            </a:pPr>
            <a:r>
              <a:rPr lang="en-US" altLang="zh-CN" sz="2200" dirty="0">
                <a:solidFill>
                  <a:srgbClr val="FF0000"/>
                </a:solidFill>
                <a:latin typeface="Arial" panose="020B0604020202020204" pitchFamily="34" charset="0"/>
                <a:ea typeface="MS PGothic" pitchFamily="34" charset="-128"/>
              </a:rPr>
              <a:t>Single Instruction Multiple Thread</a:t>
            </a:r>
          </a:p>
        </p:txBody>
      </p:sp>
    </p:spTree>
    <p:extLst>
      <p:ext uri="{BB962C8B-B14F-4D97-AF65-F5344CB8AC3E}">
        <p14:creationId xmlns:p14="http://schemas.microsoft.com/office/powerpoint/2010/main" val="212097894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Title 1"/>
          <p:cNvSpPr>
            <a:spLocks noGrp="1"/>
          </p:cNvSpPr>
          <p:nvPr>
            <p:ph type="title"/>
          </p:nvPr>
        </p:nvSpPr>
        <p:spPr/>
        <p:txBody>
          <a:bodyPr/>
          <a:lstStyle/>
          <a:p>
            <a:r>
              <a:rPr lang="en-US" altLang="zh-CN" smtClean="0"/>
              <a:t>SPMD</a:t>
            </a:r>
          </a:p>
        </p:txBody>
      </p:sp>
      <p:sp>
        <p:nvSpPr>
          <p:cNvPr id="177155" name="Content Placeholder 2"/>
          <p:cNvSpPr>
            <a:spLocks noGrp="1"/>
          </p:cNvSpPr>
          <p:nvPr>
            <p:ph idx="1"/>
          </p:nvPr>
        </p:nvSpPr>
        <p:spPr/>
        <p:txBody>
          <a:bodyPr>
            <a:normAutofit fontScale="77500" lnSpcReduction="20000"/>
          </a:bodyPr>
          <a:lstStyle/>
          <a:p>
            <a:pPr>
              <a:lnSpc>
                <a:spcPct val="120000"/>
              </a:lnSpc>
            </a:pPr>
            <a:r>
              <a:rPr lang="en-US" altLang="zh-CN" dirty="0" smtClean="0"/>
              <a:t>Single procedure/program, multiple data </a:t>
            </a:r>
          </a:p>
          <a:p>
            <a:pPr lvl="1">
              <a:lnSpc>
                <a:spcPct val="120000"/>
              </a:lnSpc>
            </a:pPr>
            <a:r>
              <a:rPr lang="zh-CN" altLang="en-US" dirty="0" smtClean="0"/>
              <a:t>它是一种编程模型而不是计算机组织</a:t>
            </a:r>
            <a:endParaRPr lang="en-US" altLang="zh-CN" dirty="0" smtClean="0"/>
          </a:p>
          <a:p>
            <a:pPr>
              <a:lnSpc>
                <a:spcPct val="120000"/>
              </a:lnSpc>
            </a:pPr>
            <a:r>
              <a:rPr lang="zh-CN" altLang="en-US" dirty="0" smtClean="0"/>
              <a:t>每个处理单元执行同样的过程，处理不同的数据</a:t>
            </a:r>
            <a:endParaRPr lang="en-US" altLang="zh-CN" dirty="0" smtClean="0"/>
          </a:p>
          <a:p>
            <a:pPr lvl="1">
              <a:lnSpc>
                <a:spcPct val="120000"/>
              </a:lnSpc>
            </a:pPr>
            <a:r>
              <a:rPr lang="zh-CN" altLang="en-US" dirty="0" smtClean="0"/>
              <a:t>这些过程可以在程序中的某个点上同步，例如</a:t>
            </a:r>
            <a:r>
              <a:rPr lang="en-US" altLang="zh-CN" dirty="0" smtClean="0"/>
              <a:t> barriers</a:t>
            </a:r>
          </a:p>
          <a:p>
            <a:pPr>
              <a:lnSpc>
                <a:spcPct val="120000"/>
              </a:lnSpc>
            </a:pPr>
            <a:endParaRPr lang="en-US" altLang="zh-CN" dirty="0" smtClean="0"/>
          </a:p>
          <a:p>
            <a:pPr>
              <a:lnSpc>
                <a:spcPct val="120000"/>
              </a:lnSpc>
            </a:pPr>
            <a:r>
              <a:rPr lang="zh-CN" altLang="en-US" dirty="0" smtClean="0">
                <a:solidFill>
                  <a:srgbClr val="0070C0"/>
                </a:solidFill>
              </a:rPr>
              <a:t>多条指令流执行相同的程序</a:t>
            </a:r>
            <a:endParaRPr lang="en-US" altLang="zh-CN" dirty="0" smtClean="0">
              <a:solidFill>
                <a:srgbClr val="0070C0"/>
              </a:solidFill>
            </a:endParaRPr>
          </a:p>
          <a:p>
            <a:pPr lvl="1">
              <a:lnSpc>
                <a:spcPct val="120000"/>
              </a:lnSpc>
            </a:pPr>
            <a:r>
              <a:rPr lang="zh-CN" altLang="en-US" dirty="0" smtClean="0">
                <a:solidFill>
                  <a:srgbClr val="0070C0"/>
                </a:solidFill>
              </a:rPr>
              <a:t>每个程序</a:t>
            </a:r>
            <a:r>
              <a:rPr lang="en-US" altLang="zh-CN" dirty="0" smtClean="0">
                <a:solidFill>
                  <a:srgbClr val="0070C0"/>
                </a:solidFill>
              </a:rPr>
              <a:t>/</a:t>
            </a:r>
            <a:r>
              <a:rPr lang="zh-CN" altLang="en-US" dirty="0" smtClean="0">
                <a:solidFill>
                  <a:srgbClr val="0070C0"/>
                </a:solidFill>
              </a:rPr>
              <a:t>过程</a:t>
            </a:r>
            <a:endParaRPr lang="en-US" altLang="zh-CN" dirty="0" smtClean="0">
              <a:solidFill>
                <a:srgbClr val="0070C0"/>
              </a:solidFill>
            </a:endParaRPr>
          </a:p>
          <a:p>
            <a:pPr lvl="2">
              <a:lnSpc>
                <a:spcPct val="120000"/>
              </a:lnSpc>
            </a:pPr>
            <a:r>
              <a:rPr lang="zh-CN" altLang="en-US" dirty="0" smtClean="0">
                <a:solidFill>
                  <a:srgbClr val="0070C0"/>
                </a:solidFill>
              </a:rPr>
              <a:t>操作不同的数据</a:t>
            </a:r>
            <a:endParaRPr lang="en-US" altLang="zh-CN" dirty="0" smtClean="0">
              <a:solidFill>
                <a:srgbClr val="0070C0"/>
              </a:solidFill>
            </a:endParaRPr>
          </a:p>
          <a:p>
            <a:pPr lvl="2">
              <a:lnSpc>
                <a:spcPct val="120000"/>
              </a:lnSpc>
            </a:pPr>
            <a:r>
              <a:rPr lang="zh-CN" altLang="en-US" dirty="0" smtClean="0">
                <a:solidFill>
                  <a:srgbClr val="0070C0"/>
                </a:solidFill>
              </a:rPr>
              <a:t>运行时可以执行不同的控制流路径</a:t>
            </a:r>
            <a:endParaRPr lang="en-US" altLang="zh-CN" dirty="0" smtClean="0">
              <a:solidFill>
                <a:srgbClr val="0070C0"/>
              </a:solidFill>
            </a:endParaRPr>
          </a:p>
          <a:p>
            <a:pPr lvl="1">
              <a:lnSpc>
                <a:spcPct val="120000"/>
              </a:lnSpc>
            </a:pPr>
            <a:r>
              <a:rPr lang="zh-CN" altLang="en-US" dirty="0" smtClean="0"/>
              <a:t>许多科学计算应用以这种方式编程，运行在</a:t>
            </a:r>
            <a:r>
              <a:rPr lang="en-US" altLang="zh-CN" dirty="0" smtClean="0"/>
              <a:t>MIMD</a:t>
            </a:r>
            <a:r>
              <a:rPr lang="zh-CN" altLang="en-US" dirty="0" smtClean="0"/>
              <a:t>硬件结构上</a:t>
            </a:r>
            <a:r>
              <a:rPr lang="en-US" altLang="zh-CN" dirty="0" smtClean="0"/>
              <a:t> (multiprocessors)</a:t>
            </a:r>
          </a:p>
          <a:p>
            <a:pPr lvl="1">
              <a:lnSpc>
                <a:spcPct val="120000"/>
              </a:lnSpc>
            </a:pPr>
            <a:r>
              <a:rPr lang="zh-CN" altLang="en-US" dirty="0" smtClean="0">
                <a:solidFill>
                  <a:srgbClr val="0070C0"/>
                </a:solidFill>
              </a:rPr>
              <a:t>现代</a:t>
            </a:r>
            <a:r>
              <a:rPr lang="en-US" altLang="zh-CN" dirty="0" smtClean="0">
                <a:solidFill>
                  <a:srgbClr val="0070C0"/>
                </a:solidFill>
              </a:rPr>
              <a:t> GPUs </a:t>
            </a:r>
            <a:r>
              <a:rPr lang="zh-CN" altLang="en-US" dirty="0" smtClean="0">
                <a:solidFill>
                  <a:srgbClr val="0070C0"/>
                </a:solidFill>
              </a:rPr>
              <a:t>以这种类似的方式编程，运行在</a:t>
            </a:r>
            <a:r>
              <a:rPr lang="en-US" altLang="zh-CN" dirty="0" smtClean="0">
                <a:solidFill>
                  <a:srgbClr val="0070C0"/>
                </a:solidFill>
              </a:rPr>
              <a:t>SIMD</a:t>
            </a:r>
            <a:r>
              <a:rPr lang="zh-CN" altLang="en-US" dirty="0" smtClean="0">
                <a:solidFill>
                  <a:srgbClr val="0070C0"/>
                </a:solidFill>
              </a:rPr>
              <a:t>硬件上</a:t>
            </a:r>
            <a:endParaRPr lang="en-US" altLang="zh-CN" dirty="0" smtClean="0">
              <a:solidFill>
                <a:srgbClr val="0070C0"/>
              </a:solidFill>
            </a:endParaRPr>
          </a:p>
          <a:p>
            <a:pPr lvl="1">
              <a:lnSpc>
                <a:spcPct val="120000"/>
              </a:lnSpc>
            </a:pPr>
            <a:endParaRPr lang="en-US" altLang="zh-CN" dirty="0" smtClean="0"/>
          </a:p>
        </p:txBody>
      </p:sp>
      <p:sp>
        <p:nvSpPr>
          <p:cNvPr id="2" name="日期占位符 1"/>
          <p:cNvSpPr>
            <a:spLocks noGrp="1"/>
          </p:cNvSpPr>
          <p:nvPr>
            <p:ph type="dt" sz="half" idx="10"/>
          </p:nvPr>
        </p:nvSpPr>
        <p:spPr/>
        <p:txBody>
          <a:bodyPr/>
          <a:lstStyle/>
          <a:p>
            <a:fld id="{5D13AB29-1C14-4615-8BF7-FF708C0F7421}" type="datetime1">
              <a:rPr lang="en-US" altLang="zh-CN" smtClean="0"/>
              <a:t>4/30/2020</a:t>
            </a:fld>
            <a:endParaRPr lang="zh-CN" altLang="en-US" dirty="0"/>
          </a:p>
        </p:txBody>
      </p:sp>
      <p:sp>
        <p:nvSpPr>
          <p:cNvPr id="3" name="页脚占位符 2"/>
          <p:cNvSpPr>
            <a:spLocks noGrp="1"/>
          </p:cNvSpPr>
          <p:nvPr>
            <p:ph type="ftr" sz="quarter" idx="11"/>
          </p:nvPr>
        </p:nvSpPr>
        <p:spPr/>
        <p:txBody>
          <a:bodyPr/>
          <a:lstStyle/>
          <a:p>
            <a:r>
              <a:rPr lang="zh-CN" altLang="en-US" smtClean="0"/>
              <a:t>中国科学技术大学</a:t>
            </a:r>
            <a:endParaRPr lang="zh-CN" altLang="en-US" dirty="0"/>
          </a:p>
        </p:txBody>
      </p:sp>
      <p:sp>
        <p:nvSpPr>
          <p:cNvPr id="4" name="灯片编号占位符 3"/>
          <p:cNvSpPr>
            <a:spLocks noGrp="1"/>
          </p:cNvSpPr>
          <p:nvPr>
            <p:ph type="sldNum" sz="quarter" idx="12"/>
          </p:nvPr>
        </p:nvSpPr>
        <p:spPr/>
        <p:txBody>
          <a:bodyPr/>
          <a:lstStyle/>
          <a:p>
            <a:fld id="{8BD4F407-B401-4F27-B84C-F4D1FCFDF361}" type="slidenum">
              <a:rPr lang="zh-CN" altLang="en-US" smtClean="0"/>
              <a:pPr/>
              <a:t>35</a:t>
            </a:fld>
            <a:endParaRPr lang="zh-CN" altLang="en-US" dirty="0"/>
          </a:p>
        </p:txBody>
      </p:sp>
    </p:spTree>
    <p:extLst>
      <p:ext uri="{BB962C8B-B14F-4D97-AF65-F5344CB8AC3E}">
        <p14:creationId xmlns:p14="http://schemas.microsoft.com/office/powerpoint/2010/main" val="2154528906"/>
      </p:ext>
    </p:extLst>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itle 1"/>
          <p:cNvSpPr>
            <a:spLocks noGrp="1"/>
          </p:cNvSpPr>
          <p:nvPr>
            <p:ph type="title"/>
          </p:nvPr>
        </p:nvSpPr>
        <p:spPr/>
        <p:txBody>
          <a:bodyPr/>
          <a:lstStyle/>
          <a:p>
            <a:r>
              <a:rPr lang="en-US" altLang="zh-CN" dirty="0" smtClean="0"/>
              <a:t>A GPU is a SIMD (SIMT) Machine</a:t>
            </a:r>
          </a:p>
        </p:txBody>
      </p:sp>
      <p:sp>
        <p:nvSpPr>
          <p:cNvPr id="140291" name="Content Placeholder 2"/>
          <p:cNvSpPr>
            <a:spLocks noGrp="1"/>
          </p:cNvSpPr>
          <p:nvPr>
            <p:ph idx="1"/>
          </p:nvPr>
        </p:nvSpPr>
        <p:spPr/>
        <p:txBody>
          <a:bodyPr/>
          <a:lstStyle/>
          <a:p>
            <a:r>
              <a:rPr lang="en-US" altLang="zh-CN" dirty="0" smtClean="0"/>
              <a:t>GPU</a:t>
            </a:r>
            <a:r>
              <a:rPr lang="zh-CN" altLang="en-US" dirty="0" smtClean="0"/>
              <a:t>不是用</a:t>
            </a:r>
            <a:r>
              <a:rPr lang="en-US" altLang="zh-CN" dirty="0" smtClean="0"/>
              <a:t>SIMD</a:t>
            </a:r>
            <a:r>
              <a:rPr lang="zh-CN" altLang="en-US" dirty="0" smtClean="0"/>
              <a:t>指令编程</a:t>
            </a:r>
            <a:endParaRPr lang="en-US" altLang="zh-CN" dirty="0" smtClean="0"/>
          </a:p>
          <a:p>
            <a:r>
              <a:rPr lang="zh-CN" altLang="en-US" dirty="0" smtClean="0"/>
              <a:t>使用线程</a:t>
            </a:r>
            <a:r>
              <a:rPr lang="en-US" altLang="zh-CN" dirty="0" smtClean="0"/>
              <a:t> (SPMD </a:t>
            </a:r>
            <a:r>
              <a:rPr lang="zh-CN" altLang="en-US" dirty="0" smtClean="0"/>
              <a:t>编程模型</a:t>
            </a:r>
            <a:r>
              <a:rPr lang="en-US" altLang="zh-CN" dirty="0" smtClean="0"/>
              <a:t>)</a:t>
            </a:r>
          </a:p>
          <a:p>
            <a:pPr lvl="1"/>
            <a:r>
              <a:rPr lang="zh-CN" altLang="en-US" dirty="0" smtClean="0"/>
              <a:t>每个线程执行同样的代码，但操作不同的数据元素</a:t>
            </a:r>
            <a:endParaRPr lang="en-US" altLang="zh-CN" dirty="0" smtClean="0"/>
          </a:p>
          <a:p>
            <a:pPr lvl="1"/>
            <a:r>
              <a:rPr lang="zh-CN" altLang="en-US" dirty="0" smtClean="0"/>
              <a:t>每个线程有自己的上下文</a:t>
            </a:r>
            <a:r>
              <a:rPr lang="en-US" altLang="zh-CN" dirty="0" smtClean="0"/>
              <a:t>(</a:t>
            </a:r>
            <a:r>
              <a:rPr lang="zh-CN" altLang="en-US" dirty="0" smtClean="0"/>
              <a:t>即可以独立地启动</a:t>
            </a:r>
            <a:r>
              <a:rPr lang="en-US" altLang="zh-CN" dirty="0" smtClean="0"/>
              <a:t>/</a:t>
            </a:r>
            <a:r>
              <a:rPr lang="zh-CN" altLang="en-US" dirty="0" smtClean="0"/>
              <a:t>执行等）</a:t>
            </a:r>
            <a:endParaRPr lang="en-US" altLang="zh-CN" dirty="0" smtClean="0"/>
          </a:p>
          <a:p>
            <a:r>
              <a:rPr lang="zh-CN" altLang="en-US" dirty="0" smtClean="0">
                <a:solidFill>
                  <a:srgbClr val="0070C0"/>
                </a:solidFill>
              </a:rPr>
              <a:t>一组执行相同指令的线程由硬件动态组织成</a:t>
            </a:r>
            <a:r>
              <a:rPr lang="en-US" altLang="zh-CN" dirty="0" smtClean="0">
                <a:solidFill>
                  <a:srgbClr val="0070C0"/>
                </a:solidFill>
              </a:rPr>
              <a:t>warp</a:t>
            </a:r>
          </a:p>
          <a:p>
            <a:pPr lvl="1"/>
            <a:r>
              <a:rPr lang="zh-CN" altLang="en-US" dirty="0" smtClean="0"/>
              <a:t>一个</a:t>
            </a:r>
            <a:r>
              <a:rPr lang="en-US" altLang="zh-CN" dirty="0" smtClean="0"/>
              <a:t>warp</a:t>
            </a:r>
            <a:r>
              <a:rPr lang="zh-CN" altLang="en-US" dirty="0" smtClean="0"/>
              <a:t>是由硬件形成的</a:t>
            </a:r>
            <a:r>
              <a:rPr lang="en-US" altLang="zh-CN" dirty="0" smtClean="0"/>
              <a:t>SIMD</a:t>
            </a:r>
            <a:r>
              <a:rPr lang="zh-CN" altLang="en-US" dirty="0" smtClean="0"/>
              <a:t>操作</a:t>
            </a:r>
            <a:endParaRPr lang="en-US" altLang="zh-CN" dirty="0" smtClean="0"/>
          </a:p>
          <a:p>
            <a:endParaRPr lang="en-US" altLang="zh-CN" dirty="0" smtClean="0"/>
          </a:p>
          <a:p>
            <a:endParaRPr lang="en-US" altLang="zh-CN" dirty="0" smtClean="0"/>
          </a:p>
        </p:txBody>
      </p:sp>
      <p:sp>
        <p:nvSpPr>
          <p:cNvPr id="2" name="日期占位符 1"/>
          <p:cNvSpPr>
            <a:spLocks noGrp="1"/>
          </p:cNvSpPr>
          <p:nvPr>
            <p:ph type="dt" sz="half" idx="10"/>
          </p:nvPr>
        </p:nvSpPr>
        <p:spPr/>
        <p:txBody>
          <a:bodyPr/>
          <a:lstStyle/>
          <a:p>
            <a:fld id="{C0C2FDC5-5C8B-47C3-872D-0C859FA05D3B}" type="datetime1">
              <a:rPr lang="en-US" altLang="zh-CN" smtClean="0"/>
              <a:t>4/30/2020</a:t>
            </a:fld>
            <a:endParaRPr lang="zh-CN" altLang="en-US"/>
          </a:p>
        </p:txBody>
      </p:sp>
      <p:sp>
        <p:nvSpPr>
          <p:cNvPr id="3" name="页脚占位符 2"/>
          <p:cNvSpPr>
            <a:spLocks noGrp="1"/>
          </p:cNvSpPr>
          <p:nvPr>
            <p:ph type="ftr" sz="quarter" idx="11"/>
          </p:nvPr>
        </p:nvSpPr>
        <p:spPr/>
        <p:txBody>
          <a:bodyPr/>
          <a:lstStyle/>
          <a:p>
            <a:r>
              <a:rPr lang="zh-CN" altLang="en-US" smtClean="0"/>
              <a:t>中国科学技术大学</a:t>
            </a:r>
            <a:endParaRPr lang="zh-CN" altLang="en-US" dirty="0"/>
          </a:p>
        </p:txBody>
      </p:sp>
      <p:sp>
        <p:nvSpPr>
          <p:cNvPr id="4" name="灯片编号占位符 3"/>
          <p:cNvSpPr>
            <a:spLocks noGrp="1"/>
          </p:cNvSpPr>
          <p:nvPr>
            <p:ph type="sldNum" sz="quarter" idx="12"/>
          </p:nvPr>
        </p:nvSpPr>
        <p:spPr/>
        <p:txBody>
          <a:bodyPr/>
          <a:lstStyle/>
          <a:p>
            <a:fld id="{8BD4F407-B401-4F27-B84C-F4D1FCFDF361}" type="slidenum">
              <a:rPr lang="zh-CN" altLang="en-US" smtClean="0"/>
              <a:pPr/>
              <a:t>36</a:t>
            </a:fld>
            <a:endParaRPr lang="zh-CN" altLang="en-US" dirty="0"/>
          </a:p>
        </p:txBody>
      </p:sp>
    </p:spTree>
    <p:extLst>
      <p:ext uri="{BB962C8B-B14F-4D97-AF65-F5344CB8AC3E}">
        <p14:creationId xmlns:p14="http://schemas.microsoft.com/office/powerpoint/2010/main" val="4145390320"/>
      </p:ext>
    </p:extLst>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485622" y="978591"/>
            <a:ext cx="4528912" cy="4932054"/>
          </a:xfrm>
          <a:prstGeom prst="rect">
            <a:avLst/>
          </a:prstGeom>
        </p:spPr>
      </p:pic>
      <p:sp>
        <p:nvSpPr>
          <p:cNvPr id="141315" name="Rectangle 2"/>
          <p:cNvSpPr>
            <a:spLocks noGrp="1" noChangeArrowheads="1"/>
          </p:cNvSpPr>
          <p:nvPr>
            <p:ph type="title"/>
          </p:nvPr>
        </p:nvSpPr>
        <p:spPr/>
        <p:txBody>
          <a:bodyPr/>
          <a:lstStyle/>
          <a:p>
            <a:r>
              <a:rPr lang="en-US" altLang="zh-CN" smtClean="0"/>
              <a:t>Threads and Blocks</a:t>
            </a:r>
            <a:endParaRPr lang="en-AU" altLang="zh-CN" smtClean="0"/>
          </a:p>
        </p:txBody>
      </p:sp>
      <p:sp>
        <p:nvSpPr>
          <p:cNvPr id="242691" name="Rectangle 3"/>
          <p:cNvSpPr>
            <a:spLocks noGrp="1" noChangeArrowheads="1"/>
          </p:cNvSpPr>
          <p:nvPr>
            <p:ph type="body" idx="1"/>
          </p:nvPr>
        </p:nvSpPr>
        <p:spPr>
          <a:xfrm>
            <a:off x="104503" y="1258432"/>
            <a:ext cx="5390606" cy="5051833"/>
          </a:xfrm>
        </p:spPr>
        <p:txBody>
          <a:bodyPr>
            <a:normAutofit/>
          </a:bodyPr>
          <a:lstStyle/>
          <a:p>
            <a:r>
              <a:rPr lang="zh-CN" altLang="en-US" sz="2800" dirty="0" smtClean="0"/>
              <a:t>一个线程对应一个数据元素</a:t>
            </a:r>
            <a:endParaRPr lang="en-US" sz="2800" dirty="0" smtClean="0"/>
          </a:p>
          <a:p>
            <a:r>
              <a:rPr lang="zh-CN" altLang="en-US" sz="2800" dirty="0" smtClean="0"/>
              <a:t>大量的线程组织成很多线程块</a:t>
            </a:r>
            <a:endParaRPr lang="en-US" sz="2800" dirty="0" smtClean="0"/>
          </a:p>
          <a:p>
            <a:r>
              <a:rPr lang="zh-CN" altLang="en-US" sz="2800" dirty="0" smtClean="0"/>
              <a:t>许多线程块组成一个网格</a:t>
            </a:r>
            <a:endParaRPr lang="en-US" sz="2800" dirty="0" smtClean="0"/>
          </a:p>
          <a:p>
            <a:endParaRPr lang="en-US" sz="2800" dirty="0" smtClean="0"/>
          </a:p>
          <a:p>
            <a:r>
              <a:rPr lang="en-US" sz="2800" dirty="0" smtClean="0"/>
              <a:t>GPU </a:t>
            </a:r>
            <a:r>
              <a:rPr lang="zh-CN" altLang="en-US" sz="2800" dirty="0" smtClean="0"/>
              <a:t>由硬件对线程进行管理</a:t>
            </a:r>
            <a:endParaRPr lang="en-US" altLang="zh-CN" sz="2800" dirty="0" smtClean="0"/>
          </a:p>
          <a:p>
            <a:pPr lvl="1"/>
            <a:r>
              <a:rPr lang="en-US" altLang="zh-CN" sz="2400" dirty="0" smtClean="0"/>
              <a:t>Thread Block Scheduler</a:t>
            </a:r>
          </a:p>
          <a:p>
            <a:pPr lvl="1"/>
            <a:r>
              <a:rPr lang="en-US" altLang="zh-CN" sz="2400" dirty="0" smtClean="0"/>
              <a:t>SIMD Thread Scheduler</a:t>
            </a:r>
          </a:p>
          <a:p>
            <a:endParaRPr lang="en-US" sz="2800" dirty="0" smtClean="0"/>
          </a:p>
          <a:p>
            <a:endParaRPr lang="en-US" sz="2800" dirty="0" smtClean="0"/>
          </a:p>
        </p:txBody>
      </p:sp>
      <p:sp>
        <p:nvSpPr>
          <p:cNvPr id="5" name="日期占位符 4"/>
          <p:cNvSpPr>
            <a:spLocks noGrp="1"/>
          </p:cNvSpPr>
          <p:nvPr>
            <p:ph type="dt" sz="quarter" idx="10"/>
          </p:nvPr>
        </p:nvSpPr>
        <p:spPr/>
        <p:txBody>
          <a:bodyPr/>
          <a:lstStyle/>
          <a:p>
            <a:fld id="{38AA030B-D10B-4D15-BAE7-D7857C39A14B}" type="datetime1">
              <a:rPr lang="en-US" altLang="zh-CN" smtClean="0"/>
              <a:t>4/30/2020</a:t>
            </a:fld>
            <a:endParaRPr lang="zh-CN" altLang="en-US"/>
          </a:p>
        </p:txBody>
      </p:sp>
      <p:sp>
        <p:nvSpPr>
          <p:cNvPr id="7" name="页脚占位符 6"/>
          <p:cNvSpPr>
            <a:spLocks noGrp="1"/>
          </p:cNvSpPr>
          <p:nvPr>
            <p:ph type="ftr" sz="quarter" idx="11"/>
          </p:nvPr>
        </p:nvSpPr>
        <p:spPr/>
        <p:txBody>
          <a:bodyPr/>
          <a:lstStyle/>
          <a:p>
            <a:r>
              <a:rPr lang="zh-CN" altLang="en-US" smtClean="0"/>
              <a:t>中国科学技术大学</a:t>
            </a:r>
            <a:endParaRPr lang="zh-CN" altLang="en-US"/>
          </a:p>
        </p:txBody>
      </p:sp>
      <p:pic>
        <p:nvPicPr>
          <p:cNvPr id="3" name="图片 2"/>
          <p:cNvPicPr>
            <a:picLocks noChangeAspect="1"/>
          </p:cNvPicPr>
          <p:nvPr/>
        </p:nvPicPr>
        <p:blipFill>
          <a:blip r:embed="rId4"/>
          <a:stretch>
            <a:fillRect/>
          </a:stretch>
        </p:blipFill>
        <p:spPr>
          <a:xfrm>
            <a:off x="252539" y="4757596"/>
            <a:ext cx="4233083" cy="1482042"/>
          </a:xfrm>
          <a:prstGeom prst="rect">
            <a:avLst/>
          </a:prstGeom>
        </p:spPr>
      </p:pic>
    </p:spTree>
    <p:extLst>
      <p:ext uri="{BB962C8B-B14F-4D97-AF65-F5344CB8AC3E}">
        <p14:creationId xmlns:p14="http://schemas.microsoft.com/office/powerpoint/2010/main" val="113556041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t>Programmer’s View of Execution</a:t>
            </a:r>
            <a:endParaRPr lang="en-US" dirty="0"/>
          </a:p>
        </p:txBody>
      </p:sp>
      <p:sp>
        <p:nvSpPr>
          <p:cNvPr id="42" name="日期占位符 41"/>
          <p:cNvSpPr>
            <a:spLocks noGrp="1"/>
          </p:cNvSpPr>
          <p:nvPr>
            <p:ph type="dt" sz="half" idx="10"/>
          </p:nvPr>
        </p:nvSpPr>
        <p:spPr/>
        <p:txBody>
          <a:bodyPr/>
          <a:lstStyle/>
          <a:p>
            <a:pPr>
              <a:defRPr/>
            </a:pPr>
            <a:fld id="{6F8ADEE9-B47B-4601-B0D9-71C61FB33975}" type="datetime1">
              <a:rPr lang="en-US" altLang="zh-CN" smtClean="0"/>
              <a:t>4/30/2020</a:t>
            </a:fld>
            <a:endParaRPr lang="zh-CN" altLang="en-US"/>
          </a:p>
        </p:txBody>
      </p:sp>
      <p:sp>
        <p:nvSpPr>
          <p:cNvPr id="44" name="页脚占位符 43"/>
          <p:cNvSpPr>
            <a:spLocks noGrp="1"/>
          </p:cNvSpPr>
          <p:nvPr>
            <p:ph type="ftr" sz="quarter" idx="11"/>
          </p:nvPr>
        </p:nvSpPr>
        <p:spPr/>
        <p:txBody>
          <a:bodyPr/>
          <a:lstStyle/>
          <a:p>
            <a:pPr>
              <a:defRPr/>
            </a:pPr>
            <a:r>
              <a:rPr lang="zh-CN" altLang="en-US" smtClean="0"/>
              <a:t>中国科学技术大学</a:t>
            </a:r>
            <a:endParaRPr lang="zh-CN" altLang="en-US"/>
          </a:p>
        </p:txBody>
      </p:sp>
      <p:sp>
        <p:nvSpPr>
          <p:cNvPr id="14336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DEF230FE-BEED-487B-94D3-1F83B6DEB571}" type="slidenum">
              <a:rPr lang="en-US" altLang="zh-CN"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38</a:t>
            </a:fld>
            <a:endParaRPr lang="en-US" altLang="zh-CN" sz="1200" smtClean="0">
              <a:solidFill>
                <a:srgbClr val="FBBA03"/>
              </a:solidFill>
              <a:latin typeface="Calibri" panose="020F0502020204030204" pitchFamily="34" charset="0"/>
              <a:ea typeface="宋体" panose="02010600030101010101" pitchFamily="2" charset="-122"/>
            </a:endParaRPr>
          </a:p>
        </p:txBody>
      </p:sp>
      <p:grpSp>
        <p:nvGrpSpPr>
          <p:cNvPr id="143364" name="Group 24"/>
          <p:cNvGrpSpPr>
            <a:grpSpLocks/>
          </p:cNvGrpSpPr>
          <p:nvPr/>
        </p:nvGrpSpPr>
        <p:grpSpPr bwMode="auto">
          <a:xfrm>
            <a:off x="3402013" y="1295400"/>
            <a:ext cx="2819400" cy="1371600"/>
            <a:chOff x="2057400" y="1371600"/>
            <a:chExt cx="2819400" cy="1371600"/>
          </a:xfrm>
        </p:grpSpPr>
        <p:sp>
          <p:nvSpPr>
            <p:cNvPr id="143391" name="Rectangle 23"/>
            <p:cNvSpPr>
              <a:spLocks noChangeArrowheads="1"/>
            </p:cNvSpPr>
            <p:nvPr/>
          </p:nvSpPr>
          <p:spPr bwMode="auto">
            <a:xfrm>
              <a:off x="2057400" y="1371600"/>
              <a:ext cx="2819400" cy="1371600"/>
            </a:xfrm>
            <a:prstGeom prst="rect">
              <a:avLst/>
            </a:prstGeom>
            <a:solidFill>
              <a:schemeClr val="bg1"/>
            </a:solidFill>
            <a:ln w="25400" algn="ctr">
              <a:solidFill>
                <a:schemeClr val="tx1"/>
              </a:solidFill>
              <a:round/>
              <a:headEnd/>
              <a:tailEnd/>
            </a:ln>
          </p:spPr>
          <p:txBody>
            <a:bodyPr wrap="none"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50000"/>
                </a:spcBef>
                <a:buFontTx/>
                <a:buNone/>
              </a:pPr>
              <a:r>
                <a:rPr lang="en-US" altLang="zh-CN" sz="1600">
                  <a:latin typeface="Calibri" panose="020F0502020204030204" pitchFamily="34" charset="0"/>
                  <a:ea typeface="宋体" panose="02010600030101010101" pitchFamily="2" charset="-122"/>
                </a:rPr>
                <a:t>blockIdx 0</a:t>
              </a:r>
            </a:p>
          </p:txBody>
        </p:sp>
        <p:grpSp>
          <p:nvGrpSpPr>
            <p:cNvPr id="143392" name="Group 10"/>
            <p:cNvGrpSpPr>
              <a:grpSpLocks/>
            </p:cNvGrpSpPr>
            <p:nvPr/>
          </p:nvGrpSpPr>
          <p:grpSpPr bwMode="auto">
            <a:xfrm>
              <a:off x="3276600" y="1524000"/>
              <a:ext cx="1448991" cy="1066799"/>
              <a:chOff x="1370806" y="2286000"/>
              <a:chExt cx="1678782" cy="1066799"/>
            </a:xfrm>
          </p:grpSpPr>
          <p:sp>
            <p:nvSpPr>
              <p:cNvPr id="143393" name="Rectangle 3"/>
              <p:cNvSpPr>
                <a:spLocks noChangeArrowheads="1"/>
              </p:cNvSpPr>
              <p:nvPr/>
            </p:nvSpPr>
            <p:spPr bwMode="auto">
              <a:xfrm>
                <a:off x="1371600" y="2286000"/>
                <a:ext cx="1676400" cy="228599"/>
              </a:xfrm>
              <a:prstGeom prst="rect">
                <a:avLst/>
              </a:prstGeom>
              <a:solidFill>
                <a:schemeClr val="bg1"/>
              </a:solidFill>
              <a:ln w="25400" algn="ctr">
                <a:solidFill>
                  <a:schemeClr val="tx1"/>
                </a:solidFill>
                <a:round/>
                <a:headEnd/>
                <a:tailEnd/>
              </a:ln>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r">
                  <a:lnSpc>
                    <a:spcPct val="100000"/>
                  </a:lnSpc>
                  <a:spcBef>
                    <a:spcPct val="50000"/>
                  </a:spcBef>
                  <a:buFontTx/>
                  <a:buNone/>
                </a:pPr>
                <a:r>
                  <a:rPr lang="en-US" altLang="zh-CN" sz="1600">
                    <a:latin typeface="Calibri" panose="020F0502020204030204" pitchFamily="34" charset="0"/>
                    <a:ea typeface="宋体" panose="02010600030101010101" pitchFamily="2" charset="-122"/>
                  </a:rPr>
                  <a:t>threadId 0</a:t>
                </a:r>
              </a:p>
            </p:txBody>
          </p:sp>
          <p:sp>
            <p:nvSpPr>
              <p:cNvPr id="143394" name="Rectangle 5"/>
              <p:cNvSpPr>
                <a:spLocks noChangeArrowheads="1"/>
              </p:cNvSpPr>
              <p:nvPr/>
            </p:nvSpPr>
            <p:spPr bwMode="auto">
              <a:xfrm>
                <a:off x="1371600" y="2514600"/>
                <a:ext cx="1676400" cy="228599"/>
              </a:xfrm>
              <a:prstGeom prst="rect">
                <a:avLst/>
              </a:prstGeom>
              <a:solidFill>
                <a:schemeClr val="bg1"/>
              </a:solidFill>
              <a:ln w="25400" algn="ctr">
                <a:solidFill>
                  <a:schemeClr val="tx1"/>
                </a:solidFill>
                <a:round/>
                <a:headEnd/>
                <a:tailEnd/>
              </a:ln>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r">
                  <a:lnSpc>
                    <a:spcPct val="100000"/>
                  </a:lnSpc>
                  <a:spcBef>
                    <a:spcPct val="50000"/>
                  </a:spcBef>
                  <a:buFontTx/>
                  <a:buNone/>
                </a:pPr>
                <a:r>
                  <a:rPr lang="en-US" altLang="zh-CN" sz="1600">
                    <a:latin typeface="Calibri" panose="020F0502020204030204" pitchFamily="34" charset="0"/>
                    <a:ea typeface="宋体" panose="02010600030101010101" pitchFamily="2" charset="-122"/>
                  </a:rPr>
                  <a:t>threadId 1</a:t>
                </a:r>
              </a:p>
            </p:txBody>
          </p:sp>
          <p:sp>
            <p:nvSpPr>
              <p:cNvPr id="143395" name="Rectangle 6"/>
              <p:cNvSpPr>
                <a:spLocks noChangeArrowheads="1"/>
              </p:cNvSpPr>
              <p:nvPr/>
            </p:nvSpPr>
            <p:spPr bwMode="auto">
              <a:xfrm>
                <a:off x="1371600" y="3124200"/>
                <a:ext cx="1676400" cy="228599"/>
              </a:xfrm>
              <a:prstGeom prst="rect">
                <a:avLst/>
              </a:prstGeom>
              <a:solidFill>
                <a:schemeClr val="bg1"/>
              </a:solidFill>
              <a:ln w="25400" algn="ctr">
                <a:solidFill>
                  <a:schemeClr val="tx1"/>
                </a:solidFill>
                <a:round/>
                <a:headEnd/>
                <a:tailEnd/>
              </a:ln>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r">
                  <a:lnSpc>
                    <a:spcPct val="100000"/>
                  </a:lnSpc>
                  <a:spcBef>
                    <a:spcPct val="50000"/>
                  </a:spcBef>
                  <a:buFontTx/>
                  <a:buNone/>
                </a:pPr>
                <a:r>
                  <a:rPr lang="en-US" altLang="zh-CN" sz="1600">
                    <a:latin typeface="Calibri" panose="020F0502020204030204" pitchFamily="34" charset="0"/>
                    <a:ea typeface="宋体" panose="02010600030101010101" pitchFamily="2" charset="-122"/>
                  </a:rPr>
                  <a:t>threadId 255</a:t>
                </a:r>
              </a:p>
            </p:txBody>
          </p:sp>
          <p:cxnSp>
            <p:nvCxnSpPr>
              <p:cNvPr id="143396" name="Straight Connector 8"/>
              <p:cNvCxnSpPr>
                <a:cxnSpLocks noChangeShapeType="1"/>
              </p:cNvCxnSpPr>
              <p:nvPr/>
            </p:nvCxnSpPr>
            <p:spPr bwMode="auto">
              <a:xfrm rot="5400000">
                <a:off x="1181100" y="2933700"/>
                <a:ext cx="381000" cy="1588"/>
              </a:xfrm>
              <a:prstGeom prst="line">
                <a:avLst/>
              </a:prstGeom>
              <a:noFill/>
              <a:ln w="25400" algn="ctr">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143397" name="Straight Connector 9"/>
              <p:cNvCxnSpPr>
                <a:cxnSpLocks noChangeShapeType="1"/>
              </p:cNvCxnSpPr>
              <p:nvPr/>
            </p:nvCxnSpPr>
            <p:spPr bwMode="auto">
              <a:xfrm rot="5400000">
                <a:off x="2858294" y="2932906"/>
                <a:ext cx="381000" cy="1588"/>
              </a:xfrm>
              <a:prstGeom prst="line">
                <a:avLst/>
              </a:prstGeom>
              <a:noFill/>
              <a:ln w="25400" algn="ctr">
                <a:solidFill>
                  <a:srgbClr val="000000"/>
                </a:solidFill>
                <a:prstDash val="sysDash"/>
                <a:round/>
                <a:headEnd/>
                <a:tailEnd/>
              </a:ln>
              <a:extLst>
                <a:ext uri="{909E8E84-426E-40DD-AFC4-6F175D3DCCD1}">
                  <a14:hiddenFill xmlns:a14="http://schemas.microsoft.com/office/drawing/2010/main">
                    <a:noFill/>
                  </a14:hiddenFill>
                </a:ext>
              </a:extLst>
            </p:spPr>
          </p:cxnSp>
        </p:grpSp>
      </p:grpSp>
      <p:grpSp>
        <p:nvGrpSpPr>
          <p:cNvPr id="143365" name="Group 25"/>
          <p:cNvGrpSpPr>
            <a:grpSpLocks/>
          </p:cNvGrpSpPr>
          <p:nvPr/>
        </p:nvGrpSpPr>
        <p:grpSpPr bwMode="auto">
          <a:xfrm>
            <a:off x="3402013" y="2743200"/>
            <a:ext cx="2819400" cy="1371600"/>
            <a:chOff x="2057400" y="1371600"/>
            <a:chExt cx="2819400" cy="1371600"/>
          </a:xfrm>
        </p:grpSpPr>
        <p:sp>
          <p:nvSpPr>
            <p:cNvPr id="143384" name="Rectangle 26"/>
            <p:cNvSpPr>
              <a:spLocks noChangeArrowheads="1"/>
            </p:cNvSpPr>
            <p:nvPr/>
          </p:nvSpPr>
          <p:spPr bwMode="auto">
            <a:xfrm>
              <a:off x="2057400" y="1371600"/>
              <a:ext cx="2819400" cy="1371600"/>
            </a:xfrm>
            <a:prstGeom prst="rect">
              <a:avLst/>
            </a:prstGeom>
            <a:solidFill>
              <a:schemeClr val="bg1"/>
            </a:solidFill>
            <a:ln w="25400" algn="ctr">
              <a:solidFill>
                <a:schemeClr val="tx1"/>
              </a:solidFill>
              <a:round/>
              <a:headEnd/>
              <a:tailEnd/>
            </a:ln>
          </p:spPr>
          <p:txBody>
            <a:bodyPr wrap="none"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50000"/>
                </a:spcBef>
                <a:buFontTx/>
                <a:buNone/>
              </a:pPr>
              <a:r>
                <a:rPr lang="en-US" altLang="zh-CN" sz="1600">
                  <a:latin typeface="Calibri" panose="020F0502020204030204" pitchFamily="34" charset="0"/>
                  <a:ea typeface="宋体" panose="02010600030101010101" pitchFamily="2" charset="-122"/>
                </a:rPr>
                <a:t>blockIdx 1</a:t>
              </a:r>
            </a:p>
          </p:txBody>
        </p:sp>
        <p:grpSp>
          <p:nvGrpSpPr>
            <p:cNvPr id="143385" name="Group 27"/>
            <p:cNvGrpSpPr>
              <a:grpSpLocks/>
            </p:cNvGrpSpPr>
            <p:nvPr/>
          </p:nvGrpSpPr>
          <p:grpSpPr bwMode="auto">
            <a:xfrm>
              <a:off x="3276599" y="1524000"/>
              <a:ext cx="1448991" cy="1066799"/>
              <a:chOff x="1370806" y="2286000"/>
              <a:chExt cx="1678782" cy="1066799"/>
            </a:xfrm>
          </p:grpSpPr>
          <p:sp>
            <p:nvSpPr>
              <p:cNvPr id="143386" name="Rectangle 28"/>
              <p:cNvSpPr>
                <a:spLocks noChangeArrowheads="1"/>
              </p:cNvSpPr>
              <p:nvPr/>
            </p:nvSpPr>
            <p:spPr bwMode="auto">
              <a:xfrm>
                <a:off x="1371600" y="2286000"/>
                <a:ext cx="1676400" cy="228599"/>
              </a:xfrm>
              <a:prstGeom prst="rect">
                <a:avLst/>
              </a:prstGeom>
              <a:solidFill>
                <a:schemeClr val="bg1"/>
              </a:solidFill>
              <a:ln w="25400" algn="ctr">
                <a:solidFill>
                  <a:schemeClr val="tx1"/>
                </a:solidFill>
                <a:round/>
                <a:headEnd/>
                <a:tailEnd/>
              </a:ln>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r">
                  <a:lnSpc>
                    <a:spcPct val="100000"/>
                  </a:lnSpc>
                  <a:spcBef>
                    <a:spcPct val="50000"/>
                  </a:spcBef>
                  <a:buFontTx/>
                  <a:buNone/>
                </a:pPr>
                <a:r>
                  <a:rPr lang="en-US" altLang="zh-CN" sz="1600">
                    <a:latin typeface="Calibri" panose="020F0502020204030204" pitchFamily="34" charset="0"/>
                    <a:ea typeface="宋体" panose="02010600030101010101" pitchFamily="2" charset="-122"/>
                  </a:rPr>
                  <a:t>threadId 0</a:t>
                </a:r>
              </a:p>
            </p:txBody>
          </p:sp>
          <p:sp>
            <p:nvSpPr>
              <p:cNvPr id="143387" name="Rectangle 29"/>
              <p:cNvSpPr>
                <a:spLocks noChangeArrowheads="1"/>
              </p:cNvSpPr>
              <p:nvPr/>
            </p:nvSpPr>
            <p:spPr bwMode="auto">
              <a:xfrm>
                <a:off x="1371600" y="2514600"/>
                <a:ext cx="1676400" cy="228599"/>
              </a:xfrm>
              <a:prstGeom prst="rect">
                <a:avLst/>
              </a:prstGeom>
              <a:solidFill>
                <a:schemeClr val="bg1"/>
              </a:solidFill>
              <a:ln w="25400" algn="ctr">
                <a:solidFill>
                  <a:schemeClr val="tx1"/>
                </a:solidFill>
                <a:round/>
                <a:headEnd/>
                <a:tailEnd/>
              </a:ln>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r">
                  <a:lnSpc>
                    <a:spcPct val="100000"/>
                  </a:lnSpc>
                  <a:spcBef>
                    <a:spcPct val="50000"/>
                  </a:spcBef>
                  <a:buFontTx/>
                  <a:buNone/>
                </a:pPr>
                <a:r>
                  <a:rPr lang="en-US" altLang="zh-CN" sz="1600">
                    <a:latin typeface="Calibri" panose="020F0502020204030204" pitchFamily="34" charset="0"/>
                    <a:ea typeface="宋体" panose="02010600030101010101" pitchFamily="2" charset="-122"/>
                  </a:rPr>
                  <a:t>threadId 1</a:t>
                </a:r>
              </a:p>
            </p:txBody>
          </p:sp>
          <p:sp>
            <p:nvSpPr>
              <p:cNvPr id="143388" name="Rectangle 30"/>
              <p:cNvSpPr>
                <a:spLocks noChangeArrowheads="1"/>
              </p:cNvSpPr>
              <p:nvPr/>
            </p:nvSpPr>
            <p:spPr bwMode="auto">
              <a:xfrm>
                <a:off x="1371600" y="3124200"/>
                <a:ext cx="1676400" cy="228599"/>
              </a:xfrm>
              <a:prstGeom prst="rect">
                <a:avLst/>
              </a:prstGeom>
              <a:solidFill>
                <a:schemeClr val="bg1"/>
              </a:solidFill>
              <a:ln w="25400" algn="ctr">
                <a:solidFill>
                  <a:schemeClr val="tx1"/>
                </a:solidFill>
                <a:round/>
                <a:headEnd/>
                <a:tailEnd/>
              </a:ln>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r">
                  <a:lnSpc>
                    <a:spcPct val="100000"/>
                  </a:lnSpc>
                  <a:spcBef>
                    <a:spcPct val="50000"/>
                  </a:spcBef>
                  <a:buFontTx/>
                  <a:buNone/>
                </a:pPr>
                <a:r>
                  <a:rPr lang="en-US" altLang="zh-CN" sz="1600">
                    <a:latin typeface="Calibri" panose="020F0502020204030204" pitchFamily="34" charset="0"/>
                    <a:ea typeface="宋体" panose="02010600030101010101" pitchFamily="2" charset="-122"/>
                  </a:rPr>
                  <a:t>threadId 255</a:t>
                </a:r>
              </a:p>
            </p:txBody>
          </p:sp>
          <p:cxnSp>
            <p:nvCxnSpPr>
              <p:cNvPr id="143389" name="Straight Connector 31"/>
              <p:cNvCxnSpPr>
                <a:cxnSpLocks noChangeShapeType="1"/>
              </p:cNvCxnSpPr>
              <p:nvPr/>
            </p:nvCxnSpPr>
            <p:spPr bwMode="auto">
              <a:xfrm rot="5400000">
                <a:off x="1181100" y="2933700"/>
                <a:ext cx="381000" cy="1588"/>
              </a:xfrm>
              <a:prstGeom prst="line">
                <a:avLst/>
              </a:prstGeom>
              <a:noFill/>
              <a:ln w="25400" algn="ctr">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143390" name="Straight Connector 32"/>
              <p:cNvCxnSpPr>
                <a:cxnSpLocks noChangeShapeType="1"/>
              </p:cNvCxnSpPr>
              <p:nvPr/>
            </p:nvCxnSpPr>
            <p:spPr bwMode="auto">
              <a:xfrm rot="5400000">
                <a:off x="2858294" y="2932906"/>
                <a:ext cx="381000" cy="1588"/>
              </a:xfrm>
              <a:prstGeom prst="line">
                <a:avLst/>
              </a:prstGeom>
              <a:noFill/>
              <a:ln w="25400" algn="ctr">
                <a:solidFill>
                  <a:srgbClr val="000000"/>
                </a:solidFill>
                <a:prstDash val="sysDash"/>
                <a:round/>
                <a:headEnd/>
                <a:tailEnd/>
              </a:ln>
              <a:extLst>
                <a:ext uri="{909E8E84-426E-40DD-AFC4-6F175D3DCCD1}">
                  <a14:hiddenFill xmlns:a14="http://schemas.microsoft.com/office/drawing/2010/main">
                    <a:noFill/>
                  </a14:hiddenFill>
                </a:ext>
              </a:extLst>
            </p:spPr>
          </p:cxnSp>
        </p:grpSp>
      </p:grpSp>
      <p:grpSp>
        <p:nvGrpSpPr>
          <p:cNvPr id="143366" name="Group 33"/>
          <p:cNvGrpSpPr>
            <a:grpSpLocks/>
          </p:cNvGrpSpPr>
          <p:nvPr/>
        </p:nvGrpSpPr>
        <p:grpSpPr bwMode="auto">
          <a:xfrm>
            <a:off x="3402013" y="4648200"/>
            <a:ext cx="2819400" cy="1371600"/>
            <a:chOff x="2057400" y="1371600"/>
            <a:chExt cx="2819400" cy="1371600"/>
          </a:xfrm>
        </p:grpSpPr>
        <p:sp>
          <p:nvSpPr>
            <p:cNvPr id="143377" name="Rectangle 34"/>
            <p:cNvSpPr>
              <a:spLocks noChangeArrowheads="1"/>
            </p:cNvSpPr>
            <p:nvPr/>
          </p:nvSpPr>
          <p:spPr bwMode="auto">
            <a:xfrm>
              <a:off x="2057400" y="1371600"/>
              <a:ext cx="2819400" cy="1371600"/>
            </a:xfrm>
            <a:prstGeom prst="rect">
              <a:avLst/>
            </a:prstGeom>
            <a:solidFill>
              <a:schemeClr val="bg1"/>
            </a:solidFill>
            <a:ln w="25400" algn="ctr">
              <a:solidFill>
                <a:schemeClr val="tx1"/>
              </a:solidFill>
              <a:round/>
              <a:headEnd/>
              <a:tailEnd/>
            </a:ln>
          </p:spPr>
          <p:txBody>
            <a:bodyPr wrap="none"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50000"/>
                </a:spcBef>
                <a:buFontTx/>
                <a:buNone/>
              </a:pPr>
              <a:r>
                <a:rPr lang="en-US" altLang="zh-CN" sz="1600" dirty="0" err="1">
                  <a:latin typeface="Calibri" panose="020F0502020204030204" pitchFamily="34" charset="0"/>
                  <a:ea typeface="宋体" panose="02010600030101010101" pitchFamily="2" charset="-122"/>
                </a:rPr>
                <a:t>blockIdx</a:t>
              </a:r>
              <a:endParaRPr lang="en-US" altLang="zh-CN" sz="1600" dirty="0">
                <a:latin typeface="Calibri" panose="020F0502020204030204" pitchFamily="34" charset="0"/>
                <a:ea typeface="宋体" panose="02010600030101010101" pitchFamily="2" charset="-122"/>
              </a:endParaRPr>
            </a:p>
            <a:p>
              <a:pPr>
                <a:lnSpc>
                  <a:spcPct val="100000"/>
                </a:lnSpc>
                <a:spcBef>
                  <a:spcPct val="50000"/>
                </a:spcBef>
                <a:buFontTx/>
                <a:buNone/>
              </a:pPr>
              <a:r>
                <a:rPr lang="en-US" altLang="zh-CN" sz="1600" dirty="0">
                  <a:latin typeface="Calibri" panose="020F0502020204030204" pitchFamily="34" charset="0"/>
                  <a:ea typeface="宋体" panose="02010600030101010101" pitchFamily="2" charset="-122"/>
                </a:rPr>
                <a:t>(n+255)/256)</a:t>
              </a:r>
            </a:p>
          </p:txBody>
        </p:sp>
        <p:grpSp>
          <p:nvGrpSpPr>
            <p:cNvPr id="143378" name="Group 35"/>
            <p:cNvGrpSpPr>
              <a:grpSpLocks/>
            </p:cNvGrpSpPr>
            <p:nvPr/>
          </p:nvGrpSpPr>
          <p:grpSpPr bwMode="auto">
            <a:xfrm>
              <a:off x="3276598" y="1524000"/>
              <a:ext cx="1448991" cy="1066799"/>
              <a:chOff x="1370806" y="2286000"/>
              <a:chExt cx="1678782" cy="1066799"/>
            </a:xfrm>
          </p:grpSpPr>
          <p:sp>
            <p:nvSpPr>
              <p:cNvPr id="143379" name="Rectangle 36"/>
              <p:cNvSpPr>
                <a:spLocks noChangeArrowheads="1"/>
              </p:cNvSpPr>
              <p:nvPr/>
            </p:nvSpPr>
            <p:spPr bwMode="auto">
              <a:xfrm>
                <a:off x="1371600" y="2286000"/>
                <a:ext cx="1676400" cy="228599"/>
              </a:xfrm>
              <a:prstGeom prst="rect">
                <a:avLst/>
              </a:prstGeom>
              <a:solidFill>
                <a:schemeClr val="bg1"/>
              </a:solidFill>
              <a:ln w="25400" algn="ctr">
                <a:solidFill>
                  <a:schemeClr val="tx1"/>
                </a:solidFill>
                <a:round/>
                <a:headEnd/>
                <a:tailEnd/>
              </a:ln>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r">
                  <a:lnSpc>
                    <a:spcPct val="100000"/>
                  </a:lnSpc>
                  <a:spcBef>
                    <a:spcPct val="50000"/>
                  </a:spcBef>
                  <a:buFontTx/>
                  <a:buNone/>
                </a:pPr>
                <a:r>
                  <a:rPr lang="en-US" altLang="zh-CN" sz="1600">
                    <a:latin typeface="Calibri" panose="020F0502020204030204" pitchFamily="34" charset="0"/>
                    <a:ea typeface="宋体" panose="02010600030101010101" pitchFamily="2" charset="-122"/>
                  </a:rPr>
                  <a:t>threadId 0</a:t>
                </a:r>
              </a:p>
            </p:txBody>
          </p:sp>
          <p:sp>
            <p:nvSpPr>
              <p:cNvPr id="143380" name="Rectangle 37"/>
              <p:cNvSpPr>
                <a:spLocks noChangeArrowheads="1"/>
              </p:cNvSpPr>
              <p:nvPr/>
            </p:nvSpPr>
            <p:spPr bwMode="auto">
              <a:xfrm>
                <a:off x="1371600" y="2514600"/>
                <a:ext cx="1676400" cy="228599"/>
              </a:xfrm>
              <a:prstGeom prst="rect">
                <a:avLst/>
              </a:prstGeom>
              <a:solidFill>
                <a:schemeClr val="bg1"/>
              </a:solidFill>
              <a:ln w="25400" algn="ctr">
                <a:solidFill>
                  <a:schemeClr val="tx1"/>
                </a:solidFill>
                <a:round/>
                <a:headEnd/>
                <a:tailEnd/>
              </a:ln>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r">
                  <a:lnSpc>
                    <a:spcPct val="100000"/>
                  </a:lnSpc>
                  <a:spcBef>
                    <a:spcPct val="50000"/>
                  </a:spcBef>
                  <a:buFontTx/>
                  <a:buNone/>
                </a:pPr>
                <a:r>
                  <a:rPr lang="en-US" altLang="zh-CN" sz="1600">
                    <a:latin typeface="Calibri" panose="020F0502020204030204" pitchFamily="34" charset="0"/>
                    <a:ea typeface="宋体" panose="02010600030101010101" pitchFamily="2" charset="-122"/>
                  </a:rPr>
                  <a:t>threadId 1</a:t>
                </a:r>
              </a:p>
            </p:txBody>
          </p:sp>
          <p:sp>
            <p:nvSpPr>
              <p:cNvPr id="143381" name="Rectangle 38"/>
              <p:cNvSpPr>
                <a:spLocks noChangeArrowheads="1"/>
              </p:cNvSpPr>
              <p:nvPr/>
            </p:nvSpPr>
            <p:spPr bwMode="auto">
              <a:xfrm>
                <a:off x="1371600" y="3124200"/>
                <a:ext cx="1676400" cy="228599"/>
              </a:xfrm>
              <a:prstGeom prst="rect">
                <a:avLst/>
              </a:prstGeom>
              <a:solidFill>
                <a:schemeClr val="bg1"/>
              </a:solidFill>
              <a:ln w="25400" algn="ctr">
                <a:solidFill>
                  <a:schemeClr val="tx1"/>
                </a:solidFill>
                <a:round/>
                <a:headEnd/>
                <a:tailEnd/>
              </a:ln>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r">
                  <a:lnSpc>
                    <a:spcPct val="100000"/>
                  </a:lnSpc>
                  <a:spcBef>
                    <a:spcPct val="50000"/>
                  </a:spcBef>
                  <a:buFontTx/>
                  <a:buNone/>
                </a:pPr>
                <a:r>
                  <a:rPr lang="en-US" altLang="zh-CN" sz="1600">
                    <a:latin typeface="Calibri" panose="020F0502020204030204" pitchFamily="34" charset="0"/>
                    <a:ea typeface="宋体" panose="02010600030101010101" pitchFamily="2" charset="-122"/>
                  </a:rPr>
                  <a:t>threadId 255</a:t>
                </a:r>
              </a:p>
            </p:txBody>
          </p:sp>
          <p:cxnSp>
            <p:nvCxnSpPr>
              <p:cNvPr id="143382" name="Straight Connector 39"/>
              <p:cNvCxnSpPr>
                <a:cxnSpLocks noChangeShapeType="1"/>
              </p:cNvCxnSpPr>
              <p:nvPr/>
            </p:nvCxnSpPr>
            <p:spPr bwMode="auto">
              <a:xfrm rot="5400000">
                <a:off x="1181100" y="2933700"/>
                <a:ext cx="381000" cy="1588"/>
              </a:xfrm>
              <a:prstGeom prst="line">
                <a:avLst/>
              </a:prstGeom>
              <a:noFill/>
              <a:ln w="25400" algn="ctr">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143383" name="Straight Connector 40"/>
              <p:cNvCxnSpPr>
                <a:cxnSpLocks noChangeShapeType="1"/>
              </p:cNvCxnSpPr>
              <p:nvPr/>
            </p:nvCxnSpPr>
            <p:spPr bwMode="auto">
              <a:xfrm rot="5400000">
                <a:off x="2858294" y="2932906"/>
                <a:ext cx="381000" cy="1588"/>
              </a:xfrm>
              <a:prstGeom prst="line">
                <a:avLst/>
              </a:prstGeom>
              <a:noFill/>
              <a:ln w="25400" algn="ctr">
                <a:solidFill>
                  <a:srgbClr val="000000"/>
                </a:solidFill>
                <a:prstDash val="sysDash"/>
                <a:round/>
                <a:headEnd/>
                <a:tailEnd/>
              </a:ln>
              <a:extLst>
                <a:ext uri="{909E8E84-426E-40DD-AFC4-6F175D3DCCD1}">
                  <a14:hiddenFill xmlns:a14="http://schemas.microsoft.com/office/drawing/2010/main">
                    <a:noFill/>
                  </a14:hiddenFill>
                </a:ext>
              </a:extLst>
            </p:spPr>
          </p:cxnSp>
        </p:grpSp>
      </p:grpSp>
      <p:cxnSp>
        <p:nvCxnSpPr>
          <p:cNvPr id="143367" name="Straight Connector 42"/>
          <p:cNvCxnSpPr>
            <a:cxnSpLocks noChangeShapeType="1"/>
          </p:cNvCxnSpPr>
          <p:nvPr/>
        </p:nvCxnSpPr>
        <p:spPr bwMode="auto">
          <a:xfrm rot="5400000">
            <a:off x="3136107" y="4380706"/>
            <a:ext cx="533400" cy="1587"/>
          </a:xfrm>
          <a:prstGeom prst="line">
            <a:avLst/>
          </a:prstGeom>
          <a:noFill/>
          <a:ln w="25400" algn="ctr">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143368" name="Straight Connector 44"/>
          <p:cNvCxnSpPr>
            <a:cxnSpLocks noChangeShapeType="1"/>
          </p:cNvCxnSpPr>
          <p:nvPr/>
        </p:nvCxnSpPr>
        <p:spPr bwMode="auto">
          <a:xfrm rot="5400000">
            <a:off x="5955507" y="4380706"/>
            <a:ext cx="533400" cy="1587"/>
          </a:xfrm>
          <a:prstGeom prst="line">
            <a:avLst/>
          </a:prstGeom>
          <a:noFill/>
          <a:ln w="25400" algn="ctr">
            <a:solidFill>
              <a:srgbClr val="000000"/>
            </a:solidFill>
            <a:prstDash val="sysDash"/>
            <a:round/>
            <a:headEnd/>
            <a:tailEnd/>
          </a:ln>
          <a:extLst>
            <a:ext uri="{909E8E84-426E-40DD-AFC4-6F175D3DCCD1}">
              <a14:hiddenFill xmlns:a14="http://schemas.microsoft.com/office/drawing/2010/main">
                <a:noFill/>
              </a14:hiddenFill>
            </a:ext>
          </a:extLst>
        </p:spPr>
      </p:cxnSp>
      <p:sp>
        <p:nvSpPr>
          <p:cNvPr id="143369" name="Right Brace 45"/>
          <p:cNvSpPr>
            <a:spLocks/>
          </p:cNvSpPr>
          <p:nvPr/>
        </p:nvSpPr>
        <p:spPr bwMode="auto">
          <a:xfrm flipH="1">
            <a:off x="2814638" y="3155950"/>
            <a:ext cx="533400" cy="387350"/>
          </a:xfrm>
          <a:prstGeom prst="rightBrace">
            <a:avLst>
              <a:gd name="adj1" fmla="val 8333"/>
              <a:gd name="adj2" fmla="val 49051"/>
            </a:avLst>
          </a:prstGeom>
          <a:noFill/>
          <a:ln w="15875"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800">
              <a:latin typeface="Calibri" panose="020F0502020204030204" pitchFamily="34" charset="0"/>
              <a:ea typeface="宋体" panose="02010600030101010101" pitchFamily="2" charset="-122"/>
            </a:endParaRPr>
          </a:p>
        </p:txBody>
      </p:sp>
      <p:sp>
        <p:nvSpPr>
          <p:cNvPr id="143370" name="TextBox 46"/>
          <p:cNvSpPr txBox="1">
            <a:spLocks noChangeArrowheads="1"/>
          </p:cNvSpPr>
          <p:nvPr/>
        </p:nvSpPr>
        <p:spPr bwMode="auto">
          <a:xfrm>
            <a:off x="300039" y="1981200"/>
            <a:ext cx="2250122"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zh-CN" altLang="en-US" sz="2400" dirty="0">
                <a:latin typeface="Calibri" panose="020F0502020204030204" pitchFamily="34" charset="0"/>
                <a:ea typeface="宋体" panose="02010600030101010101" pitchFamily="2" charset="-122"/>
              </a:rPr>
              <a:t>创建足够的线程块以适应输入向量</a:t>
            </a:r>
            <a:endParaRPr lang="en-US" altLang="zh-CN" sz="2400" dirty="0">
              <a:latin typeface="Calibri" panose="020F0502020204030204" pitchFamily="34" charset="0"/>
              <a:ea typeface="宋体" panose="02010600030101010101" pitchFamily="2" charset="-122"/>
            </a:endParaRPr>
          </a:p>
          <a:p>
            <a:pPr eaLnBrk="1" hangingPunct="1">
              <a:lnSpc>
                <a:spcPct val="100000"/>
              </a:lnSpc>
              <a:spcBef>
                <a:spcPct val="0"/>
              </a:spcBef>
              <a:buFontTx/>
              <a:buNone/>
            </a:pPr>
            <a:r>
              <a:rPr lang="en-US" altLang="zh-CN" sz="2400" dirty="0">
                <a:latin typeface="Calibri" panose="020F0502020204030204" pitchFamily="34" charset="0"/>
                <a:ea typeface="宋体" panose="02010600030101010101" pitchFamily="2" charset="-122"/>
              </a:rPr>
              <a:t>(</a:t>
            </a:r>
            <a:r>
              <a:rPr lang="en-US" altLang="zh-CN" sz="2400" dirty="0" err="1">
                <a:latin typeface="Calibri" panose="020F0502020204030204" pitchFamily="34" charset="0"/>
                <a:ea typeface="宋体" panose="02010600030101010101" pitchFamily="2" charset="-122"/>
              </a:rPr>
              <a:t>Nvidia</a:t>
            </a:r>
            <a:r>
              <a:rPr lang="en-US" altLang="zh-CN" sz="2400" dirty="0">
                <a:latin typeface="Calibri" panose="020F0502020204030204" pitchFamily="34" charset="0"/>
                <a:ea typeface="宋体" panose="02010600030101010101" pitchFamily="2" charset="-122"/>
              </a:rPr>
              <a:t> </a:t>
            </a:r>
            <a:r>
              <a:rPr lang="zh-CN" altLang="en-US" sz="2400" dirty="0">
                <a:latin typeface="Calibri" panose="020F0502020204030204" pitchFamily="34" charset="0"/>
                <a:ea typeface="宋体" panose="02010600030101010101" pitchFamily="2" charset="-122"/>
              </a:rPr>
              <a:t>中将由多个线程块构成的、在</a:t>
            </a:r>
            <a:r>
              <a:rPr lang="en-US" altLang="zh-CN" sz="2400" dirty="0">
                <a:latin typeface="Calibri" panose="020F0502020204030204" pitchFamily="34" charset="0"/>
                <a:ea typeface="宋体" panose="02010600030101010101" pitchFamily="2" charset="-122"/>
              </a:rPr>
              <a:t>GPU</a:t>
            </a:r>
            <a:r>
              <a:rPr lang="zh-CN" altLang="en-US" sz="2400" dirty="0">
                <a:latin typeface="Calibri" panose="020F0502020204030204" pitchFamily="34" charset="0"/>
                <a:ea typeface="宋体" panose="02010600030101010101" pitchFamily="2" charset="-122"/>
              </a:rPr>
              <a:t>上运行的代码 称为</a:t>
            </a:r>
            <a:r>
              <a:rPr lang="en-US" altLang="zh-CN" sz="2400" i="1" dirty="0">
                <a:latin typeface="Calibri" panose="020F0502020204030204" pitchFamily="34" charset="0"/>
                <a:ea typeface="宋体" panose="02010600030101010101" pitchFamily="2" charset="-122"/>
              </a:rPr>
              <a:t>Grid</a:t>
            </a:r>
            <a:r>
              <a:rPr lang="zh-CN" altLang="en-US" sz="2400" i="1" dirty="0">
                <a:latin typeface="Calibri" panose="020F0502020204030204" pitchFamily="34" charset="0"/>
                <a:ea typeface="宋体" panose="02010600030101010101" pitchFamily="2" charset="-122"/>
              </a:rPr>
              <a:t>，</a:t>
            </a:r>
            <a:r>
              <a:rPr lang="en-US" altLang="zh-CN" sz="2400" i="1" dirty="0">
                <a:latin typeface="Calibri" panose="020F0502020204030204" pitchFamily="34" charset="0"/>
                <a:ea typeface="宋体" panose="02010600030101010101" pitchFamily="2" charset="-122"/>
              </a:rPr>
              <a:t>Grid</a:t>
            </a:r>
            <a:r>
              <a:rPr lang="zh-CN" altLang="en-US" sz="2400" i="1" dirty="0">
                <a:latin typeface="Calibri" panose="020F0502020204030204" pitchFamily="34" charset="0"/>
                <a:ea typeface="宋体" panose="02010600030101010101" pitchFamily="2" charset="-122"/>
              </a:rPr>
              <a:t>可以是</a:t>
            </a:r>
            <a:r>
              <a:rPr lang="en-US" altLang="zh-CN" sz="2400" i="1" dirty="0">
                <a:latin typeface="Calibri" panose="020F0502020204030204" pitchFamily="34" charset="0"/>
                <a:ea typeface="宋体" panose="02010600030101010101" pitchFamily="2" charset="-122"/>
              </a:rPr>
              <a:t>2</a:t>
            </a:r>
            <a:r>
              <a:rPr lang="zh-CN" altLang="en-US" sz="2400" i="1" dirty="0">
                <a:latin typeface="Calibri" panose="020F0502020204030204" pitchFamily="34" charset="0"/>
                <a:ea typeface="宋体" panose="02010600030101010101" pitchFamily="2" charset="-122"/>
              </a:rPr>
              <a:t>维的</a:t>
            </a:r>
            <a:r>
              <a:rPr lang="en-US" altLang="zh-CN" sz="2400" dirty="0">
                <a:latin typeface="Calibri" panose="020F0502020204030204" pitchFamily="34" charset="0"/>
                <a:ea typeface="宋体" panose="02010600030101010101" pitchFamily="2" charset="-122"/>
              </a:rPr>
              <a:t>)</a:t>
            </a:r>
          </a:p>
        </p:txBody>
      </p:sp>
      <p:sp>
        <p:nvSpPr>
          <p:cNvPr id="143371" name="TextBox 47"/>
          <p:cNvSpPr txBox="1">
            <a:spLocks noChangeArrowheads="1"/>
          </p:cNvSpPr>
          <p:nvPr/>
        </p:nvSpPr>
        <p:spPr bwMode="auto">
          <a:xfrm>
            <a:off x="6526213" y="4800600"/>
            <a:ext cx="2667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dirty="0">
                <a:latin typeface="Calibri" panose="020F0502020204030204" pitchFamily="34" charset="0"/>
                <a:ea typeface="宋体" panose="02010600030101010101" pitchFamily="2" charset="-122"/>
              </a:rPr>
              <a:t>Conditional </a:t>
            </a:r>
            <a:r>
              <a:rPr lang="en-US" altLang="zh-CN" sz="2000" b="1" dirty="0">
                <a:latin typeface="Calibri" panose="020F0502020204030204" pitchFamily="34" charset="0"/>
                <a:ea typeface="宋体" panose="02010600030101010101" pitchFamily="2" charset="-122"/>
              </a:rPr>
              <a:t>(</a:t>
            </a:r>
            <a:r>
              <a:rPr lang="en-US" altLang="zh-CN" sz="2000" b="1" dirty="0" err="1">
                <a:latin typeface="Calibri" panose="020F0502020204030204" pitchFamily="34" charset="0"/>
                <a:ea typeface="宋体" panose="02010600030101010101" pitchFamily="2" charset="-122"/>
              </a:rPr>
              <a:t>i</a:t>
            </a:r>
            <a:r>
              <a:rPr lang="en-US" altLang="zh-CN" sz="2000" b="1" dirty="0">
                <a:latin typeface="Calibri" panose="020F0502020204030204" pitchFamily="34" charset="0"/>
                <a:ea typeface="宋体" panose="02010600030101010101" pitchFamily="2" charset="-122"/>
              </a:rPr>
              <a:t>&lt;n)</a:t>
            </a:r>
            <a:r>
              <a:rPr lang="en-US" altLang="zh-CN" sz="2000" dirty="0">
                <a:latin typeface="Calibri" panose="020F0502020204030204" pitchFamily="34" charset="0"/>
                <a:ea typeface="宋体" panose="02010600030101010101" pitchFamily="2" charset="-122"/>
              </a:rPr>
              <a:t> turns off unused threads in last block</a:t>
            </a:r>
          </a:p>
        </p:txBody>
      </p:sp>
      <p:cxnSp>
        <p:nvCxnSpPr>
          <p:cNvPr id="143372" name="Straight Arrow Connector 49"/>
          <p:cNvCxnSpPr>
            <a:cxnSpLocks noChangeShapeType="1"/>
            <a:stCxn id="143371" idx="1"/>
          </p:cNvCxnSpPr>
          <p:nvPr/>
        </p:nvCxnSpPr>
        <p:spPr bwMode="auto">
          <a:xfrm flipH="1">
            <a:off x="6069013" y="5308432"/>
            <a:ext cx="457200" cy="177968"/>
          </a:xfrm>
          <a:prstGeom prst="straightConnector1">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43373" name="Straight Arrow Connector 54"/>
          <p:cNvCxnSpPr>
            <a:cxnSpLocks noChangeShapeType="1"/>
          </p:cNvCxnSpPr>
          <p:nvPr/>
        </p:nvCxnSpPr>
        <p:spPr bwMode="auto">
          <a:xfrm rot="5400000">
            <a:off x="5763419" y="1981994"/>
            <a:ext cx="1371600" cy="1588"/>
          </a:xfrm>
          <a:prstGeom prst="straightConnector1">
            <a:avLst/>
          </a:prstGeom>
          <a:noFill/>
          <a:ln w="25400" algn="ctr">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sp>
        <p:nvSpPr>
          <p:cNvPr id="143374" name="TextBox 55"/>
          <p:cNvSpPr txBox="1">
            <a:spLocks noChangeArrowheads="1"/>
          </p:cNvSpPr>
          <p:nvPr/>
        </p:nvSpPr>
        <p:spPr bwMode="auto">
          <a:xfrm>
            <a:off x="6553200" y="1439942"/>
            <a:ext cx="21336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dirty="0" err="1">
                <a:latin typeface="Calibri" panose="020F0502020204030204" pitchFamily="34" charset="0"/>
                <a:ea typeface="宋体" panose="02010600030101010101" pitchFamily="2" charset="-122"/>
              </a:rPr>
              <a:t>blockDim</a:t>
            </a:r>
            <a:r>
              <a:rPr lang="en-US" altLang="zh-CN" sz="2000" dirty="0">
                <a:latin typeface="Calibri" panose="020F0502020204030204" pitchFamily="34" charset="0"/>
                <a:ea typeface="宋体" panose="02010600030101010101" pitchFamily="2" charset="-122"/>
              </a:rPr>
              <a:t> = 256 (programmer can choose)</a:t>
            </a:r>
          </a:p>
        </p:txBody>
      </p:sp>
    </p:spTree>
    <p:extLst>
      <p:ext uri="{BB962C8B-B14F-4D97-AF65-F5344CB8AC3E}">
        <p14:creationId xmlns:p14="http://schemas.microsoft.com/office/powerpoint/2010/main" val="93293456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日期占位符 2"/>
          <p:cNvSpPr>
            <a:spLocks noGrp="1"/>
          </p:cNvSpPr>
          <p:nvPr>
            <p:ph type="dt" sz="half" idx="10"/>
          </p:nvPr>
        </p:nvSpPr>
        <p:spPr/>
        <p:txBody>
          <a:bodyPr/>
          <a:lstStyle/>
          <a:p>
            <a:pPr>
              <a:defRPr/>
            </a:pPr>
            <a:fld id="{A6A0755B-706A-4789-BDD7-9DE908F488DF}" type="datetime1">
              <a:rPr lang="en-US" altLang="zh-CN" smtClean="0"/>
              <a:t>4/30/2020</a:t>
            </a:fld>
            <a:endParaRPr lang="zh-CN" altLang="en-US"/>
          </a:p>
        </p:txBody>
      </p:sp>
      <p:sp>
        <p:nvSpPr>
          <p:cNvPr id="4" name="页脚占位符 3"/>
          <p:cNvSpPr>
            <a:spLocks noGrp="1"/>
          </p:cNvSpPr>
          <p:nvPr>
            <p:ph type="ftr" sz="quarter" idx="11"/>
          </p:nvPr>
        </p:nvSpPr>
        <p:spPr/>
        <p:txBody>
          <a:bodyPr/>
          <a:lstStyle/>
          <a:p>
            <a:pPr>
              <a:defRPr/>
            </a:pPr>
            <a:r>
              <a:rPr lang="zh-CN" altLang="en-US" smtClean="0"/>
              <a:t>中国科学技术大学</a:t>
            </a:r>
            <a:endParaRPr lang="zh-CN" altLang="en-US"/>
          </a:p>
        </p:txBody>
      </p:sp>
      <p:sp>
        <p:nvSpPr>
          <p:cNvPr id="5" name="灯片编号占位符 4"/>
          <p:cNvSpPr>
            <a:spLocks noGrp="1"/>
          </p:cNvSpPr>
          <p:nvPr>
            <p:ph type="sldNum" sz="quarter" idx="12"/>
          </p:nvPr>
        </p:nvSpPr>
        <p:spPr/>
        <p:txBody>
          <a:bodyPr/>
          <a:lstStyle/>
          <a:p>
            <a:pPr>
              <a:defRPr/>
            </a:pPr>
            <a:fld id="{18252718-8200-49E7-A560-3DA10E2D44CC}" type="slidenum">
              <a:rPr lang="zh-CN" altLang="en-US" smtClean="0"/>
              <a:pPr>
                <a:defRPr/>
              </a:pPr>
              <a:t>39</a:t>
            </a:fld>
            <a:endParaRPr lang="zh-CN" altLang="en-US"/>
          </a:p>
        </p:txBody>
      </p:sp>
      <p:pic>
        <p:nvPicPr>
          <p:cNvPr id="362498" name="Picture 2"/>
          <p:cNvPicPr>
            <a:picLocks noChangeAspect="1" noChangeArrowheads="1"/>
          </p:cNvPicPr>
          <p:nvPr/>
        </p:nvPicPr>
        <p:blipFill>
          <a:blip r:embed="rId2"/>
          <a:srcRect/>
          <a:stretch>
            <a:fillRect/>
          </a:stretch>
        </p:blipFill>
        <p:spPr bwMode="auto">
          <a:xfrm>
            <a:off x="2499360" y="-5543"/>
            <a:ext cx="6614160" cy="6756827"/>
          </a:xfrm>
          <a:prstGeom prst="rect">
            <a:avLst/>
          </a:prstGeom>
          <a:noFill/>
          <a:ln w="9525">
            <a:noFill/>
            <a:miter lim="800000"/>
            <a:headEnd/>
            <a:tailEnd/>
          </a:ln>
          <a:effectLst/>
        </p:spPr>
      </p:pic>
      <p:sp>
        <p:nvSpPr>
          <p:cNvPr id="7" name="TextBox 46"/>
          <p:cNvSpPr txBox="1">
            <a:spLocks noChangeArrowheads="1"/>
          </p:cNvSpPr>
          <p:nvPr/>
        </p:nvSpPr>
        <p:spPr bwMode="auto">
          <a:xfrm>
            <a:off x="167959" y="1503680"/>
            <a:ext cx="3195001"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zh-CN" altLang="en-US" sz="1800" dirty="0" smtClean="0">
                <a:latin typeface="Calibri" panose="020F0502020204030204" pitchFamily="34" charset="0"/>
                <a:ea typeface="宋体" panose="02010600030101010101" pitchFamily="2" charset="-122"/>
              </a:rPr>
              <a:t>处理向量长度为</a:t>
            </a:r>
            <a:r>
              <a:rPr lang="en-US" altLang="zh-CN" sz="1800" dirty="0" smtClean="0">
                <a:latin typeface="Calibri" panose="020F0502020204030204" pitchFamily="34" charset="0"/>
                <a:ea typeface="宋体" panose="02010600030101010101" pitchFamily="2" charset="-122"/>
              </a:rPr>
              <a:t>8192</a:t>
            </a:r>
            <a:r>
              <a:rPr lang="zh-CN" altLang="en-US" sz="1800" dirty="0" smtClean="0">
                <a:latin typeface="Calibri" panose="020F0502020204030204" pitchFamily="34" charset="0"/>
                <a:ea typeface="宋体" panose="02010600030101010101" pitchFamily="2" charset="-122"/>
              </a:rPr>
              <a:t>的程序组织：</a:t>
            </a:r>
            <a:endParaRPr lang="en-US" altLang="zh-CN" sz="1800" dirty="0" smtClean="0">
              <a:latin typeface="Calibri" panose="020F0502020204030204" pitchFamily="34" charset="0"/>
              <a:ea typeface="宋体" panose="02010600030101010101" pitchFamily="2" charset="-122"/>
            </a:endParaRPr>
          </a:p>
          <a:p>
            <a:pPr eaLnBrk="1" hangingPunct="1">
              <a:lnSpc>
                <a:spcPct val="100000"/>
              </a:lnSpc>
              <a:spcBef>
                <a:spcPct val="0"/>
              </a:spcBef>
              <a:buFontTx/>
              <a:buNone/>
            </a:pPr>
            <a:endParaRPr lang="en-US" altLang="zh-CN" sz="1800" dirty="0" smtClean="0">
              <a:latin typeface="Calibri" panose="020F0502020204030204" pitchFamily="34" charset="0"/>
              <a:ea typeface="宋体" panose="02010600030101010101" pitchFamily="2" charset="-122"/>
            </a:endParaRPr>
          </a:p>
          <a:p>
            <a:pPr eaLnBrk="1" hangingPunct="1">
              <a:lnSpc>
                <a:spcPct val="100000"/>
              </a:lnSpc>
              <a:spcBef>
                <a:spcPct val="0"/>
              </a:spcBef>
              <a:buFontTx/>
              <a:buNone/>
            </a:pPr>
            <a:r>
              <a:rPr lang="en-US" altLang="zh-CN" sz="1800" dirty="0" smtClean="0">
                <a:solidFill>
                  <a:srgbClr val="FF0000"/>
                </a:solidFill>
                <a:latin typeface="Calibri" panose="020F0502020204030204" pitchFamily="34" charset="0"/>
                <a:ea typeface="宋体" panose="02010600030101010101" pitchFamily="2" charset="-122"/>
              </a:rPr>
              <a:t>Grid </a:t>
            </a:r>
            <a:r>
              <a:rPr lang="zh-CN" altLang="en-US" sz="1800" dirty="0" smtClean="0">
                <a:solidFill>
                  <a:srgbClr val="FF0000"/>
                </a:solidFill>
                <a:latin typeface="Calibri" panose="020F0502020204030204" pitchFamily="34" charset="0"/>
                <a:ea typeface="宋体" panose="02010600030101010101" pitchFamily="2" charset="-122"/>
              </a:rPr>
              <a:t>包含</a:t>
            </a:r>
            <a:r>
              <a:rPr lang="en-US" altLang="zh-CN" sz="1800" dirty="0" smtClean="0">
                <a:solidFill>
                  <a:srgbClr val="FF0000"/>
                </a:solidFill>
                <a:latin typeface="Calibri" panose="020F0502020204030204" pitchFamily="34" charset="0"/>
                <a:ea typeface="宋体" panose="02010600030101010101" pitchFamily="2" charset="-122"/>
              </a:rPr>
              <a:t>16</a:t>
            </a:r>
            <a:r>
              <a:rPr lang="zh-CN" altLang="en-US" sz="1800" dirty="0" smtClean="0">
                <a:solidFill>
                  <a:srgbClr val="FF0000"/>
                </a:solidFill>
                <a:latin typeface="Calibri" panose="020F0502020204030204" pitchFamily="34" charset="0"/>
                <a:ea typeface="宋体" panose="02010600030101010101" pitchFamily="2" charset="-122"/>
              </a:rPr>
              <a:t>个线程块</a:t>
            </a:r>
            <a:r>
              <a:rPr lang="zh-CN" altLang="en-US" sz="1800" dirty="0" smtClean="0">
                <a:latin typeface="Calibri" panose="020F0502020204030204" pitchFamily="34" charset="0"/>
                <a:ea typeface="宋体" panose="02010600030101010101" pitchFamily="2" charset="-122"/>
              </a:rPr>
              <a:t>（</a:t>
            </a:r>
            <a:r>
              <a:rPr lang="en-US" altLang="zh-CN" sz="1800" dirty="0" smtClean="0">
                <a:latin typeface="Calibri" panose="020F0502020204030204" pitchFamily="34" charset="0"/>
                <a:ea typeface="宋体" panose="02010600030101010101" pitchFamily="2" charset="-122"/>
              </a:rPr>
              <a:t>512</a:t>
            </a:r>
            <a:r>
              <a:rPr lang="zh-CN" altLang="en-US" sz="1800" dirty="0" smtClean="0">
                <a:latin typeface="Calibri" panose="020F0502020204030204" pitchFamily="34" charset="0"/>
                <a:ea typeface="宋体" panose="02010600030101010101" pitchFamily="2" charset="-122"/>
              </a:rPr>
              <a:t>个元素</a:t>
            </a:r>
            <a:r>
              <a:rPr lang="en-US" altLang="zh-CN" sz="1800" dirty="0" smtClean="0">
                <a:latin typeface="Calibri" panose="020F0502020204030204" pitchFamily="34" charset="0"/>
                <a:ea typeface="宋体" panose="02010600030101010101" pitchFamily="2" charset="-122"/>
              </a:rPr>
              <a:t>/Block</a:t>
            </a:r>
            <a:r>
              <a:rPr lang="zh-CN" altLang="en-US" sz="1800" dirty="0" smtClean="0">
                <a:latin typeface="Calibri" panose="020F0502020204030204" pitchFamily="34" charset="0"/>
                <a:ea typeface="宋体" panose="02010600030101010101" pitchFamily="2" charset="-122"/>
              </a:rPr>
              <a:t>）</a:t>
            </a:r>
            <a:endParaRPr lang="en-US" altLang="zh-CN" sz="1800" dirty="0" smtClean="0">
              <a:latin typeface="Calibri" panose="020F0502020204030204" pitchFamily="34" charset="0"/>
              <a:ea typeface="宋体" panose="02010600030101010101" pitchFamily="2" charset="-122"/>
            </a:endParaRPr>
          </a:p>
          <a:p>
            <a:pPr eaLnBrk="1" hangingPunct="1">
              <a:lnSpc>
                <a:spcPct val="100000"/>
              </a:lnSpc>
              <a:spcBef>
                <a:spcPct val="0"/>
              </a:spcBef>
              <a:buFontTx/>
              <a:buNone/>
            </a:pPr>
            <a:r>
              <a:rPr lang="en-US" altLang="zh-CN" sz="1800" dirty="0" smtClean="0">
                <a:solidFill>
                  <a:srgbClr val="FF0000"/>
                </a:solidFill>
                <a:latin typeface="Calibri" panose="020F0502020204030204" pitchFamily="34" charset="0"/>
                <a:ea typeface="宋体" panose="02010600030101010101" pitchFamily="2" charset="-122"/>
              </a:rPr>
              <a:t>Block</a:t>
            </a:r>
            <a:r>
              <a:rPr lang="zh-CN" altLang="en-US" sz="1800" dirty="0" smtClean="0">
                <a:solidFill>
                  <a:srgbClr val="FF0000"/>
                </a:solidFill>
                <a:latin typeface="Calibri" panose="020F0502020204030204" pitchFamily="34" charset="0"/>
                <a:ea typeface="宋体" panose="02010600030101010101" pitchFamily="2" charset="-122"/>
              </a:rPr>
              <a:t>包含</a:t>
            </a:r>
            <a:r>
              <a:rPr lang="en-US" altLang="zh-CN" sz="1800" dirty="0" smtClean="0">
                <a:solidFill>
                  <a:srgbClr val="FF0000"/>
                </a:solidFill>
                <a:latin typeface="Calibri" panose="020F0502020204030204" pitchFamily="34" charset="0"/>
                <a:ea typeface="宋体" panose="02010600030101010101" pitchFamily="2" charset="-122"/>
              </a:rPr>
              <a:t>16</a:t>
            </a:r>
            <a:r>
              <a:rPr lang="zh-CN" altLang="en-US" sz="1800" dirty="0" smtClean="0">
                <a:solidFill>
                  <a:srgbClr val="FF0000"/>
                </a:solidFill>
                <a:latin typeface="Calibri" panose="020F0502020204030204" pitchFamily="34" charset="0"/>
                <a:ea typeface="宋体" panose="02010600030101010101" pitchFamily="2" charset="-122"/>
              </a:rPr>
              <a:t>个</a:t>
            </a:r>
            <a:r>
              <a:rPr lang="en-US" altLang="zh-CN" sz="1800" dirty="0" smtClean="0">
                <a:solidFill>
                  <a:srgbClr val="FF0000"/>
                </a:solidFill>
                <a:latin typeface="Calibri" panose="020F0502020204030204" pitchFamily="34" charset="0"/>
                <a:ea typeface="宋体" panose="02010600030101010101" pitchFamily="2" charset="-122"/>
              </a:rPr>
              <a:t>SIMD </a:t>
            </a:r>
            <a:r>
              <a:rPr lang="zh-CN" altLang="en-US" sz="1800" dirty="0" smtClean="0">
                <a:solidFill>
                  <a:srgbClr val="FF0000"/>
                </a:solidFill>
                <a:latin typeface="Calibri" panose="020F0502020204030204" pitchFamily="34" charset="0"/>
                <a:ea typeface="宋体" panose="02010600030101010101" pitchFamily="2" charset="-122"/>
              </a:rPr>
              <a:t>线程</a:t>
            </a:r>
            <a:endParaRPr lang="en-US" altLang="zh-CN" sz="1800" dirty="0" smtClean="0">
              <a:latin typeface="Calibri" panose="020F0502020204030204" pitchFamily="34" charset="0"/>
              <a:ea typeface="宋体" panose="02010600030101010101" pitchFamily="2" charset="-122"/>
            </a:endParaRPr>
          </a:p>
          <a:p>
            <a:pPr eaLnBrk="1" hangingPunct="1">
              <a:lnSpc>
                <a:spcPct val="100000"/>
              </a:lnSpc>
              <a:spcBef>
                <a:spcPct val="0"/>
              </a:spcBef>
              <a:buFontTx/>
              <a:buNone/>
            </a:pPr>
            <a:r>
              <a:rPr lang="zh-CN" altLang="en-US" sz="1800" dirty="0" smtClean="0">
                <a:latin typeface="Calibri" panose="020F0502020204030204" pitchFamily="34" charset="0"/>
                <a:ea typeface="宋体" panose="02010600030101010101" pitchFamily="2" charset="-122"/>
              </a:rPr>
              <a:t>每个</a:t>
            </a:r>
            <a:r>
              <a:rPr lang="en-US" altLang="zh-CN" sz="1800" dirty="0" smtClean="0">
                <a:latin typeface="Calibri" panose="020F0502020204030204" pitchFamily="34" charset="0"/>
                <a:ea typeface="宋体" panose="02010600030101010101" pitchFamily="2" charset="-122"/>
              </a:rPr>
              <a:t>SIMD</a:t>
            </a:r>
            <a:r>
              <a:rPr lang="zh-CN" altLang="en-US" sz="1800" dirty="0">
                <a:latin typeface="Calibri" panose="020F0502020204030204" pitchFamily="34" charset="0"/>
                <a:ea typeface="宋体" panose="02010600030101010101" pitchFamily="2" charset="-122"/>
              </a:rPr>
              <a:t>线</a:t>
            </a:r>
            <a:r>
              <a:rPr lang="zh-CN" altLang="en-US" sz="1800" dirty="0" smtClean="0">
                <a:latin typeface="Calibri" panose="020F0502020204030204" pitchFamily="34" charset="0"/>
                <a:ea typeface="宋体" panose="02010600030101010101" pitchFamily="2" charset="-122"/>
              </a:rPr>
              <a:t>城处理</a:t>
            </a:r>
            <a:r>
              <a:rPr lang="en-US" altLang="zh-CN" sz="1800" dirty="0" smtClean="0">
                <a:latin typeface="Calibri" panose="020F0502020204030204" pitchFamily="34" charset="0"/>
                <a:ea typeface="宋体" panose="02010600030101010101" pitchFamily="2" charset="-122"/>
              </a:rPr>
              <a:t>32</a:t>
            </a:r>
            <a:r>
              <a:rPr lang="zh-CN" altLang="en-US" sz="1800" dirty="0" smtClean="0">
                <a:latin typeface="Calibri" panose="020F0502020204030204" pitchFamily="34" charset="0"/>
                <a:ea typeface="宋体" panose="02010600030101010101" pitchFamily="2" charset="-122"/>
              </a:rPr>
              <a:t>个向量元素</a:t>
            </a:r>
            <a:endParaRPr lang="en-US" altLang="zh-CN" sz="1800" dirty="0" smtClean="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392971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标题 1"/>
          <p:cNvSpPr>
            <a:spLocks noGrp="1"/>
          </p:cNvSpPr>
          <p:nvPr>
            <p:ph type="title"/>
          </p:nvPr>
        </p:nvSpPr>
        <p:spPr/>
        <p:txBody>
          <a:bodyPr>
            <a:normAutofit/>
          </a:bodyPr>
          <a:lstStyle/>
          <a:p>
            <a:r>
              <a:rPr lang="en-US" altLang="zh-CN" b="1" smtClean="0">
                <a:solidFill>
                  <a:srgbClr val="FF0000"/>
                </a:solidFill>
              </a:rPr>
              <a:t>Array vs. Vector Processors</a:t>
            </a:r>
            <a:endParaRPr lang="zh-CN" altLang="en-US" b="1" smtClean="0">
              <a:solidFill>
                <a:srgbClr val="FF0000"/>
              </a:solidFill>
            </a:endParaRPr>
          </a:p>
        </p:txBody>
      </p:sp>
      <p:sp>
        <p:nvSpPr>
          <p:cNvPr id="4" name="日期占位符 3"/>
          <p:cNvSpPr>
            <a:spLocks noGrp="1"/>
          </p:cNvSpPr>
          <p:nvPr>
            <p:ph type="dt" sz="half" idx="10"/>
          </p:nvPr>
        </p:nvSpPr>
        <p:spPr/>
        <p:txBody>
          <a:bodyPr/>
          <a:lstStyle/>
          <a:p>
            <a:pPr>
              <a:defRPr/>
            </a:pPr>
            <a:fld id="{1DA8E910-011A-49AB-9CB4-588A61EB85FD}" type="datetime1">
              <a:rPr lang="en-US" altLang="zh-CN" smtClean="0"/>
              <a:t>4/30/2020</a:t>
            </a:fld>
            <a:endParaRPr lang="zh-CN" altLang="en-US"/>
          </a:p>
        </p:txBody>
      </p:sp>
      <p:sp>
        <p:nvSpPr>
          <p:cNvPr id="5" name="页脚占位符 4"/>
          <p:cNvSpPr>
            <a:spLocks noGrp="1"/>
          </p:cNvSpPr>
          <p:nvPr>
            <p:ph type="ftr" sz="quarter" idx="11"/>
          </p:nvPr>
        </p:nvSpPr>
        <p:spPr/>
        <p:txBody>
          <a:bodyPr/>
          <a:lstStyle/>
          <a:p>
            <a:pPr>
              <a:defRPr/>
            </a:pPr>
            <a:r>
              <a:rPr lang="zh-CN" altLang="en-US" smtClean="0"/>
              <a:t>中国科学技术大学</a:t>
            </a:r>
            <a:endParaRPr lang="zh-CN" altLang="en-US"/>
          </a:p>
        </p:txBody>
      </p:sp>
      <p:sp>
        <p:nvSpPr>
          <p:cNvPr id="111621"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607EAF47-5C44-4A81-A95C-1A4C7F980CAA}" type="slidenum">
              <a:rPr lang="zh-CN" altLang="en-US"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4</a:t>
            </a:fld>
            <a:endParaRPr lang="zh-CN" altLang="en-US" sz="1200" smtClean="0">
              <a:solidFill>
                <a:srgbClr val="898989"/>
              </a:solidFill>
              <a:latin typeface="Calibri" panose="020F0502020204030204" pitchFamily="34" charset="0"/>
              <a:ea typeface="宋体" panose="02010600030101010101" pitchFamily="2" charset="-122"/>
            </a:endParaRPr>
          </a:p>
        </p:txBody>
      </p:sp>
      <p:pic>
        <p:nvPicPr>
          <p:cNvPr id="111622"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1663" y="2133600"/>
            <a:ext cx="8104187" cy="439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3"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86100" y="2344738"/>
            <a:ext cx="5807075"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4" name="矩形 1"/>
          <p:cNvSpPr>
            <a:spLocks noChangeArrowheads="1"/>
          </p:cNvSpPr>
          <p:nvPr/>
        </p:nvSpPr>
        <p:spPr bwMode="auto">
          <a:xfrm>
            <a:off x="260350" y="1147763"/>
            <a:ext cx="87582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r>
              <a:rPr lang="en-US" altLang="zh-CN" sz="1800" b="1" dirty="0">
                <a:solidFill>
                  <a:srgbClr val="C00000"/>
                </a:solidFill>
              </a:rPr>
              <a:t>Array processor</a:t>
            </a:r>
            <a:r>
              <a:rPr lang="zh-CN" altLang="en-US" sz="1800" b="1" dirty="0">
                <a:solidFill>
                  <a:srgbClr val="C00000"/>
                </a:solidFill>
              </a:rPr>
              <a:t>：</a:t>
            </a:r>
            <a:r>
              <a:rPr lang="zh-CN" altLang="en-US" sz="1800" dirty="0"/>
              <a:t>又称为并行处理机、</a:t>
            </a:r>
            <a:r>
              <a:rPr lang="en-US" altLang="zh-CN" sz="1800" dirty="0"/>
              <a:t>SIMD</a:t>
            </a:r>
            <a:r>
              <a:rPr lang="zh-CN" altLang="en-US" sz="1800" dirty="0"/>
              <a:t>处理器。其核心是一个由</a:t>
            </a:r>
            <a:r>
              <a:rPr lang="zh-CN" altLang="en-US" sz="1800" b="1" dirty="0">
                <a:solidFill>
                  <a:srgbClr val="0036A2"/>
                </a:solidFill>
              </a:rPr>
              <a:t>多个处理单元</a:t>
            </a:r>
            <a:r>
              <a:rPr lang="zh-CN" altLang="en-US" sz="1800" dirty="0"/>
              <a:t>构成的</a:t>
            </a:r>
            <a:r>
              <a:rPr lang="zh-CN" altLang="en-US" sz="1800" b="1" dirty="0">
                <a:solidFill>
                  <a:srgbClr val="0036A2"/>
                </a:solidFill>
              </a:rPr>
              <a:t>阵列</a:t>
            </a:r>
            <a:r>
              <a:rPr lang="zh-CN" altLang="en-US" sz="1800" dirty="0"/>
              <a:t>，用</a:t>
            </a:r>
            <a:r>
              <a:rPr lang="zh-CN" altLang="en-US" sz="1800" b="1" dirty="0">
                <a:solidFill>
                  <a:srgbClr val="0036A2"/>
                </a:solidFill>
              </a:rPr>
              <a:t>单一的控制部件</a:t>
            </a:r>
            <a:r>
              <a:rPr lang="zh-CN" altLang="en-US" sz="1800" dirty="0"/>
              <a:t>来控制多个处理单元对</a:t>
            </a:r>
            <a:r>
              <a:rPr lang="zh-CN" altLang="en-US" sz="1800" b="1" dirty="0">
                <a:solidFill>
                  <a:srgbClr val="0036A2"/>
                </a:solidFill>
              </a:rPr>
              <a:t>各自的数据</a:t>
            </a:r>
            <a:r>
              <a:rPr lang="zh-CN" altLang="en-US" sz="1800" dirty="0"/>
              <a:t>进行</a:t>
            </a:r>
            <a:r>
              <a:rPr lang="zh-CN" altLang="en-US" sz="1800" b="1" dirty="0">
                <a:solidFill>
                  <a:srgbClr val="0036A2"/>
                </a:solidFill>
              </a:rPr>
              <a:t>相同的运算</a:t>
            </a:r>
            <a:r>
              <a:rPr lang="zh-CN" altLang="en-US" sz="1800" dirty="0"/>
              <a:t>和操作。</a:t>
            </a:r>
          </a:p>
        </p:txBody>
      </p:sp>
    </p:spTree>
    <p:extLst>
      <p:ext uri="{BB962C8B-B14F-4D97-AF65-F5344CB8AC3E}">
        <p14:creationId xmlns:p14="http://schemas.microsoft.com/office/powerpoint/2010/main" val="223360865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34"/>
          <p:cNvSpPr>
            <a:spLocks noChangeArrowheads="1"/>
          </p:cNvSpPr>
          <p:nvPr/>
        </p:nvSpPr>
        <p:spPr bwMode="auto">
          <a:xfrm>
            <a:off x="3505200" y="1143000"/>
            <a:ext cx="4953000" cy="1981200"/>
          </a:xfrm>
          <a:prstGeom prst="rect">
            <a:avLst/>
          </a:prstGeom>
          <a:solidFill>
            <a:schemeClr val="bg1"/>
          </a:solidFill>
          <a:ln w="25400" algn="ctr">
            <a:solidFill>
              <a:schemeClr val="tx1"/>
            </a:solidFill>
            <a:round/>
            <a:headEnd/>
            <a:tailEnd/>
          </a:ln>
        </p:spPr>
        <p:txBody>
          <a:bodyPr lIns="0" tIns="0" bIns="0" anchor="b"/>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50000"/>
              </a:spcBef>
              <a:buFontTx/>
              <a:buNone/>
            </a:pPr>
            <a:r>
              <a:rPr lang="en-US" altLang="zh-CN" sz="1800">
                <a:latin typeface="Calibri" panose="020F0502020204030204" pitchFamily="34" charset="0"/>
                <a:ea typeface="宋体" panose="02010600030101010101" pitchFamily="2" charset="-122"/>
              </a:rPr>
              <a:t>GPU</a:t>
            </a:r>
          </a:p>
        </p:txBody>
      </p:sp>
      <p:sp>
        <p:nvSpPr>
          <p:cNvPr id="2" name="Title 1"/>
          <p:cNvSpPr>
            <a:spLocks noGrp="1"/>
          </p:cNvSpPr>
          <p:nvPr>
            <p:ph type="title"/>
          </p:nvPr>
        </p:nvSpPr>
        <p:spPr/>
        <p:txBody>
          <a:bodyPr/>
          <a:lstStyle/>
          <a:p>
            <a:r>
              <a:rPr lang="en-US" smtClean="0"/>
              <a:t>Hardware Execution Model</a:t>
            </a:r>
            <a:endParaRPr lang="en-US" dirty="0"/>
          </a:p>
        </p:txBody>
      </p:sp>
      <p:sp>
        <p:nvSpPr>
          <p:cNvPr id="145412" name="Content Placeholder 3"/>
          <p:cNvSpPr>
            <a:spLocks noGrp="1"/>
          </p:cNvSpPr>
          <p:nvPr>
            <p:ph idx="1"/>
          </p:nvPr>
        </p:nvSpPr>
        <p:spPr>
          <a:xfrm>
            <a:off x="457200" y="4302034"/>
            <a:ext cx="8229600" cy="2008231"/>
          </a:xfrm>
        </p:spPr>
        <p:txBody>
          <a:bodyPr>
            <a:normAutofit fontScale="77500" lnSpcReduction="20000"/>
          </a:bodyPr>
          <a:lstStyle/>
          <a:p>
            <a:pPr>
              <a:lnSpc>
                <a:spcPct val="120000"/>
              </a:lnSpc>
            </a:pPr>
            <a:r>
              <a:rPr lang="en-US" altLang="zh-CN" dirty="0" smtClean="0"/>
              <a:t>GPU </a:t>
            </a:r>
            <a:r>
              <a:rPr lang="zh-CN" altLang="en-US" dirty="0" smtClean="0"/>
              <a:t>由多个并行核构成，每个核是一个多线程</a:t>
            </a:r>
            <a:r>
              <a:rPr lang="en-US" altLang="zh-CN" dirty="0" smtClean="0"/>
              <a:t>SIMD</a:t>
            </a:r>
            <a:r>
              <a:rPr lang="zh-CN" altLang="en-US" dirty="0" smtClean="0"/>
              <a:t>处理器（包含多个车道（</a:t>
            </a:r>
            <a:r>
              <a:rPr lang="en-US" altLang="zh-CN" dirty="0" smtClean="0"/>
              <a:t>Lanes</a:t>
            </a:r>
            <a:r>
              <a:rPr lang="zh-CN" altLang="en-US" dirty="0" smtClean="0"/>
              <a:t>）</a:t>
            </a:r>
            <a:r>
              <a:rPr lang="en-US" altLang="zh-CN" dirty="0" smtClean="0"/>
              <a:t>)</a:t>
            </a:r>
          </a:p>
          <a:p>
            <a:r>
              <a:rPr lang="en-US" altLang="zh-CN" dirty="0" smtClean="0"/>
              <a:t>CPU </a:t>
            </a:r>
            <a:r>
              <a:rPr lang="zh-CN" altLang="en-US" dirty="0" smtClean="0"/>
              <a:t>发送整个</a:t>
            </a:r>
            <a:r>
              <a:rPr lang="en-US" altLang="zh-CN" dirty="0" smtClean="0"/>
              <a:t> “grid”</a:t>
            </a:r>
            <a:r>
              <a:rPr lang="zh-CN" altLang="en-US" dirty="0" smtClean="0"/>
              <a:t>到</a:t>
            </a:r>
            <a:r>
              <a:rPr lang="en-US" altLang="zh-CN" dirty="0" smtClean="0"/>
              <a:t>GPU</a:t>
            </a:r>
            <a:r>
              <a:rPr lang="zh-CN" altLang="en-US" dirty="0" smtClean="0"/>
              <a:t>，由</a:t>
            </a:r>
            <a:r>
              <a:rPr lang="en-US" altLang="zh-CN" dirty="0" smtClean="0"/>
              <a:t>GPU</a:t>
            </a:r>
            <a:r>
              <a:rPr lang="zh-CN" altLang="en-US" dirty="0" smtClean="0"/>
              <a:t>将这些线程块分发到多个核上（每个线程块在一个核上运行）</a:t>
            </a:r>
            <a:endParaRPr lang="en-US" altLang="zh-CN" dirty="0" smtClean="0"/>
          </a:p>
          <a:p>
            <a:pPr lvl="1"/>
            <a:r>
              <a:rPr lang="en-US" altLang="zh-CN" dirty="0" smtClean="0"/>
              <a:t>GPU</a:t>
            </a:r>
            <a:r>
              <a:rPr lang="zh-CN" altLang="en-US" dirty="0" smtClean="0"/>
              <a:t>上核的数量对程序员而言是透明的</a:t>
            </a:r>
            <a:endParaRPr lang="en-US" altLang="zh-CN" dirty="0" smtClean="0"/>
          </a:p>
        </p:txBody>
      </p:sp>
      <p:sp>
        <p:nvSpPr>
          <p:cNvPr id="37" name="日期占位符 36"/>
          <p:cNvSpPr>
            <a:spLocks noGrp="1"/>
          </p:cNvSpPr>
          <p:nvPr>
            <p:ph type="dt" sz="quarter" idx="10"/>
          </p:nvPr>
        </p:nvSpPr>
        <p:spPr/>
        <p:txBody>
          <a:bodyPr/>
          <a:lstStyle/>
          <a:p>
            <a:fld id="{5E963D66-92DE-46AB-A3F8-6859911B908A}" type="datetime1">
              <a:rPr lang="en-US" altLang="zh-CN" smtClean="0"/>
              <a:t>4/30/2020</a:t>
            </a:fld>
            <a:endParaRPr lang="zh-CN" altLang="en-US"/>
          </a:p>
        </p:txBody>
      </p:sp>
      <p:sp>
        <p:nvSpPr>
          <p:cNvPr id="38" name="页脚占位符 37"/>
          <p:cNvSpPr>
            <a:spLocks noGrp="1"/>
          </p:cNvSpPr>
          <p:nvPr>
            <p:ph type="ftr" sz="quarter" idx="11"/>
          </p:nvPr>
        </p:nvSpPr>
        <p:spPr/>
        <p:txBody>
          <a:bodyPr/>
          <a:lstStyle/>
          <a:p>
            <a:r>
              <a:rPr lang="zh-CN" altLang="en-US" smtClean="0"/>
              <a:t>中国科学技术大学</a:t>
            </a:r>
            <a:endParaRPr lang="zh-CN" altLang="en-US"/>
          </a:p>
        </p:txBody>
      </p:sp>
      <p:grpSp>
        <p:nvGrpSpPr>
          <p:cNvPr id="145414" name="Group 33"/>
          <p:cNvGrpSpPr>
            <a:grpSpLocks/>
          </p:cNvGrpSpPr>
          <p:nvPr/>
        </p:nvGrpSpPr>
        <p:grpSpPr bwMode="auto">
          <a:xfrm>
            <a:off x="3581400" y="1219200"/>
            <a:ext cx="4800600" cy="1601788"/>
            <a:chOff x="1828800" y="2743200"/>
            <a:chExt cx="4800600" cy="1601788"/>
          </a:xfrm>
        </p:grpSpPr>
        <p:grpSp>
          <p:nvGrpSpPr>
            <p:cNvPr id="145423" name="Group 11"/>
            <p:cNvGrpSpPr>
              <a:grpSpLocks/>
            </p:cNvGrpSpPr>
            <p:nvPr/>
          </p:nvGrpSpPr>
          <p:grpSpPr bwMode="auto">
            <a:xfrm>
              <a:off x="1828800" y="2743200"/>
              <a:ext cx="1143000" cy="1600200"/>
              <a:chOff x="2514600" y="3733800"/>
              <a:chExt cx="1143000" cy="1600200"/>
            </a:xfrm>
          </p:grpSpPr>
          <p:sp>
            <p:nvSpPr>
              <p:cNvPr id="145440" name="Rectangle 10"/>
              <p:cNvSpPr>
                <a:spLocks noChangeArrowheads="1"/>
              </p:cNvSpPr>
              <p:nvPr/>
            </p:nvSpPr>
            <p:spPr bwMode="auto">
              <a:xfrm flipH="1">
                <a:off x="2514600" y="3733800"/>
                <a:ext cx="1143000" cy="1600200"/>
              </a:xfrm>
              <a:prstGeom prst="rect">
                <a:avLst/>
              </a:prstGeom>
              <a:solidFill>
                <a:schemeClr val="bg1"/>
              </a:solidFill>
              <a:ln w="25400" algn="ctr">
                <a:solidFill>
                  <a:schemeClr val="tx1"/>
                </a:solidFill>
                <a:round/>
                <a:headEnd/>
                <a:tailEnd/>
              </a:ln>
            </p:spPr>
            <p:txBody>
              <a:bodyPr lIns="0" tIns="0" bIns="0" anchor="b"/>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r>
                  <a:rPr lang="en-US" altLang="zh-CN" sz="1800" dirty="0">
                    <a:latin typeface="Calibri" panose="020F0502020204030204" pitchFamily="34" charset="0"/>
                    <a:ea typeface="宋体" panose="02010600030101010101" pitchFamily="2" charset="-122"/>
                  </a:rPr>
                  <a:t>Core 0</a:t>
                </a:r>
              </a:p>
            </p:txBody>
          </p:sp>
          <p:sp>
            <p:nvSpPr>
              <p:cNvPr id="145441" name="Rectangle 4"/>
              <p:cNvSpPr>
                <a:spLocks noChangeArrowheads="1"/>
              </p:cNvSpPr>
              <p:nvPr/>
            </p:nvSpPr>
            <p:spPr bwMode="auto">
              <a:xfrm>
                <a:off x="2590800" y="3810000"/>
                <a:ext cx="990599" cy="304800"/>
              </a:xfrm>
              <a:prstGeom prst="rect">
                <a:avLst/>
              </a:prstGeom>
              <a:solidFill>
                <a:schemeClr val="bg1"/>
              </a:solidFill>
              <a:ln w="25400" algn="ctr">
                <a:solidFill>
                  <a:schemeClr val="tx1"/>
                </a:solidFill>
                <a:round/>
                <a:headEnd/>
                <a:tailEnd/>
              </a:ln>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r>
                  <a:rPr lang="en-US" altLang="zh-CN" sz="1800" dirty="0">
                    <a:latin typeface="Calibri" panose="020F0502020204030204" pitchFamily="34" charset="0"/>
                    <a:ea typeface="宋体" panose="02010600030101010101" pitchFamily="2" charset="-122"/>
                  </a:rPr>
                  <a:t>Lane 0 </a:t>
                </a:r>
              </a:p>
            </p:txBody>
          </p:sp>
          <p:sp>
            <p:nvSpPr>
              <p:cNvPr id="145442" name="Rectangle 5"/>
              <p:cNvSpPr>
                <a:spLocks noChangeArrowheads="1"/>
              </p:cNvSpPr>
              <p:nvPr/>
            </p:nvSpPr>
            <p:spPr bwMode="auto">
              <a:xfrm>
                <a:off x="2590800" y="4114800"/>
                <a:ext cx="990599" cy="304800"/>
              </a:xfrm>
              <a:prstGeom prst="rect">
                <a:avLst/>
              </a:prstGeom>
              <a:solidFill>
                <a:schemeClr val="bg1"/>
              </a:solidFill>
              <a:ln w="25400" algn="ctr">
                <a:solidFill>
                  <a:schemeClr val="tx1"/>
                </a:solidFill>
                <a:round/>
                <a:headEnd/>
                <a:tailEnd/>
              </a:ln>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r>
                  <a:rPr lang="en-US" altLang="zh-CN" sz="1800" dirty="0">
                    <a:latin typeface="Calibri" panose="020F0502020204030204" pitchFamily="34" charset="0"/>
                    <a:ea typeface="宋体" panose="02010600030101010101" pitchFamily="2" charset="-122"/>
                  </a:rPr>
                  <a:t>Lane 1</a:t>
                </a:r>
              </a:p>
            </p:txBody>
          </p:sp>
          <p:sp>
            <p:nvSpPr>
              <p:cNvPr id="145443" name="Rectangle 6"/>
              <p:cNvSpPr>
                <a:spLocks noChangeArrowheads="1"/>
              </p:cNvSpPr>
              <p:nvPr/>
            </p:nvSpPr>
            <p:spPr bwMode="auto">
              <a:xfrm>
                <a:off x="2590800" y="4724400"/>
                <a:ext cx="990599" cy="304800"/>
              </a:xfrm>
              <a:prstGeom prst="rect">
                <a:avLst/>
              </a:prstGeom>
              <a:solidFill>
                <a:schemeClr val="bg1"/>
              </a:solidFill>
              <a:ln w="25400" algn="ctr">
                <a:solidFill>
                  <a:schemeClr val="tx1"/>
                </a:solidFill>
                <a:round/>
                <a:headEnd/>
                <a:tailEnd/>
              </a:ln>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r>
                  <a:rPr lang="en-US" altLang="zh-CN" sz="1800" dirty="0">
                    <a:latin typeface="Calibri" panose="020F0502020204030204" pitchFamily="34" charset="0"/>
                    <a:ea typeface="宋体" panose="02010600030101010101" pitchFamily="2" charset="-122"/>
                  </a:rPr>
                  <a:t>Lane 15</a:t>
                </a:r>
              </a:p>
            </p:txBody>
          </p:sp>
          <p:cxnSp>
            <p:nvCxnSpPr>
              <p:cNvPr id="145444" name="Straight Connector 8"/>
              <p:cNvCxnSpPr>
                <a:cxnSpLocks noChangeShapeType="1"/>
              </p:cNvCxnSpPr>
              <p:nvPr/>
            </p:nvCxnSpPr>
            <p:spPr bwMode="auto">
              <a:xfrm rot="5400000">
                <a:off x="2438400" y="4572000"/>
                <a:ext cx="304800" cy="1588"/>
              </a:xfrm>
              <a:prstGeom prst="line">
                <a:avLst/>
              </a:prstGeom>
              <a:noFill/>
              <a:ln w="25400" algn="ctr">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145445" name="Straight Connector 9"/>
              <p:cNvCxnSpPr>
                <a:cxnSpLocks noChangeShapeType="1"/>
              </p:cNvCxnSpPr>
              <p:nvPr/>
            </p:nvCxnSpPr>
            <p:spPr bwMode="auto">
              <a:xfrm rot="5400000">
                <a:off x="3429794" y="4571206"/>
                <a:ext cx="304800" cy="1588"/>
              </a:xfrm>
              <a:prstGeom prst="line">
                <a:avLst/>
              </a:prstGeom>
              <a:noFill/>
              <a:ln w="25400" algn="ctr">
                <a:solidFill>
                  <a:srgbClr val="000000"/>
                </a:solidFill>
                <a:prstDash val="sysDash"/>
                <a:round/>
                <a:headEnd/>
                <a:tailEnd/>
              </a:ln>
              <a:extLst>
                <a:ext uri="{909E8E84-426E-40DD-AFC4-6F175D3DCCD1}">
                  <a14:hiddenFill xmlns:a14="http://schemas.microsoft.com/office/drawing/2010/main">
                    <a:noFill/>
                  </a14:hiddenFill>
                </a:ext>
              </a:extLst>
            </p:spPr>
          </p:cxnSp>
        </p:grpSp>
        <p:grpSp>
          <p:nvGrpSpPr>
            <p:cNvPr id="145424" name="Group 12"/>
            <p:cNvGrpSpPr>
              <a:grpSpLocks/>
            </p:cNvGrpSpPr>
            <p:nvPr/>
          </p:nvGrpSpPr>
          <p:grpSpPr bwMode="auto">
            <a:xfrm>
              <a:off x="3200400" y="2743200"/>
              <a:ext cx="1143000" cy="1600200"/>
              <a:chOff x="2514600" y="3733800"/>
              <a:chExt cx="1143000" cy="1600200"/>
            </a:xfrm>
          </p:grpSpPr>
          <p:sp>
            <p:nvSpPr>
              <p:cNvPr id="145434" name="Rectangle 13"/>
              <p:cNvSpPr>
                <a:spLocks noChangeArrowheads="1"/>
              </p:cNvSpPr>
              <p:nvPr/>
            </p:nvSpPr>
            <p:spPr bwMode="auto">
              <a:xfrm flipH="1">
                <a:off x="2514600" y="3733800"/>
                <a:ext cx="1143000" cy="1600200"/>
              </a:xfrm>
              <a:prstGeom prst="rect">
                <a:avLst/>
              </a:prstGeom>
              <a:solidFill>
                <a:schemeClr val="bg1"/>
              </a:solidFill>
              <a:ln w="25400" algn="ctr">
                <a:solidFill>
                  <a:schemeClr val="tx1"/>
                </a:solidFill>
                <a:round/>
                <a:headEnd/>
                <a:tailEnd/>
              </a:ln>
            </p:spPr>
            <p:txBody>
              <a:bodyPr lIns="0" tIns="0" bIns="0" anchor="b"/>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r>
                  <a:rPr lang="en-US" altLang="zh-CN" sz="1800" dirty="0">
                    <a:latin typeface="Calibri" panose="020F0502020204030204" pitchFamily="34" charset="0"/>
                    <a:ea typeface="宋体" panose="02010600030101010101" pitchFamily="2" charset="-122"/>
                  </a:rPr>
                  <a:t>Core 1</a:t>
                </a:r>
              </a:p>
            </p:txBody>
          </p:sp>
          <p:sp>
            <p:nvSpPr>
              <p:cNvPr id="145435" name="Rectangle 14"/>
              <p:cNvSpPr>
                <a:spLocks noChangeArrowheads="1"/>
              </p:cNvSpPr>
              <p:nvPr/>
            </p:nvSpPr>
            <p:spPr bwMode="auto">
              <a:xfrm>
                <a:off x="2590800" y="3810000"/>
                <a:ext cx="990599" cy="304800"/>
              </a:xfrm>
              <a:prstGeom prst="rect">
                <a:avLst/>
              </a:prstGeom>
              <a:solidFill>
                <a:schemeClr val="bg1"/>
              </a:solidFill>
              <a:ln w="25400" algn="ctr">
                <a:solidFill>
                  <a:schemeClr val="tx1"/>
                </a:solidFill>
                <a:round/>
                <a:headEnd/>
                <a:tailEnd/>
              </a:ln>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r>
                  <a:rPr lang="en-US" altLang="zh-CN" sz="1800" dirty="0">
                    <a:latin typeface="Calibri" panose="020F0502020204030204" pitchFamily="34" charset="0"/>
                    <a:ea typeface="宋体" panose="02010600030101010101" pitchFamily="2" charset="-122"/>
                  </a:rPr>
                  <a:t>Lane 0 </a:t>
                </a:r>
              </a:p>
            </p:txBody>
          </p:sp>
          <p:sp>
            <p:nvSpPr>
              <p:cNvPr id="145436" name="Rectangle 15"/>
              <p:cNvSpPr>
                <a:spLocks noChangeArrowheads="1"/>
              </p:cNvSpPr>
              <p:nvPr/>
            </p:nvSpPr>
            <p:spPr bwMode="auto">
              <a:xfrm>
                <a:off x="2590800" y="4114800"/>
                <a:ext cx="990599" cy="304800"/>
              </a:xfrm>
              <a:prstGeom prst="rect">
                <a:avLst/>
              </a:prstGeom>
              <a:solidFill>
                <a:schemeClr val="bg1"/>
              </a:solidFill>
              <a:ln w="25400" algn="ctr">
                <a:solidFill>
                  <a:schemeClr val="tx1"/>
                </a:solidFill>
                <a:round/>
                <a:headEnd/>
                <a:tailEnd/>
              </a:ln>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r>
                  <a:rPr lang="en-US" altLang="zh-CN" sz="1800" dirty="0">
                    <a:latin typeface="Calibri" panose="020F0502020204030204" pitchFamily="34" charset="0"/>
                    <a:ea typeface="宋体" panose="02010600030101010101" pitchFamily="2" charset="-122"/>
                  </a:rPr>
                  <a:t>Lane 1</a:t>
                </a:r>
              </a:p>
            </p:txBody>
          </p:sp>
          <p:sp>
            <p:nvSpPr>
              <p:cNvPr id="145437" name="Rectangle 16"/>
              <p:cNvSpPr>
                <a:spLocks noChangeArrowheads="1"/>
              </p:cNvSpPr>
              <p:nvPr/>
            </p:nvSpPr>
            <p:spPr bwMode="auto">
              <a:xfrm>
                <a:off x="2590800" y="4724400"/>
                <a:ext cx="990599" cy="304800"/>
              </a:xfrm>
              <a:prstGeom prst="rect">
                <a:avLst/>
              </a:prstGeom>
              <a:solidFill>
                <a:schemeClr val="bg1"/>
              </a:solidFill>
              <a:ln w="25400" algn="ctr">
                <a:solidFill>
                  <a:schemeClr val="tx1"/>
                </a:solidFill>
                <a:round/>
                <a:headEnd/>
                <a:tailEnd/>
              </a:ln>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r>
                  <a:rPr lang="en-US" altLang="zh-CN" sz="1800" dirty="0">
                    <a:latin typeface="Calibri" panose="020F0502020204030204" pitchFamily="34" charset="0"/>
                    <a:ea typeface="宋体" panose="02010600030101010101" pitchFamily="2" charset="-122"/>
                  </a:rPr>
                  <a:t>Lane 15</a:t>
                </a:r>
              </a:p>
            </p:txBody>
          </p:sp>
          <p:cxnSp>
            <p:nvCxnSpPr>
              <p:cNvPr id="145438" name="Straight Connector 17"/>
              <p:cNvCxnSpPr>
                <a:cxnSpLocks noChangeShapeType="1"/>
              </p:cNvCxnSpPr>
              <p:nvPr/>
            </p:nvCxnSpPr>
            <p:spPr bwMode="auto">
              <a:xfrm rot="5400000">
                <a:off x="2438400" y="4572000"/>
                <a:ext cx="304800" cy="1588"/>
              </a:xfrm>
              <a:prstGeom prst="line">
                <a:avLst/>
              </a:prstGeom>
              <a:noFill/>
              <a:ln w="25400" algn="ctr">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145439" name="Straight Connector 18"/>
              <p:cNvCxnSpPr>
                <a:cxnSpLocks noChangeShapeType="1"/>
              </p:cNvCxnSpPr>
              <p:nvPr/>
            </p:nvCxnSpPr>
            <p:spPr bwMode="auto">
              <a:xfrm rot="5400000">
                <a:off x="3429794" y="4571206"/>
                <a:ext cx="304800" cy="1588"/>
              </a:xfrm>
              <a:prstGeom prst="line">
                <a:avLst/>
              </a:prstGeom>
              <a:noFill/>
              <a:ln w="25400" algn="ctr">
                <a:solidFill>
                  <a:srgbClr val="000000"/>
                </a:solidFill>
                <a:prstDash val="sysDash"/>
                <a:round/>
                <a:headEnd/>
                <a:tailEnd/>
              </a:ln>
              <a:extLst>
                <a:ext uri="{909E8E84-426E-40DD-AFC4-6F175D3DCCD1}">
                  <a14:hiddenFill xmlns:a14="http://schemas.microsoft.com/office/drawing/2010/main">
                    <a:noFill/>
                  </a14:hiddenFill>
                </a:ext>
              </a:extLst>
            </p:spPr>
          </p:cxnSp>
        </p:grpSp>
        <p:grpSp>
          <p:nvGrpSpPr>
            <p:cNvPr id="145425" name="Group 19"/>
            <p:cNvGrpSpPr>
              <a:grpSpLocks/>
            </p:cNvGrpSpPr>
            <p:nvPr/>
          </p:nvGrpSpPr>
          <p:grpSpPr bwMode="auto">
            <a:xfrm>
              <a:off x="5486400" y="2743200"/>
              <a:ext cx="1143000" cy="1600200"/>
              <a:chOff x="2514600" y="3733800"/>
              <a:chExt cx="1143000" cy="1600200"/>
            </a:xfrm>
          </p:grpSpPr>
          <p:sp>
            <p:nvSpPr>
              <p:cNvPr id="145428" name="Rectangle 20"/>
              <p:cNvSpPr>
                <a:spLocks noChangeArrowheads="1"/>
              </p:cNvSpPr>
              <p:nvPr/>
            </p:nvSpPr>
            <p:spPr bwMode="auto">
              <a:xfrm flipH="1">
                <a:off x="2514600" y="3733800"/>
                <a:ext cx="1143000" cy="1600200"/>
              </a:xfrm>
              <a:prstGeom prst="rect">
                <a:avLst/>
              </a:prstGeom>
              <a:solidFill>
                <a:schemeClr val="bg1"/>
              </a:solidFill>
              <a:ln w="25400" algn="ctr">
                <a:solidFill>
                  <a:schemeClr val="tx1"/>
                </a:solidFill>
                <a:round/>
                <a:headEnd/>
                <a:tailEnd/>
              </a:ln>
            </p:spPr>
            <p:txBody>
              <a:bodyPr lIns="0" tIns="0" bIns="0" anchor="b"/>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r>
                  <a:rPr lang="en-US" altLang="zh-CN" sz="1800">
                    <a:latin typeface="Calibri" panose="020F0502020204030204" pitchFamily="34" charset="0"/>
                    <a:ea typeface="宋体" panose="02010600030101010101" pitchFamily="2" charset="-122"/>
                  </a:rPr>
                  <a:t>Core 15</a:t>
                </a:r>
              </a:p>
            </p:txBody>
          </p:sp>
          <p:sp>
            <p:nvSpPr>
              <p:cNvPr id="145429" name="Rectangle 21"/>
              <p:cNvSpPr>
                <a:spLocks noChangeArrowheads="1"/>
              </p:cNvSpPr>
              <p:nvPr/>
            </p:nvSpPr>
            <p:spPr bwMode="auto">
              <a:xfrm>
                <a:off x="2590800" y="3810000"/>
                <a:ext cx="990599" cy="304800"/>
              </a:xfrm>
              <a:prstGeom prst="rect">
                <a:avLst/>
              </a:prstGeom>
              <a:solidFill>
                <a:schemeClr val="bg1"/>
              </a:solidFill>
              <a:ln w="25400" algn="ctr">
                <a:solidFill>
                  <a:schemeClr val="tx1"/>
                </a:solidFill>
                <a:round/>
                <a:headEnd/>
                <a:tailEnd/>
              </a:ln>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r>
                  <a:rPr lang="en-US" altLang="zh-CN" sz="1800">
                    <a:latin typeface="Calibri" panose="020F0502020204030204" pitchFamily="34" charset="0"/>
                    <a:ea typeface="宋体" panose="02010600030101010101" pitchFamily="2" charset="-122"/>
                  </a:rPr>
                  <a:t>Lane 0 </a:t>
                </a:r>
              </a:p>
            </p:txBody>
          </p:sp>
          <p:sp>
            <p:nvSpPr>
              <p:cNvPr id="145430" name="Rectangle 22"/>
              <p:cNvSpPr>
                <a:spLocks noChangeArrowheads="1"/>
              </p:cNvSpPr>
              <p:nvPr/>
            </p:nvSpPr>
            <p:spPr bwMode="auto">
              <a:xfrm>
                <a:off x="2590800" y="4114800"/>
                <a:ext cx="990599" cy="304800"/>
              </a:xfrm>
              <a:prstGeom prst="rect">
                <a:avLst/>
              </a:prstGeom>
              <a:solidFill>
                <a:schemeClr val="bg1"/>
              </a:solidFill>
              <a:ln w="25400" algn="ctr">
                <a:solidFill>
                  <a:schemeClr val="tx1"/>
                </a:solidFill>
                <a:round/>
                <a:headEnd/>
                <a:tailEnd/>
              </a:ln>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r>
                  <a:rPr lang="en-US" altLang="zh-CN" sz="1800">
                    <a:latin typeface="Calibri" panose="020F0502020204030204" pitchFamily="34" charset="0"/>
                    <a:ea typeface="宋体" panose="02010600030101010101" pitchFamily="2" charset="-122"/>
                  </a:rPr>
                  <a:t>Lane 1</a:t>
                </a:r>
              </a:p>
            </p:txBody>
          </p:sp>
          <p:sp>
            <p:nvSpPr>
              <p:cNvPr id="145431" name="Rectangle 23"/>
              <p:cNvSpPr>
                <a:spLocks noChangeArrowheads="1"/>
              </p:cNvSpPr>
              <p:nvPr/>
            </p:nvSpPr>
            <p:spPr bwMode="auto">
              <a:xfrm>
                <a:off x="2590800" y="4724400"/>
                <a:ext cx="990599" cy="304800"/>
              </a:xfrm>
              <a:prstGeom prst="rect">
                <a:avLst/>
              </a:prstGeom>
              <a:solidFill>
                <a:schemeClr val="bg1"/>
              </a:solidFill>
              <a:ln w="25400" algn="ctr">
                <a:solidFill>
                  <a:schemeClr val="tx1"/>
                </a:solidFill>
                <a:round/>
                <a:headEnd/>
                <a:tailEnd/>
              </a:ln>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r>
                  <a:rPr lang="en-US" altLang="zh-CN" sz="1800">
                    <a:latin typeface="Calibri" panose="020F0502020204030204" pitchFamily="34" charset="0"/>
                    <a:ea typeface="宋体" panose="02010600030101010101" pitchFamily="2" charset="-122"/>
                  </a:rPr>
                  <a:t>Lane 15</a:t>
                </a:r>
              </a:p>
            </p:txBody>
          </p:sp>
          <p:cxnSp>
            <p:nvCxnSpPr>
              <p:cNvPr id="145432" name="Straight Connector 24"/>
              <p:cNvCxnSpPr>
                <a:cxnSpLocks noChangeShapeType="1"/>
              </p:cNvCxnSpPr>
              <p:nvPr/>
            </p:nvCxnSpPr>
            <p:spPr bwMode="auto">
              <a:xfrm rot="5400000">
                <a:off x="2438400" y="4572000"/>
                <a:ext cx="304800" cy="1588"/>
              </a:xfrm>
              <a:prstGeom prst="line">
                <a:avLst/>
              </a:prstGeom>
              <a:noFill/>
              <a:ln w="25400" algn="ctr">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145433" name="Straight Connector 25"/>
              <p:cNvCxnSpPr>
                <a:cxnSpLocks noChangeShapeType="1"/>
              </p:cNvCxnSpPr>
              <p:nvPr/>
            </p:nvCxnSpPr>
            <p:spPr bwMode="auto">
              <a:xfrm rot="5400000">
                <a:off x="3429794" y="4571206"/>
                <a:ext cx="304800" cy="1588"/>
              </a:xfrm>
              <a:prstGeom prst="line">
                <a:avLst/>
              </a:prstGeom>
              <a:noFill/>
              <a:ln w="25400" algn="ctr">
                <a:solidFill>
                  <a:srgbClr val="000000"/>
                </a:solidFill>
                <a:prstDash val="sysDash"/>
                <a:round/>
                <a:headEnd/>
                <a:tailEnd/>
              </a:ln>
              <a:extLst>
                <a:ext uri="{909E8E84-426E-40DD-AFC4-6F175D3DCCD1}">
                  <a14:hiddenFill xmlns:a14="http://schemas.microsoft.com/office/drawing/2010/main">
                    <a:noFill/>
                  </a14:hiddenFill>
                </a:ext>
              </a:extLst>
            </p:spPr>
          </p:cxnSp>
        </p:grpSp>
        <p:cxnSp>
          <p:nvCxnSpPr>
            <p:cNvPr id="145426" name="Straight Connector 27"/>
            <p:cNvCxnSpPr>
              <a:cxnSpLocks noChangeShapeType="1"/>
            </p:cNvCxnSpPr>
            <p:nvPr/>
          </p:nvCxnSpPr>
          <p:spPr bwMode="auto">
            <a:xfrm>
              <a:off x="4495800" y="2743200"/>
              <a:ext cx="838200" cy="1588"/>
            </a:xfrm>
            <a:prstGeom prst="line">
              <a:avLst/>
            </a:prstGeom>
            <a:noFill/>
            <a:ln w="25400" algn="ctr">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145427" name="Straight Connector 28"/>
            <p:cNvCxnSpPr>
              <a:cxnSpLocks noChangeShapeType="1"/>
            </p:cNvCxnSpPr>
            <p:nvPr/>
          </p:nvCxnSpPr>
          <p:spPr bwMode="auto">
            <a:xfrm>
              <a:off x="4495800" y="4343400"/>
              <a:ext cx="838200" cy="1588"/>
            </a:xfrm>
            <a:prstGeom prst="line">
              <a:avLst/>
            </a:prstGeom>
            <a:noFill/>
            <a:ln w="25400" algn="ctr">
              <a:solidFill>
                <a:srgbClr val="000000"/>
              </a:solidFill>
              <a:prstDash val="sysDash"/>
              <a:round/>
              <a:headEnd/>
              <a:tailEnd/>
            </a:ln>
            <a:extLst>
              <a:ext uri="{909E8E84-426E-40DD-AFC4-6F175D3DCCD1}">
                <a14:hiddenFill xmlns:a14="http://schemas.microsoft.com/office/drawing/2010/main">
                  <a:noFill/>
                </a14:hiddenFill>
              </a:ext>
            </a:extLst>
          </p:spPr>
        </p:cxnSp>
      </p:grpSp>
      <p:sp>
        <p:nvSpPr>
          <p:cNvPr id="145415" name="Rectangle 35"/>
          <p:cNvSpPr>
            <a:spLocks noChangeArrowheads="1"/>
          </p:cNvSpPr>
          <p:nvPr/>
        </p:nvSpPr>
        <p:spPr bwMode="auto">
          <a:xfrm>
            <a:off x="4953000" y="3352800"/>
            <a:ext cx="2133600" cy="5334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r>
              <a:rPr lang="en-US" altLang="zh-CN" sz="1800">
                <a:latin typeface="Calibri" panose="020F0502020204030204" pitchFamily="34" charset="0"/>
                <a:ea typeface="宋体" panose="02010600030101010101" pitchFamily="2" charset="-122"/>
              </a:rPr>
              <a:t>GPU Memory</a:t>
            </a:r>
          </a:p>
        </p:txBody>
      </p:sp>
      <p:cxnSp>
        <p:nvCxnSpPr>
          <p:cNvPr id="145416" name="Straight Connector 58"/>
          <p:cNvCxnSpPr>
            <a:cxnSpLocks noChangeShapeType="1"/>
          </p:cNvCxnSpPr>
          <p:nvPr/>
        </p:nvCxnSpPr>
        <p:spPr bwMode="auto">
          <a:xfrm rot="5400000">
            <a:off x="5906294" y="3237706"/>
            <a:ext cx="228600" cy="1588"/>
          </a:xfrm>
          <a:prstGeom prst="line">
            <a:avLst/>
          </a:prstGeom>
          <a:noFill/>
          <a:ln w="25400" algn="ctr">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sp>
        <p:nvSpPr>
          <p:cNvPr id="145417" name="Rectangle 60"/>
          <p:cNvSpPr>
            <a:spLocks noChangeArrowheads="1"/>
          </p:cNvSpPr>
          <p:nvPr/>
        </p:nvSpPr>
        <p:spPr bwMode="auto">
          <a:xfrm>
            <a:off x="1219200" y="1295400"/>
            <a:ext cx="1600200" cy="12954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r>
              <a:rPr lang="en-US" altLang="zh-CN" sz="1800">
                <a:latin typeface="Calibri" panose="020F0502020204030204" pitchFamily="34" charset="0"/>
                <a:ea typeface="宋体" panose="02010600030101010101" pitchFamily="2" charset="-122"/>
              </a:rPr>
              <a:t>CPU</a:t>
            </a:r>
          </a:p>
        </p:txBody>
      </p:sp>
      <p:sp>
        <p:nvSpPr>
          <p:cNvPr id="145418" name="Rectangle 61"/>
          <p:cNvSpPr>
            <a:spLocks noChangeArrowheads="1"/>
          </p:cNvSpPr>
          <p:nvPr/>
        </p:nvSpPr>
        <p:spPr bwMode="auto">
          <a:xfrm>
            <a:off x="914400" y="2819400"/>
            <a:ext cx="2133600" cy="5334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r>
              <a:rPr lang="en-US" altLang="zh-CN" sz="1800">
                <a:latin typeface="Calibri" panose="020F0502020204030204" pitchFamily="34" charset="0"/>
                <a:ea typeface="宋体" panose="02010600030101010101" pitchFamily="2" charset="-122"/>
              </a:rPr>
              <a:t>CPU Memory</a:t>
            </a:r>
          </a:p>
        </p:txBody>
      </p:sp>
      <p:cxnSp>
        <p:nvCxnSpPr>
          <p:cNvPr id="145419" name="Straight Connector 62"/>
          <p:cNvCxnSpPr>
            <a:cxnSpLocks noChangeShapeType="1"/>
          </p:cNvCxnSpPr>
          <p:nvPr/>
        </p:nvCxnSpPr>
        <p:spPr bwMode="auto">
          <a:xfrm rot="5400000">
            <a:off x="1867694" y="2704306"/>
            <a:ext cx="228600" cy="1588"/>
          </a:xfrm>
          <a:prstGeom prst="line">
            <a:avLst/>
          </a:prstGeom>
          <a:noFill/>
          <a:ln w="25400" algn="ctr">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45420" name="Straight Connector 64"/>
          <p:cNvCxnSpPr>
            <a:cxnSpLocks noChangeShapeType="1"/>
            <a:stCxn id="145417" idx="3"/>
          </p:cNvCxnSpPr>
          <p:nvPr/>
        </p:nvCxnSpPr>
        <p:spPr bwMode="auto">
          <a:xfrm>
            <a:off x="2819400" y="1943100"/>
            <a:ext cx="685800" cy="38100"/>
          </a:xfrm>
          <a:prstGeom prst="line">
            <a:avLst/>
          </a:prstGeom>
          <a:noFill/>
          <a:ln w="25400" algn="ctr">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sp>
        <p:nvSpPr>
          <p:cNvPr id="3" name="灯片编号占位符 2"/>
          <p:cNvSpPr>
            <a:spLocks noGrp="1"/>
          </p:cNvSpPr>
          <p:nvPr>
            <p:ph type="sldNum" sz="quarter" idx="12"/>
          </p:nvPr>
        </p:nvSpPr>
        <p:spPr/>
        <p:txBody>
          <a:bodyPr/>
          <a:lstStyle/>
          <a:p>
            <a:fld id="{8BD4F407-B401-4F27-B84C-F4D1FCFDF361}" type="slidenum">
              <a:rPr lang="zh-CN" altLang="en-US" smtClean="0"/>
              <a:pPr/>
              <a:t>40</a:t>
            </a:fld>
            <a:endParaRPr lang="zh-CN" altLang="en-US" dirty="0"/>
          </a:p>
        </p:txBody>
      </p:sp>
    </p:spTree>
    <p:extLst>
      <p:ext uri="{BB962C8B-B14F-4D97-AF65-F5344CB8AC3E}">
        <p14:creationId xmlns:p14="http://schemas.microsoft.com/office/powerpoint/2010/main" val="111635617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p:cNvSpPr>
            <a:spLocks noGrp="1"/>
          </p:cNvSpPr>
          <p:nvPr>
            <p:ph type="title"/>
          </p:nvPr>
        </p:nvSpPr>
        <p:spPr>
          <a:xfrm>
            <a:off x="685800" y="330200"/>
            <a:ext cx="8001000" cy="303213"/>
          </a:xfrm>
        </p:spPr>
        <p:txBody>
          <a:bodyPr>
            <a:normAutofit fontScale="90000"/>
          </a:bodyPr>
          <a:lstStyle/>
          <a:p>
            <a:pPr eaLnBrk="1" hangingPunct="1"/>
            <a:r>
              <a:rPr lang="en-US" altLang="zh-CN" sz="3200" smtClean="0"/>
              <a:t>Simplified CUDA Programming Model</a:t>
            </a:r>
          </a:p>
        </p:txBody>
      </p:sp>
      <p:sp>
        <p:nvSpPr>
          <p:cNvPr id="146435" name="Content Placeholder 2"/>
          <p:cNvSpPr>
            <a:spLocks noGrp="1"/>
          </p:cNvSpPr>
          <p:nvPr>
            <p:ph idx="1"/>
          </p:nvPr>
        </p:nvSpPr>
        <p:spPr>
          <a:xfrm>
            <a:off x="457200" y="1179512"/>
            <a:ext cx="8153400" cy="5359400"/>
          </a:xfrm>
        </p:spPr>
        <p:txBody>
          <a:bodyPr>
            <a:normAutofit fontScale="92500" lnSpcReduction="10000"/>
          </a:bodyPr>
          <a:lstStyle/>
          <a:p>
            <a:pPr eaLnBrk="1" hangingPunct="1">
              <a:spcAft>
                <a:spcPts val="1200"/>
              </a:spcAft>
            </a:pPr>
            <a:r>
              <a:rPr lang="zh-CN" altLang="en-US" dirty="0" smtClean="0"/>
              <a:t>计算由大量的相互独立的线程</a:t>
            </a:r>
            <a:r>
              <a:rPr lang="en-US" altLang="zh-CN" dirty="0" smtClean="0"/>
              <a:t>(</a:t>
            </a:r>
            <a:r>
              <a:rPr lang="en-US" altLang="zh-CN" i="1" dirty="0" smtClean="0">
                <a:solidFill>
                  <a:srgbClr val="0070C0"/>
                </a:solidFill>
              </a:rPr>
              <a:t>CUDA threads </a:t>
            </a:r>
            <a:r>
              <a:rPr lang="en-US" altLang="zh-CN" dirty="0" smtClean="0"/>
              <a:t>or </a:t>
            </a:r>
            <a:r>
              <a:rPr lang="en-US" altLang="zh-CN" i="1" dirty="0" err="1" smtClean="0"/>
              <a:t>microthreads</a:t>
            </a:r>
            <a:r>
              <a:rPr lang="en-US" altLang="zh-CN" dirty="0" smtClean="0"/>
              <a:t>) </a:t>
            </a:r>
            <a:r>
              <a:rPr lang="zh-CN" altLang="en-US" dirty="0" smtClean="0"/>
              <a:t>完成，这些线程组合成线程块（</a:t>
            </a:r>
            <a:r>
              <a:rPr lang="en-US" altLang="zh-CN" i="1" dirty="0" smtClean="0"/>
              <a:t>thread blocks</a:t>
            </a:r>
            <a:r>
              <a:rPr lang="zh-CN" altLang="en-US" i="1" dirty="0" smtClean="0"/>
              <a:t>）</a:t>
            </a:r>
            <a:endParaRPr lang="en-US" altLang="zh-CN" dirty="0" smtClean="0"/>
          </a:p>
          <a:p>
            <a:pPr eaLnBrk="1" hangingPunct="1">
              <a:spcBef>
                <a:spcPts val="125"/>
              </a:spcBef>
              <a:buFont typeface="Arial" panose="020B0604020202020204" pitchFamily="34" charset="0"/>
              <a:buNone/>
            </a:pPr>
            <a:r>
              <a:rPr lang="en-US" altLang="zh-CN" sz="2000" b="1" dirty="0" smtClean="0">
                <a:latin typeface="Courier New" panose="02070309020205020404" pitchFamily="49" charset="0"/>
                <a:cs typeface="Courier New" panose="02070309020205020404" pitchFamily="49" charset="0"/>
              </a:rPr>
              <a:t>// C version of DAXPY loop.</a:t>
            </a:r>
          </a:p>
          <a:p>
            <a:pPr eaLnBrk="1" hangingPunct="1">
              <a:spcBef>
                <a:spcPts val="125"/>
              </a:spcBef>
              <a:buFont typeface="Arial" panose="020B0604020202020204" pitchFamily="34" charset="0"/>
              <a:buNone/>
            </a:pPr>
            <a:r>
              <a:rPr lang="en-US" altLang="zh-CN" sz="2000" b="1" dirty="0" smtClean="0">
                <a:latin typeface="Courier New" panose="02070309020205020404" pitchFamily="49" charset="0"/>
                <a:cs typeface="Courier New" panose="02070309020205020404" pitchFamily="49" charset="0"/>
              </a:rPr>
              <a:t>void </a:t>
            </a:r>
            <a:r>
              <a:rPr lang="en-US" altLang="zh-CN" sz="2000" b="1" dirty="0" err="1" smtClean="0">
                <a:latin typeface="Courier New" panose="02070309020205020404" pitchFamily="49" charset="0"/>
                <a:cs typeface="Courier New" panose="02070309020205020404" pitchFamily="49" charset="0"/>
              </a:rPr>
              <a:t>daxpy</a:t>
            </a:r>
            <a:r>
              <a:rPr lang="en-US" altLang="zh-CN" sz="2000" b="1" dirty="0" smtClean="0">
                <a:latin typeface="Courier New" panose="02070309020205020404" pitchFamily="49" charset="0"/>
                <a:cs typeface="Courier New" panose="02070309020205020404" pitchFamily="49" charset="0"/>
              </a:rPr>
              <a:t>(</a:t>
            </a:r>
            <a:r>
              <a:rPr lang="en-US" altLang="zh-CN" sz="2000" b="1" dirty="0" err="1" smtClean="0">
                <a:latin typeface="Courier New" panose="02070309020205020404" pitchFamily="49" charset="0"/>
                <a:cs typeface="Courier New" panose="02070309020205020404" pitchFamily="49" charset="0"/>
              </a:rPr>
              <a:t>int</a:t>
            </a:r>
            <a:r>
              <a:rPr lang="en-US" altLang="zh-CN" sz="2000" b="1" dirty="0" smtClean="0">
                <a:latin typeface="Courier New" panose="02070309020205020404" pitchFamily="49" charset="0"/>
                <a:cs typeface="Courier New" panose="02070309020205020404" pitchFamily="49" charset="0"/>
              </a:rPr>
              <a:t> n, double a, double*x, double*y)</a:t>
            </a:r>
          </a:p>
          <a:p>
            <a:pPr eaLnBrk="1" hangingPunct="1">
              <a:spcBef>
                <a:spcPts val="125"/>
              </a:spcBef>
              <a:buFont typeface="Arial" panose="020B0604020202020204" pitchFamily="34" charset="0"/>
              <a:buNone/>
            </a:pPr>
            <a:r>
              <a:rPr lang="en-US" altLang="zh-CN" sz="2000" b="1" dirty="0" smtClean="0">
                <a:latin typeface="Courier New" panose="02070309020205020404" pitchFamily="49" charset="0"/>
                <a:cs typeface="Courier New" panose="02070309020205020404" pitchFamily="49" charset="0"/>
              </a:rPr>
              <a:t>{	for (</a:t>
            </a:r>
            <a:r>
              <a:rPr lang="en-US" altLang="zh-CN" sz="2000" b="1" dirty="0" err="1" smtClean="0">
                <a:latin typeface="Courier New" panose="02070309020205020404" pitchFamily="49" charset="0"/>
                <a:cs typeface="Courier New" panose="02070309020205020404" pitchFamily="49" charset="0"/>
              </a:rPr>
              <a:t>int</a:t>
            </a:r>
            <a:r>
              <a:rPr lang="en-US" altLang="zh-CN" sz="2000" b="1" dirty="0" smtClean="0">
                <a:latin typeface="Courier New" panose="02070309020205020404" pitchFamily="49" charset="0"/>
                <a:cs typeface="Courier New" panose="02070309020205020404" pitchFamily="49" charset="0"/>
              </a:rPr>
              <a:t> </a:t>
            </a:r>
            <a:r>
              <a:rPr lang="en-US" altLang="zh-CN" sz="2000" b="1" dirty="0" err="1" smtClean="0">
                <a:latin typeface="Courier New" panose="02070309020205020404" pitchFamily="49" charset="0"/>
                <a:cs typeface="Courier New" panose="02070309020205020404" pitchFamily="49" charset="0"/>
              </a:rPr>
              <a:t>i</a:t>
            </a:r>
            <a:r>
              <a:rPr lang="en-US" altLang="zh-CN" sz="2000" b="1" dirty="0" smtClean="0">
                <a:latin typeface="Courier New" panose="02070309020205020404" pitchFamily="49" charset="0"/>
                <a:cs typeface="Courier New" panose="02070309020205020404" pitchFamily="49" charset="0"/>
              </a:rPr>
              <a:t>=0; </a:t>
            </a:r>
            <a:r>
              <a:rPr lang="en-US" altLang="zh-CN" sz="2000" b="1" dirty="0" err="1" smtClean="0">
                <a:latin typeface="Courier New" panose="02070309020205020404" pitchFamily="49" charset="0"/>
                <a:cs typeface="Courier New" panose="02070309020205020404" pitchFamily="49" charset="0"/>
              </a:rPr>
              <a:t>i</a:t>
            </a:r>
            <a:r>
              <a:rPr lang="en-US" altLang="zh-CN" sz="2000" b="1" dirty="0" smtClean="0">
                <a:latin typeface="Courier New" panose="02070309020205020404" pitchFamily="49" charset="0"/>
                <a:cs typeface="Courier New" panose="02070309020205020404" pitchFamily="49" charset="0"/>
              </a:rPr>
              <a:t>&lt;n; </a:t>
            </a:r>
            <a:r>
              <a:rPr lang="en-US" altLang="zh-CN" sz="2000" b="1" dirty="0" err="1" smtClean="0">
                <a:latin typeface="Courier New" panose="02070309020205020404" pitchFamily="49" charset="0"/>
                <a:cs typeface="Courier New" panose="02070309020205020404" pitchFamily="49" charset="0"/>
              </a:rPr>
              <a:t>i</a:t>
            </a:r>
            <a:r>
              <a:rPr lang="en-US" altLang="zh-CN" sz="2000" b="1" dirty="0" smtClean="0">
                <a:latin typeface="Courier New" panose="02070309020205020404" pitchFamily="49" charset="0"/>
                <a:cs typeface="Courier New" panose="02070309020205020404" pitchFamily="49" charset="0"/>
              </a:rPr>
              <a:t>++)</a:t>
            </a:r>
          </a:p>
          <a:p>
            <a:pPr eaLnBrk="1" hangingPunct="1">
              <a:spcBef>
                <a:spcPts val="125"/>
              </a:spcBef>
              <a:buFont typeface="Arial" panose="020B0604020202020204" pitchFamily="34" charset="0"/>
              <a:buNone/>
            </a:pPr>
            <a:r>
              <a:rPr lang="en-US" altLang="zh-CN" sz="2000" b="1" dirty="0" smtClean="0">
                <a:latin typeface="Courier New" panose="02070309020205020404" pitchFamily="49" charset="0"/>
                <a:cs typeface="Courier New" panose="02070309020205020404" pitchFamily="49" charset="0"/>
              </a:rPr>
              <a:t>		y[</a:t>
            </a:r>
            <a:r>
              <a:rPr lang="en-US" altLang="zh-CN" sz="2000" b="1" dirty="0" err="1" smtClean="0">
                <a:latin typeface="Courier New" panose="02070309020205020404" pitchFamily="49" charset="0"/>
                <a:cs typeface="Courier New" panose="02070309020205020404" pitchFamily="49" charset="0"/>
              </a:rPr>
              <a:t>i</a:t>
            </a:r>
            <a:r>
              <a:rPr lang="en-US" altLang="zh-CN" sz="2000" b="1" dirty="0" smtClean="0">
                <a:latin typeface="Courier New" panose="02070309020205020404" pitchFamily="49" charset="0"/>
                <a:cs typeface="Courier New" panose="02070309020205020404" pitchFamily="49" charset="0"/>
              </a:rPr>
              <a:t>] = a*x[</a:t>
            </a:r>
            <a:r>
              <a:rPr lang="en-US" altLang="zh-CN" sz="2000" b="1" dirty="0" err="1" smtClean="0">
                <a:latin typeface="Courier New" panose="02070309020205020404" pitchFamily="49" charset="0"/>
                <a:cs typeface="Courier New" panose="02070309020205020404" pitchFamily="49" charset="0"/>
              </a:rPr>
              <a:t>i</a:t>
            </a:r>
            <a:r>
              <a:rPr lang="en-US" altLang="zh-CN" sz="2000" b="1" dirty="0" smtClean="0">
                <a:latin typeface="Courier New" panose="02070309020205020404" pitchFamily="49" charset="0"/>
                <a:cs typeface="Courier New" panose="02070309020205020404" pitchFamily="49" charset="0"/>
              </a:rPr>
              <a:t>] + y[</a:t>
            </a:r>
            <a:r>
              <a:rPr lang="en-US" altLang="zh-CN" sz="2000" b="1" dirty="0" err="1" smtClean="0">
                <a:latin typeface="Courier New" panose="02070309020205020404" pitchFamily="49" charset="0"/>
                <a:cs typeface="Courier New" panose="02070309020205020404" pitchFamily="49" charset="0"/>
              </a:rPr>
              <a:t>i</a:t>
            </a:r>
            <a:r>
              <a:rPr lang="en-US" altLang="zh-CN" sz="2000" b="1" dirty="0" smtClean="0">
                <a:latin typeface="Courier New" panose="02070309020205020404" pitchFamily="49" charset="0"/>
                <a:cs typeface="Courier New" panose="02070309020205020404" pitchFamily="49" charset="0"/>
              </a:rPr>
              <a:t>]; }</a:t>
            </a:r>
          </a:p>
          <a:p>
            <a:pPr eaLnBrk="1" hangingPunct="1">
              <a:spcBef>
                <a:spcPts val="125"/>
              </a:spcBef>
              <a:buFont typeface="Arial" panose="020B0604020202020204" pitchFamily="34" charset="0"/>
              <a:buNone/>
            </a:pPr>
            <a:endParaRPr lang="en-US" altLang="zh-CN" sz="1400" b="1" dirty="0" smtClean="0">
              <a:latin typeface="Courier New" panose="02070309020205020404" pitchFamily="49" charset="0"/>
              <a:cs typeface="Courier New" panose="02070309020205020404" pitchFamily="49" charset="0"/>
            </a:endParaRPr>
          </a:p>
          <a:p>
            <a:pPr eaLnBrk="1" hangingPunct="1">
              <a:spcBef>
                <a:spcPts val="125"/>
              </a:spcBef>
              <a:buFont typeface="Arial" panose="020B0604020202020204" pitchFamily="34" charset="0"/>
              <a:buNone/>
            </a:pPr>
            <a:r>
              <a:rPr lang="en-US" altLang="zh-CN" sz="2000" b="1" dirty="0" smtClean="0">
                <a:latin typeface="Courier New" panose="02070309020205020404" pitchFamily="49" charset="0"/>
                <a:cs typeface="Courier New" panose="02070309020205020404" pitchFamily="49" charset="0"/>
              </a:rPr>
              <a:t>// CUDA version.</a:t>
            </a:r>
          </a:p>
          <a:p>
            <a:pPr eaLnBrk="1" hangingPunct="1">
              <a:spcBef>
                <a:spcPts val="125"/>
              </a:spcBef>
              <a:buFont typeface="Arial" panose="020B0604020202020204" pitchFamily="34" charset="0"/>
              <a:buNone/>
            </a:pPr>
            <a:r>
              <a:rPr lang="en-US" altLang="zh-CN" sz="2000" b="1" dirty="0" smtClean="0">
                <a:latin typeface="Courier New" panose="02070309020205020404" pitchFamily="49" charset="0"/>
                <a:cs typeface="Courier New" panose="02070309020205020404" pitchFamily="49" charset="0"/>
              </a:rPr>
              <a:t>__host__  // Piece run on host processor.</a:t>
            </a:r>
          </a:p>
          <a:p>
            <a:pPr eaLnBrk="1" hangingPunct="1">
              <a:spcBef>
                <a:spcPts val="125"/>
              </a:spcBef>
              <a:buFont typeface="Arial" panose="020B0604020202020204" pitchFamily="34" charset="0"/>
              <a:buNone/>
            </a:pPr>
            <a:r>
              <a:rPr lang="en-US" altLang="zh-CN" sz="2000" b="1" dirty="0" err="1" smtClean="0">
                <a:latin typeface="Courier New" panose="02070309020205020404" pitchFamily="49" charset="0"/>
                <a:cs typeface="Courier New" panose="02070309020205020404" pitchFamily="49" charset="0"/>
              </a:rPr>
              <a:t>int</a:t>
            </a:r>
            <a:r>
              <a:rPr lang="en-US" altLang="zh-CN" sz="2000" b="1" dirty="0" smtClean="0">
                <a:latin typeface="Courier New" panose="02070309020205020404" pitchFamily="49" charset="0"/>
                <a:cs typeface="Courier New" panose="02070309020205020404" pitchFamily="49" charset="0"/>
              </a:rPr>
              <a:t> </a:t>
            </a:r>
            <a:r>
              <a:rPr lang="en-US" altLang="zh-CN" sz="2000" b="1" dirty="0" err="1" smtClean="0">
                <a:latin typeface="Courier New" panose="02070309020205020404" pitchFamily="49" charset="0"/>
                <a:cs typeface="Courier New" panose="02070309020205020404" pitchFamily="49" charset="0"/>
              </a:rPr>
              <a:t>nblocks</a:t>
            </a:r>
            <a:r>
              <a:rPr lang="en-US" altLang="zh-CN" sz="2000" b="1" dirty="0" smtClean="0">
                <a:latin typeface="Courier New" panose="02070309020205020404" pitchFamily="49" charset="0"/>
                <a:cs typeface="Courier New" panose="02070309020205020404" pitchFamily="49" charset="0"/>
              </a:rPr>
              <a:t> = (n+255)/256; // 256 CUDA threads/block</a:t>
            </a:r>
          </a:p>
          <a:p>
            <a:pPr eaLnBrk="1" hangingPunct="1">
              <a:spcBef>
                <a:spcPts val="125"/>
              </a:spcBef>
              <a:buFont typeface="Arial" panose="020B0604020202020204" pitchFamily="34" charset="0"/>
              <a:buNone/>
            </a:pPr>
            <a:r>
              <a:rPr lang="en-US" altLang="zh-CN" sz="2000" b="1" dirty="0" err="1" smtClean="0">
                <a:latin typeface="Courier New" panose="02070309020205020404" pitchFamily="49" charset="0"/>
                <a:cs typeface="Courier New" panose="02070309020205020404" pitchFamily="49" charset="0"/>
              </a:rPr>
              <a:t>daxpy</a:t>
            </a:r>
            <a:r>
              <a:rPr lang="en-US" altLang="zh-CN" sz="2000" b="1" dirty="0" smtClean="0">
                <a:latin typeface="Courier New" panose="02070309020205020404" pitchFamily="49" charset="0"/>
                <a:cs typeface="Courier New" panose="02070309020205020404" pitchFamily="49" charset="0"/>
              </a:rPr>
              <a:t>&lt;&lt;&lt;nblocks,256&gt;&gt;&gt;(n,2.0,x,y);</a:t>
            </a:r>
          </a:p>
          <a:p>
            <a:pPr eaLnBrk="1" hangingPunct="1">
              <a:spcBef>
                <a:spcPts val="125"/>
              </a:spcBef>
              <a:buFont typeface="Arial" panose="020B0604020202020204" pitchFamily="34" charset="0"/>
              <a:buNone/>
            </a:pPr>
            <a:endParaRPr lang="en-US" altLang="zh-CN" sz="1400" b="1" dirty="0" smtClean="0">
              <a:latin typeface="Courier New" panose="02070309020205020404" pitchFamily="49" charset="0"/>
              <a:cs typeface="Courier New" panose="02070309020205020404" pitchFamily="49" charset="0"/>
            </a:endParaRPr>
          </a:p>
          <a:p>
            <a:pPr eaLnBrk="1" hangingPunct="1">
              <a:spcBef>
                <a:spcPts val="125"/>
              </a:spcBef>
              <a:buFont typeface="Arial" panose="020B0604020202020204" pitchFamily="34" charset="0"/>
              <a:buNone/>
            </a:pPr>
            <a:r>
              <a:rPr lang="en-US" altLang="zh-CN" sz="2000" b="1" dirty="0" smtClean="0">
                <a:latin typeface="Courier New" panose="02070309020205020404" pitchFamily="49" charset="0"/>
                <a:cs typeface="Courier New" panose="02070309020205020404" pitchFamily="49" charset="0"/>
              </a:rPr>
              <a:t>__device__  // Piece run on GP-GPU.</a:t>
            </a:r>
          </a:p>
          <a:p>
            <a:pPr eaLnBrk="1" hangingPunct="1">
              <a:spcBef>
                <a:spcPts val="125"/>
              </a:spcBef>
              <a:buFont typeface="Arial" panose="020B0604020202020204" pitchFamily="34" charset="0"/>
              <a:buNone/>
            </a:pPr>
            <a:r>
              <a:rPr lang="en-US" altLang="zh-CN" sz="2000" b="1" dirty="0" smtClean="0">
                <a:latin typeface="Courier New" panose="02070309020205020404" pitchFamily="49" charset="0"/>
                <a:cs typeface="Courier New" panose="02070309020205020404" pitchFamily="49" charset="0"/>
              </a:rPr>
              <a:t>void </a:t>
            </a:r>
            <a:r>
              <a:rPr lang="en-US" altLang="zh-CN" sz="2000" b="1" dirty="0" err="1" smtClean="0">
                <a:latin typeface="Courier New" panose="02070309020205020404" pitchFamily="49" charset="0"/>
                <a:cs typeface="Courier New" panose="02070309020205020404" pitchFamily="49" charset="0"/>
              </a:rPr>
              <a:t>daxpy</a:t>
            </a:r>
            <a:r>
              <a:rPr lang="en-US" altLang="zh-CN" sz="2000" b="1" dirty="0" smtClean="0">
                <a:latin typeface="Courier New" panose="02070309020205020404" pitchFamily="49" charset="0"/>
                <a:cs typeface="Courier New" panose="02070309020205020404" pitchFamily="49" charset="0"/>
              </a:rPr>
              <a:t>(</a:t>
            </a:r>
            <a:r>
              <a:rPr lang="en-US" altLang="zh-CN" sz="2000" b="1" dirty="0" err="1" smtClean="0">
                <a:latin typeface="Courier New" panose="02070309020205020404" pitchFamily="49" charset="0"/>
                <a:cs typeface="Courier New" panose="02070309020205020404" pitchFamily="49" charset="0"/>
              </a:rPr>
              <a:t>int</a:t>
            </a:r>
            <a:r>
              <a:rPr lang="en-US" altLang="zh-CN" sz="2000" b="1" dirty="0" smtClean="0">
                <a:latin typeface="Courier New" panose="02070309020205020404" pitchFamily="49" charset="0"/>
                <a:cs typeface="Courier New" panose="02070309020205020404" pitchFamily="49" charset="0"/>
              </a:rPr>
              <a:t> n, double a, double*x, double*y)</a:t>
            </a:r>
          </a:p>
          <a:p>
            <a:pPr eaLnBrk="1" hangingPunct="1">
              <a:spcBef>
                <a:spcPts val="125"/>
              </a:spcBef>
              <a:buFont typeface="Arial" panose="020B0604020202020204" pitchFamily="34" charset="0"/>
              <a:buNone/>
            </a:pPr>
            <a:r>
              <a:rPr lang="en-US" altLang="zh-CN" sz="2000" b="1" dirty="0" smtClean="0">
                <a:latin typeface="Courier New" panose="02070309020205020404" pitchFamily="49" charset="0"/>
                <a:cs typeface="Courier New" panose="02070309020205020404" pitchFamily="49" charset="0"/>
              </a:rPr>
              <a:t>{	</a:t>
            </a:r>
            <a:r>
              <a:rPr lang="en-US" altLang="zh-CN" sz="2000" b="1" dirty="0" err="1" smtClean="0">
                <a:latin typeface="Courier New" panose="02070309020205020404" pitchFamily="49" charset="0"/>
                <a:cs typeface="Courier New" panose="02070309020205020404" pitchFamily="49" charset="0"/>
              </a:rPr>
              <a:t>int</a:t>
            </a:r>
            <a:r>
              <a:rPr lang="en-US" altLang="zh-CN" sz="2000" b="1" dirty="0" smtClean="0">
                <a:latin typeface="Courier New" panose="02070309020205020404" pitchFamily="49" charset="0"/>
                <a:cs typeface="Courier New" panose="02070309020205020404" pitchFamily="49" charset="0"/>
              </a:rPr>
              <a:t> </a:t>
            </a:r>
            <a:r>
              <a:rPr lang="en-US" altLang="zh-CN" sz="2000" b="1" dirty="0" err="1" smtClean="0">
                <a:latin typeface="Courier New" panose="02070309020205020404" pitchFamily="49" charset="0"/>
                <a:cs typeface="Courier New" panose="02070309020205020404" pitchFamily="49" charset="0"/>
              </a:rPr>
              <a:t>i</a:t>
            </a:r>
            <a:r>
              <a:rPr lang="en-US" altLang="zh-CN" sz="2000" b="1" dirty="0" smtClean="0">
                <a:latin typeface="Courier New" panose="02070309020205020404" pitchFamily="49" charset="0"/>
                <a:cs typeface="Courier New" panose="02070309020205020404" pitchFamily="49" charset="0"/>
              </a:rPr>
              <a:t> = </a:t>
            </a:r>
            <a:r>
              <a:rPr lang="en-US" altLang="zh-CN" sz="2000" b="1" dirty="0" err="1" smtClean="0">
                <a:latin typeface="Courier New" panose="02070309020205020404" pitchFamily="49" charset="0"/>
                <a:cs typeface="Courier New" panose="02070309020205020404" pitchFamily="49" charset="0"/>
              </a:rPr>
              <a:t>blockIdx.x</a:t>
            </a:r>
            <a:r>
              <a:rPr lang="en-US" altLang="zh-CN" sz="2000" b="1" dirty="0" smtClean="0">
                <a:latin typeface="Courier New" panose="02070309020205020404" pitchFamily="49" charset="0"/>
                <a:cs typeface="Courier New" panose="02070309020205020404" pitchFamily="49" charset="0"/>
              </a:rPr>
              <a:t>*</a:t>
            </a:r>
            <a:r>
              <a:rPr lang="en-US" altLang="zh-CN" sz="2000" b="1" dirty="0" err="1" smtClean="0">
                <a:latin typeface="Courier New" panose="02070309020205020404" pitchFamily="49" charset="0"/>
                <a:cs typeface="Courier New" panose="02070309020205020404" pitchFamily="49" charset="0"/>
              </a:rPr>
              <a:t>blockDim.x</a:t>
            </a:r>
            <a:r>
              <a:rPr lang="en-US" altLang="zh-CN" sz="2000" b="1" dirty="0" smtClean="0">
                <a:latin typeface="Courier New" panose="02070309020205020404" pitchFamily="49" charset="0"/>
                <a:cs typeface="Courier New" panose="02070309020205020404" pitchFamily="49" charset="0"/>
              </a:rPr>
              <a:t> + </a:t>
            </a:r>
            <a:r>
              <a:rPr lang="en-US" altLang="zh-CN" sz="2000" b="1" dirty="0" err="1" smtClean="0">
                <a:latin typeface="Courier New" panose="02070309020205020404" pitchFamily="49" charset="0"/>
                <a:cs typeface="Courier New" panose="02070309020205020404" pitchFamily="49" charset="0"/>
              </a:rPr>
              <a:t>threadId.x</a:t>
            </a:r>
            <a:r>
              <a:rPr lang="en-US" altLang="zh-CN" sz="2000" b="1" dirty="0" smtClean="0">
                <a:latin typeface="Courier New" panose="02070309020205020404" pitchFamily="49" charset="0"/>
                <a:cs typeface="Courier New" panose="02070309020205020404" pitchFamily="49" charset="0"/>
              </a:rPr>
              <a:t>;</a:t>
            </a:r>
          </a:p>
          <a:p>
            <a:pPr eaLnBrk="1" hangingPunct="1">
              <a:spcBef>
                <a:spcPts val="125"/>
              </a:spcBef>
              <a:buFont typeface="Arial" panose="020B0604020202020204" pitchFamily="34" charset="0"/>
              <a:buNone/>
            </a:pPr>
            <a:r>
              <a:rPr lang="en-US" altLang="zh-CN" sz="2000" b="1" dirty="0" smtClean="0">
                <a:latin typeface="Courier New" panose="02070309020205020404" pitchFamily="49" charset="0"/>
                <a:cs typeface="Courier New" panose="02070309020205020404" pitchFamily="49" charset="0"/>
              </a:rPr>
              <a:t>	if (</a:t>
            </a:r>
            <a:r>
              <a:rPr lang="en-US" altLang="zh-CN" sz="2000" b="1" dirty="0" err="1" smtClean="0">
                <a:latin typeface="Courier New" panose="02070309020205020404" pitchFamily="49" charset="0"/>
                <a:cs typeface="Courier New" panose="02070309020205020404" pitchFamily="49" charset="0"/>
              </a:rPr>
              <a:t>i</a:t>
            </a:r>
            <a:r>
              <a:rPr lang="en-US" altLang="zh-CN" sz="2000" b="1" dirty="0" smtClean="0">
                <a:latin typeface="Courier New" panose="02070309020205020404" pitchFamily="49" charset="0"/>
                <a:cs typeface="Courier New" panose="02070309020205020404" pitchFamily="49" charset="0"/>
              </a:rPr>
              <a:t>&lt;n) y[</a:t>
            </a:r>
            <a:r>
              <a:rPr lang="en-US" altLang="zh-CN" sz="2000" b="1" dirty="0" err="1" smtClean="0">
                <a:latin typeface="Courier New" panose="02070309020205020404" pitchFamily="49" charset="0"/>
                <a:cs typeface="Courier New" panose="02070309020205020404" pitchFamily="49" charset="0"/>
              </a:rPr>
              <a:t>i</a:t>
            </a:r>
            <a:r>
              <a:rPr lang="en-US" altLang="zh-CN" sz="2000" b="1" dirty="0" smtClean="0">
                <a:latin typeface="Courier New" panose="02070309020205020404" pitchFamily="49" charset="0"/>
                <a:cs typeface="Courier New" panose="02070309020205020404" pitchFamily="49" charset="0"/>
              </a:rPr>
              <a:t>]=a*x[</a:t>
            </a:r>
            <a:r>
              <a:rPr lang="en-US" altLang="zh-CN" sz="2000" b="1" dirty="0" err="1" smtClean="0">
                <a:latin typeface="Courier New" panose="02070309020205020404" pitchFamily="49" charset="0"/>
                <a:cs typeface="Courier New" panose="02070309020205020404" pitchFamily="49" charset="0"/>
              </a:rPr>
              <a:t>i</a:t>
            </a:r>
            <a:r>
              <a:rPr lang="en-US" altLang="zh-CN" sz="2000" b="1" dirty="0" smtClean="0">
                <a:latin typeface="Courier New" panose="02070309020205020404" pitchFamily="49" charset="0"/>
                <a:cs typeface="Courier New" panose="02070309020205020404" pitchFamily="49" charset="0"/>
              </a:rPr>
              <a:t>]+y[</a:t>
            </a:r>
            <a:r>
              <a:rPr lang="en-US" altLang="zh-CN" sz="2000" b="1" dirty="0" err="1" smtClean="0">
                <a:latin typeface="Courier New" panose="02070309020205020404" pitchFamily="49" charset="0"/>
                <a:cs typeface="Courier New" panose="02070309020205020404" pitchFamily="49" charset="0"/>
              </a:rPr>
              <a:t>i</a:t>
            </a:r>
            <a:r>
              <a:rPr lang="en-US" altLang="zh-CN" sz="2000" b="1" dirty="0" smtClean="0">
                <a:latin typeface="Courier New" panose="02070309020205020404" pitchFamily="49" charset="0"/>
                <a:cs typeface="Courier New" panose="02070309020205020404" pitchFamily="49" charset="0"/>
              </a:rPr>
              <a:t>]; }</a:t>
            </a:r>
            <a:endParaRPr lang="en-US" altLang="zh-CN" dirty="0" smtClean="0"/>
          </a:p>
          <a:p>
            <a:pPr eaLnBrk="1" hangingPunct="1"/>
            <a:endParaRPr lang="en-US" altLang="zh-CN" dirty="0" smtClean="0"/>
          </a:p>
          <a:p>
            <a:pPr eaLnBrk="1" hangingPunct="1"/>
            <a:endParaRPr lang="en-US" altLang="zh-CN" dirty="0" smtClean="0"/>
          </a:p>
        </p:txBody>
      </p:sp>
      <p:sp>
        <p:nvSpPr>
          <p:cNvPr id="14643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BD380701-6901-4526-8F26-22C49F2B567D}" type="slidenum">
              <a:rPr lang="en-US" altLang="zh-CN"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41</a:t>
            </a:fld>
            <a:endParaRPr lang="en-US" altLang="zh-CN" sz="1200" smtClean="0">
              <a:solidFill>
                <a:srgbClr val="FBBA03"/>
              </a:solidFill>
              <a:latin typeface="Calibri" panose="020F0502020204030204" pitchFamily="34" charset="0"/>
              <a:ea typeface="宋体" panose="02010600030101010101" pitchFamily="2" charset="-122"/>
            </a:endParaRPr>
          </a:p>
        </p:txBody>
      </p:sp>
      <p:sp>
        <p:nvSpPr>
          <p:cNvPr id="5" name="日期占位符 4"/>
          <p:cNvSpPr>
            <a:spLocks noGrp="1"/>
          </p:cNvSpPr>
          <p:nvPr>
            <p:ph type="dt" sz="quarter" idx="10"/>
          </p:nvPr>
        </p:nvSpPr>
        <p:spPr/>
        <p:txBody>
          <a:bodyPr/>
          <a:lstStyle/>
          <a:p>
            <a:pPr>
              <a:defRPr/>
            </a:pPr>
            <a:fld id="{BD04D9E9-442E-475D-81B5-E8EC55E5D80C}" type="datetime1">
              <a:rPr lang="en-US" altLang="zh-CN" smtClean="0"/>
              <a:t>4/30/2020</a:t>
            </a:fld>
            <a:endParaRPr lang="zh-CN" altLang="en-US" dirty="0"/>
          </a:p>
        </p:txBody>
      </p:sp>
      <p:sp>
        <p:nvSpPr>
          <p:cNvPr id="6" name="页脚占位符 5"/>
          <p:cNvSpPr>
            <a:spLocks noGrp="1"/>
          </p:cNvSpPr>
          <p:nvPr>
            <p:ph type="ftr" sz="quarter" idx="11"/>
          </p:nvPr>
        </p:nvSpPr>
        <p:spPr/>
        <p:txBody>
          <a:bodyPr/>
          <a:lstStyle/>
          <a:p>
            <a:pPr>
              <a:defRPr/>
            </a:pPr>
            <a:r>
              <a:rPr lang="zh-CN" altLang="en-US" dirty="0" smtClean="0"/>
              <a:t>中国科学技术大学</a:t>
            </a:r>
            <a:endParaRPr lang="zh-CN" altLang="en-US" dirty="0"/>
          </a:p>
        </p:txBody>
      </p:sp>
    </p:spTree>
    <p:extLst>
      <p:ext uri="{BB962C8B-B14F-4D97-AF65-F5344CB8AC3E}">
        <p14:creationId xmlns:p14="http://schemas.microsoft.com/office/powerpoint/2010/main" val="94795409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pPr eaLnBrk="1" hangingPunct="1"/>
            <a:r>
              <a:rPr lang="en-US" altLang="zh-CN" dirty="0" smtClean="0"/>
              <a:t>NVIDIA Instruction Set Arch.</a:t>
            </a:r>
            <a:endParaRPr lang="en-AU" altLang="zh-CN" dirty="0" smtClean="0"/>
          </a:p>
        </p:txBody>
      </p:sp>
      <p:sp>
        <p:nvSpPr>
          <p:cNvPr id="4" name="日期占位符 3"/>
          <p:cNvSpPr>
            <a:spLocks noGrp="1"/>
          </p:cNvSpPr>
          <p:nvPr>
            <p:ph type="dt" sz="half" idx="10"/>
          </p:nvPr>
        </p:nvSpPr>
        <p:spPr/>
        <p:txBody>
          <a:bodyPr/>
          <a:lstStyle/>
          <a:p>
            <a:pPr>
              <a:defRPr/>
            </a:pPr>
            <a:fld id="{91941961-68FF-462C-9B80-3A0017975C9C}" type="datetime1">
              <a:rPr lang="en-US" altLang="zh-CN" smtClean="0"/>
              <a:t>4/30/2020</a:t>
            </a:fld>
            <a:endParaRPr lang="zh-CN" altLang="en-US"/>
          </a:p>
        </p:txBody>
      </p:sp>
      <p:sp>
        <p:nvSpPr>
          <p:cNvPr id="6" name="页脚占位符 5"/>
          <p:cNvSpPr>
            <a:spLocks noGrp="1"/>
          </p:cNvSpPr>
          <p:nvPr>
            <p:ph type="ftr" sz="quarter" idx="11"/>
          </p:nvPr>
        </p:nvSpPr>
        <p:spPr/>
        <p:txBody>
          <a:bodyPr/>
          <a:lstStyle/>
          <a:p>
            <a:pPr>
              <a:defRPr/>
            </a:pPr>
            <a:r>
              <a:rPr lang="zh-CN" altLang="en-US" smtClean="0"/>
              <a:t>中国科学技术大学</a:t>
            </a:r>
            <a:endParaRPr lang="zh-CN" altLang="en-US"/>
          </a:p>
        </p:txBody>
      </p:sp>
      <p:sp>
        <p:nvSpPr>
          <p:cNvPr id="147461"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8E94A413-291C-4E72-B0DF-A5B53F351351}" type="slidenum">
              <a:rPr lang="zh-CN" altLang="en-US"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42</a:t>
            </a:fld>
            <a:endParaRPr lang="zh-CN" altLang="en-US" sz="1200" smtClean="0">
              <a:solidFill>
                <a:srgbClr val="898989"/>
              </a:solidFill>
              <a:latin typeface="Calibri" panose="020F0502020204030204" pitchFamily="34" charset="0"/>
              <a:ea typeface="宋体" panose="02010600030101010101" pitchFamily="2" charset="-122"/>
            </a:endParaRPr>
          </a:p>
        </p:txBody>
      </p:sp>
      <p:sp>
        <p:nvSpPr>
          <p:cNvPr id="147459" name="Rectangle 3"/>
          <p:cNvSpPr>
            <a:spLocks noGrp="1" noChangeArrowheads="1"/>
          </p:cNvSpPr>
          <p:nvPr>
            <p:ph type="body" idx="4294967295"/>
          </p:nvPr>
        </p:nvSpPr>
        <p:spPr>
          <a:xfrm>
            <a:off x="781050" y="1012825"/>
            <a:ext cx="8362950" cy="5164138"/>
          </a:xfrm>
        </p:spPr>
        <p:txBody>
          <a:bodyPr/>
          <a:lstStyle/>
          <a:p>
            <a:pPr eaLnBrk="1" hangingPunct="1"/>
            <a:r>
              <a:rPr lang="en-US" altLang="zh-CN" dirty="0" smtClean="0"/>
              <a:t>ISA </a:t>
            </a:r>
            <a:r>
              <a:rPr lang="zh-CN" altLang="en-US" dirty="0" smtClean="0"/>
              <a:t>是硬件指令集的抽象</a:t>
            </a:r>
            <a:endParaRPr lang="en-US" altLang="zh-CN" dirty="0" smtClean="0"/>
          </a:p>
          <a:p>
            <a:pPr lvl="1" eaLnBrk="1" hangingPunct="1"/>
            <a:r>
              <a:rPr lang="en-US" altLang="zh-CN" dirty="0" smtClean="0"/>
              <a:t>“Parallel Thread Execution (PTX)”</a:t>
            </a:r>
          </a:p>
          <a:p>
            <a:pPr lvl="1" eaLnBrk="1" hangingPunct="1"/>
            <a:r>
              <a:rPr lang="zh-CN" altLang="en-US" dirty="0" smtClean="0"/>
              <a:t>使用虚拟寄存器</a:t>
            </a:r>
            <a:endParaRPr lang="en-US" altLang="zh-CN" dirty="0" smtClean="0"/>
          </a:p>
          <a:p>
            <a:pPr lvl="1" eaLnBrk="1" hangingPunct="1"/>
            <a:r>
              <a:rPr lang="zh-CN" altLang="en-US" dirty="0" smtClean="0"/>
              <a:t>用软件将其翻译成机器码</a:t>
            </a:r>
            <a:endParaRPr lang="en-US" altLang="zh-CN" dirty="0" smtClean="0"/>
          </a:p>
          <a:p>
            <a:pPr lvl="1" eaLnBrk="1" hangingPunct="1"/>
            <a:r>
              <a:rPr lang="en-US" altLang="zh-CN" dirty="0" smtClean="0"/>
              <a:t>Example:</a:t>
            </a:r>
          </a:p>
          <a:p>
            <a:pPr lvl="1" eaLnBrk="1" hangingPunct="1">
              <a:buFont typeface="Arial" panose="020B0604020202020204" pitchFamily="34" charset="0"/>
              <a:buNone/>
            </a:pPr>
            <a:r>
              <a:rPr lang="en-US" altLang="zh-CN" sz="1800" dirty="0" smtClean="0"/>
              <a:t>shl.s32  R8, </a:t>
            </a:r>
            <a:r>
              <a:rPr lang="en-US" altLang="zh-CN" sz="1800" dirty="0" err="1" smtClean="0"/>
              <a:t>blockIdx</a:t>
            </a:r>
            <a:r>
              <a:rPr lang="en-US" altLang="zh-CN" sz="1800" dirty="0" smtClean="0"/>
              <a:t>, 9       ; Thread Block ID * Block size (512 or 2</a:t>
            </a:r>
            <a:r>
              <a:rPr lang="en-US" altLang="zh-CN" sz="1800" baseline="30000" dirty="0" smtClean="0"/>
              <a:t>9</a:t>
            </a:r>
            <a:r>
              <a:rPr lang="en-US" altLang="zh-CN" sz="1800" dirty="0" smtClean="0"/>
              <a:t>)</a:t>
            </a:r>
          </a:p>
          <a:p>
            <a:pPr lvl="1" eaLnBrk="1" hangingPunct="1">
              <a:buFont typeface="Arial" panose="020B0604020202020204" pitchFamily="34" charset="0"/>
              <a:buNone/>
            </a:pPr>
            <a:r>
              <a:rPr lang="en-US" altLang="zh-CN" sz="1800" dirty="0" smtClean="0"/>
              <a:t>add.s32  R8, R8, </a:t>
            </a:r>
            <a:r>
              <a:rPr lang="en-US" altLang="zh-CN" sz="1800" dirty="0" err="1" smtClean="0"/>
              <a:t>threadIdx</a:t>
            </a:r>
            <a:r>
              <a:rPr lang="en-US" altLang="zh-CN" sz="1800" dirty="0" smtClean="0"/>
              <a:t>  ; R8 = </a:t>
            </a:r>
            <a:r>
              <a:rPr lang="en-US" altLang="zh-CN" sz="1800" dirty="0" err="1" smtClean="0"/>
              <a:t>i</a:t>
            </a:r>
            <a:r>
              <a:rPr lang="en-US" altLang="zh-CN" sz="1800" dirty="0" smtClean="0"/>
              <a:t> = my CUDA thread ID</a:t>
            </a:r>
          </a:p>
          <a:p>
            <a:pPr lvl="1" eaLnBrk="1" hangingPunct="1">
              <a:buFont typeface="Arial" panose="020B0604020202020204" pitchFamily="34" charset="0"/>
              <a:buNone/>
            </a:pPr>
            <a:r>
              <a:rPr lang="en-US" altLang="zh-CN" sz="1800" dirty="0" smtClean="0"/>
              <a:t>ld.global.f64	   RD0, [X+R8]   ; RD0 = X[</a:t>
            </a:r>
            <a:r>
              <a:rPr lang="en-US" altLang="zh-CN" sz="1800" dirty="0" err="1" smtClean="0"/>
              <a:t>i</a:t>
            </a:r>
            <a:r>
              <a:rPr lang="en-US" altLang="zh-CN" sz="1800" dirty="0" smtClean="0"/>
              <a:t>]</a:t>
            </a:r>
          </a:p>
          <a:p>
            <a:pPr lvl="1" eaLnBrk="1" hangingPunct="1">
              <a:buFont typeface="Arial" panose="020B0604020202020204" pitchFamily="34" charset="0"/>
              <a:buNone/>
            </a:pPr>
            <a:r>
              <a:rPr lang="es-ES" altLang="zh-CN" sz="1800" dirty="0" smtClean="0"/>
              <a:t>ld.global.f64	   RD2, [Y+R8]   ; RD2 = Y[i]</a:t>
            </a:r>
          </a:p>
          <a:p>
            <a:pPr lvl="1" eaLnBrk="1" hangingPunct="1">
              <a:buFont typeface="Arial" panose="020B0604020202020204" pitchFamily="34" charset="0"/>
              <a:buNone/>
            </a:pPr>
            <a:r>
              <a:rPr lang="en-US" altLang="zh-CN" sz="1800" dirty="0" smtClean="0"/>
              <a:t>mul.f64   RD0, RD0, RD4      ; Product in RD0 = RD0 * RD4 (scalar a)</a:t>
            </a:r>
          </a:p>
          <a:p>
            <a:pPr lvl="1" eaLnBrk="1" hangingPunct="1">
              <a:buFont typeface="Arial" panose="020B0604020202020204" pitchFamily="34" charset="0"/>
              <a:buNone/>
            </a:pPr>
            <a:r>
              <a:rPr lang="en-US" altLang="zh-CN" sz="1800" dirty="0" smtClean="0"/>
              <a:t>add.f64   RD0, RD0, RD2      ; Sum in RD0 = RD0 + RD2 (Y[</a:t>
            </a:r>
            <a:r>
              <a:rPr lang="en-US" altLang="zh-CN" sz="1800" dirty="0" err="1" smtClean="0"/>
              <a:t>i</a:t>
            </a:r>
            <a:r>
              <a:rPr lang="en-US" altLang="zh-CN" sz="1800" dirty="0" smtClean="0"/>
              <a:t>])</a:t>
            </a:r>
          </a:p>
          <a:p>
            <a:pPr lvl="1" eaLnBrk="1" hangingPunct="1">
              <a:buFont typeface="Arial" panose="020B0604020202020204" pitchFamily="34" charset="0"/>
              <a:buNone/>
            </a:pPr>
            <a:r>
              <a:rPr lang="es-ES" altLang="zh-CN" sz="1800" dirty="0" smtClean="0"/>
              <a:t>st.global.f64    [Y+R8], RD0  ; Y[i] = sum (X[i]*a + Y[i])</a:t>
            </a:r>
            <a:endParaRPr lang="en-US" altLang="zh-CN" sz="1800" dirty="0" smtClean="0"/>
          </a:p>
        </p:txBody>
      </p:sp>
    </p:spTree>
    <p:extLst>
      <p:ext uri="{BB962C8B-B14F-4D97-AF65-F5344CB8AC3E}">
        <p14:creationId xmlns:p14="http://schemas.microsoft.com/office/powerpoint/2010/main" val="277314091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itle 4"/>
          <p:cNvSpPr>
            <a:spLocks noGrp="1"/>
          </p:cNvSpPr>
          <p:nvPr>
            <p:ph type="title"/>
          </p:nvPr>
        </p:nvSpPr>
        <p:spPr/>
        <p:txBody>
          <a:bodyPr/>
          <a:lstStyle/>
          <a:p>
            <a:pPr eaLnBrk="1" hangingPunct="1"/>
            <a:r>
              <a:rPr lang="en-US" altLang="zh-CN" sz="3200" smtClean="0"/>
              <a:t>CUDA kernel maps to Grid of Blocks</a:t>
            </a:r>
          </a:p>
        </p:txBody>
      </p:sp>
      <p:sp>
        <p:nvSpPr>
          <p:cNvPr id="24579" name="Text Placeholder 56"/>
          <p:cNvSpPr>
            <a:spLocks noGrp="1"/>
          </p:cNvSpPr>
          <p:nvPr>
            <p:ph type="body" sz="half" idx="4294967295"/>
          </p:nvPr>
        </p:nvSpPr>
        <p:spPr>
          <a:xfrm>
            <a:off x="914400" y="1327150"/>
            <a:ext cx="8229600" cy="671513"/>
          </a:xfrm>
        </p:spPr>
        <p:txBody>
          <a:bodyPr rtlCol="0">
            <a:normAutofit fontScale="77500" lnSpcReduction="20000"/>
          </a:bodyPr>
          <a:lstStyle/>
          <a:p>
            <a:pPr eaLnBrk="1" fontAlgn="auto" hangingPunct="1">
              <a:spcAft>
                <a:spcPts val="0"/>
              </a:spcAft>
              <a:buFontTx/>
              <a:buNone/>
              <a:defRPr/>
            </a:pPr>
            <a:r>
              <a:rPr lang="en-US" altLang="zh-CN" dirty="0" err="1" smtClean="0">
                <a:latin typeface="Courier New" panose="02070309020205020404" pitchFamily="49" charset="0"/>
                <a:cs typeface="Courier New" panose="02070309020205020404" pitchFamily="49" charset="0"/>
              </a:rPr>
              <a:t>kernel_func</a:t>
            </a:r>
            <a:r>
              <a:rPr lang="en-US" altLang="zh-CN" dirty="0" smtClean="0">
                <a:latin typeface="Courier New" panose="02070309020205020404" pitchFamily="49" charset="0"/>
                <a:cs typeface="Courier New" panose="02070309020205020404" pitchFamily="49" charset="0"/>
              </a:rPr>
              <a:t>&lt;&lt;&lt;</a:t>
            </a:r>
            <a:r>
              <a:rPr lang="en-US" altLang="zh-CN" dirty="0" err="1" smtClean="0">
                <a:latin typeface="Courier New" panose="02070309020205020404" pitchFamily="49" charset="0"/>
                <a:cs typeface="Courier New" panose="02070309020205020404" pitchFamily="49" charset="0"/>
              </a:rPr>
              <a:t>nblk</a:t>
            </a:r>
            <a:r>
              <a:rPr lang="en-US" altLang="zh-CN" dirty="0" smtClean="0">
                <a:latin typeface="Courier New" panose="02070309020205020404" pitchFamily="49" charset="0"/>
                <a:cs typeface="Courier New" panose="02070309020205020404" pitchFamily="49" charset="0"/>
              </a:rPr>
              <a:t>, </a:t>
            </a:r>
            <a:r>
              <a:rPr lang="en-US" altLang="zh-CN" dirty="0" err="1" smtClean="0">
                <a:latin typeface="Courier New" panose="02070309020205020404" pitchFamily="49" charset="0"/>
                <a:cs typeface="Courier New" panose="02070309020205020404" pitchFamily="49" charset="0"/>
              </a:rPr>
              <a:t>nthread</a:t>
            </a:r>
            <a:r>
              <a:rPr lang="en-US" altLang="zh-CN" dirty="0" smtClean="0">
                <a:latin typeface="Courier New" panose="02070309020205020404" pitchFamily="49" charset="0"/>
                <a:cs typeface="Courier New" panose="02070309020205020404" pitchFamily="49" charset="0"/>
              </a:rPr>
              <a:t>&gt;&gt;&gt;(</a:t>
            </a:r>
            <a:r>
              <a:rPr lang="en-US" altLang="zh-CN" dirty="0" err="1" smtClean="0">
                <a:latin typeface="Courier New" panose="02070309020205020404" pitchFamily="49" charset="0"/>
                <a:cs typeface="Courier New" panose="02070309020205020404" pitchFamily="49" charset="0"/>
              </a:rPr>
              <a:t>param</a:t>
            </a:r>
            <a:r>
              <a:rPr lang="en-US" altLang="zh-CN" dirty="0" smtClean="0">
                <a:latin typeface="Courier New" panose="02070309020205020404" pitchFamily="49" charset="0"/>
                <a:cs typeface="Courier New" panose="02070309020205020404" pitchFamily="49" charset="0"/>
              </a:rPr>
              <a:t>, … );</a:t>
            </a:r>
          </a:p>
        </p:txBody>
      </p:sp>
      <p:grpSp>
        <p:nvGrpSpPr>
          <p:cNvPr id="2" name="组合 1"/>
          <p:cNvGrpSpPr/>
          <p:nvPr/>
        </p:nvGrpSpPr>
        <p:grpSpPr>
          <a:xfrm>
            <a:off x="719818" y="2101760"/>
            <a:ext cx="7629525" cy="4087813"/>
            <a:chOff x="676275" y="2371725"/>
            <a:chExt cx="7629525" cy="4087813"/>
          </a:xfrm>
        </p:grpSpPr>
        <p:grpSp>
          <p:nvGrpSpPr>
            <p:cNvPr id="149508" name="Group 114"/>
            <p:cNvGrpSpPr>
              <a:grpSpLocks/>
            </p:cNvGrpSpPr>
            <p:nvPr/>
          </p:nvGrpSpPr>
          <p:grpSpPr bwMode="auto">
            <a:xfrm>
              <a:off x="676275" y="4084638"/>
              <a:ext cx="7629525" cy="2374900"/>
              <a:chOff x="726084" y="1386347"/>
              <a:chExt cx="8084432" cy="2517057"/>
            </a:xfrm>
          </p:grpSpPr>
          <p:sp>
            <p:nvSpPr>
              <p:cNvPr id="6" name="Rounded Rectangle 5"/>
              <p:cNvSpPr/>
              <p:nvPr/>
            </p:nvSpPr>
            <p:spPr>
              <a:xfrm>
                <a:off x="4263654" y="1386347"/>
                <a:ext cx="4546862" cy="2517057"/>
              </a:xfrm>
              <a:prstGeom prst="roundRect">
                <a:avLst>
                  <a:gd name="adj" fmla="val 5000"/>
                </a:avLst>
              </a:prstGeom>
              <a:solidFill>
                <a:schemeClr val="bg1">
                  <a:lumMod val="95000"/>
                </a:schemeClr>
              </a:solidFill>
              <a:ln>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en-US" altLang="zh-CN" b="1" dirty="0" smtClean="0">
                    <a:solidFill>
                      <a:srgbClr val="009900"/>
                    </a:solidFill>
                    <a:latin typeface="Arial" panose="020B0604020202020204" pitchFamily="34" charset="0"/>
                    <a:ea typeface="MS PGothic" panose="020B0600070205080204" pitchFamily="34" charset="-128"/>
                  </a:rPr>
                  <a:t>GPU</a:t>
                </a:r>
              </a:p>
              <a:p>
                <a:pPr eaLnBrk="1" hangingPunct="1">
                  <a:defRPr/>
                </a:pPr>
                <a:endParaRPr lang="en-US" altLang="zh-CN" b="1" dirty="0" smtClean="0">
                  <a:solidFill>
                    <a:srgbClr val="FFFFFF"/>
                  </a:solidFill>
                  <a:latin typeface="Arial" panose="020B0604020202020204" pitchFamily="34" charset="0"/>
                  <a:ea typeface="MS PGothic" panose="020B0600070205080204" pitchFamily="34" charset="-128"/>
                </a:endParaRPr>
              </a:p>
              <a:p>
                <a:pPr eaLnBrk="1" hangingPunct="1">
                  <a:defRPr/>
                </a:pPr>
                <a:r>
                  <a:rPr lang="en-US" altLang="zh-CN" b="1" dirty="0" smtClean="0">
                    <a:latin typeface="Arial" panose="020B0604020202020204" pitchFamily="34" charset="0"/>
                    <a:ea typeface="MS PGothic" panose="020B0600070205080204" pitchFamily="34" charset="-128"/>
                  </a:rPr>
                  <a:t>SMs:</a:t>
                </a:r>
              </a:p>
            </p:txBody>
          </p:sp>
          <p:sp>
            <p:nvSpPr>
              <p:cNvPr id="17" name="Rectangle 16"/>
              <p:cNvSpPr/>
              <p:nvPr/>
            </p:nvSpPr>
            <p:spPr>
              <a:xfrm>
                <a:off x="5022305" y="1537774"/>
                <a:ext cx="834348" cy="984276"/>
              </a:xfrm>
              <a:prstGeom prst="rect">
                <a:avLst/>
              </a:prstGeom>
              <a:solidFill>
                <a:srgbClr val="0033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rgbClr val="FFFFFF"/>
                  </a:solidFill>
                  <a:latin typeface="Arial" panose="020B0604020202020204" pitchFamily="34" charset="0"/>
                  <a:ea typeface="MS PGothic" panose="020B0600070205080204" pitchFamily="34" charset="-128"/>
                </a:endParaRPr>
              </a:p>
            </p:txBody>
          </p:sp>
          <p:sp>
            <p:nvSpPr>
              <p:cNvPr id="18" name="Rectangle 17"/>
              <p:cNvSpPr/>
              <p:nvPr/>
            </p:nvSpPr>
            <p:spPr>
              <a:xfrm>
                <a:off x="5400790" y="1613487"/>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19" name="Rectangle 18"/>
              <p:cNvSpPr/>
              <p:nvPr/>
            </p:nvSpPr>
            <p:spPr>
              <a:xfrm>
                <a:off x="5629563" y="1613487"/>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20" name="Rectangle 19"/>
              <p:cNvSpPr/>
              <p:nvPr/>
            </p:nvSpPr>
            <p:spPr>
              <a:xfrm>
                <a:off x="5400790" y="1840629"/>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21" name="Rectangle 20"/>
              <p:cNvSpPr/>
              <p:nvPr/>
            </p:nvSpPr>
            <p:spPr>
              <a:xfrm>
                <a:off x="5629563" y="1840629"/>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22" name="Rectangle 21"/>
              <p:cNvSpPr/>
              <p:nvPr/>
            </p:nvSpPr>
            <p:spPr>
              <a:xfrm>
                <a:off x="5400790" y="2067769"/>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23" name="Rectangle 22"/>
              <p:cNvSpPr/>
              <p:nvPr/>
            </p:nvSpPr>
            <p:spPr>
              <a:xfrm>
                <a:off x="5629563" y="2067769"/>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24" name="Rectangle 23"/>
              <p:cNvSpPr/>
              <p:nvPr/>
            </p:nvSpPr>
            <p:spPr>
              <a:xfrm>
                <a:off x="5400790" y="2294910"/>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25" name="Rectangle 24"/>
              <p:cNvSpPr/>
              <p:nvPr/>
            </p:nvSpPr>
            <p:spPr>
              <a:xfrm>
                <a:off x="5629563" y="2294910"/>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26" name="Rectangle 25"/>
              <p:cNvSpPr/>
              <p:nvPr/>
            </p:nvSpPr>
            <p:spPr>
              <a:xfrm>
                <a:off x="5098466" y="1613616"/>
                <a:ext cx="227268" cy="833317"/>
              </a:xfrm>
              <a:prstGeom prst="rect">
                <a:avLst/>
              </a:prstGeom>
              <a:solidFill>
                <a:srgbClr val="0000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fontAlgn="auto" hangingPunct="1">
                  <a:spcBef>
                    <a:spcPts val="0"/>
                  </a:spcBef>
                  <a:spcAft>
                    <a:spcPts val="0"/>
                  </a:spcAft>
                  <a:defRPr/>
                </a:pPr>
                <a:r>
                  <a:rPr lang="en-US" sz="1600" b="1" dirty="0" err="1">
                    <a:solidFill>
                      <a:srgbClr val="FF0000"/>
                    </a:solidFill>
                  </a:rPr>
                  <a:t>SMem</a:t>
                </a:r>
                <a:endParaRPr lang="en-US" sz="1600" b="1" dirty="0">
                  <a:solidFill>
                    <a:srgbClr val="FF0000"/>
                  </a:solidFill>
                </a:endParaRPr>
              </a:p>
            </p:txBody>
          </p:sp>
          <p:sp>
            <p:nvSpPr>
              <p:cNvPr id="27" name="Rectangle 26"/>
              <p:cNvSpPr/>
              <p:nvPr/>
            </p:nvSpPr>
            <p:spPr>
              <a:xfrm>
                <a:off x="5932351" y="1537774"/>
                <a:ext cx="832666" cy="984276"/>
              </a:xfrm>
              <a:prstGeom prst="rect">
                <a:avLst/>
              </a:prstGeom>
              <a:solidFill>
                <a:srgbClr val="0033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rgbClr val="FFFFFF"/>
                  </a:solidFill>
                  <a:latin typeface="Arial" panose="020B0604020202020204" pitchFamily="34" charset="0"/>
                  <a:ea typeface="MS PGothic" panose="020B0600070205080204" pitchFamily="34" charset="-128"/>
                </a:endParaRPr>
              </a:p>
            </p:txBody>
          </p:sp>
          <p:sp>
            <p:nvSpPr>
              <p:cNvPr id="28" name="Rectangle 27"/>
              <p:cNvSpPr/>
              <p:nvPr/>
            </p:nvSpPr>
            <p:spPr>
              <a:xfrm>
                <a:off x="6310835" y="1613487"/>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29" name="Rectangle 28"/>
              <p:cNvSpPr/>
              <p:nvPr/>
            </p:nvSpPr>
            <p:spPr>
              <a:xfrm>
                <a:off x="6537927" y="1613487"/>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30" name="Rectangle 29"/>
              <p:cNvSpPr/>
              <p:nvPr/>
            </p:nvSpPr>
            <p:spPr>
              <a:xfrm>
                <a:off x="6310835" y="1840629"/>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31" name="Rectangle 30"/>
              <p:cNvSpPr/>
              <p:nvPr/>
            </p:nvSpPr>
            <p:spPr>
              <a:xfrm>
                <a:off x="6537927" y="1840629"/>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32" name="Rectangle 31"/>
              <p:cNvSpPr/>
              <p:nvPr/>
            </p:nvSpPr>
            <p:spPr>
              <a:xfrm>
                <a:off x="6310835" y="2067769"/>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33" name="Rectangle 32"/>
              <p:cNvSpPr/>
              <p:nvPr/>
            </p:nvSpPr>
            <p:spPr>
              <a:xfrm>
                <a:off x="6537927" y="2067769"/>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34" name="Rectangle 33"/>
              <p:cNvSpPr/>
              <p:nvPr/>
            </p:nvSpPr>
            <p:spPr>
              <a:xfrm>
                <a:off x="6310835" y="2294910"/>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35" name="Rectangle 34"/>
              <p:cNvSpPr/>
              <p:nvPr/>
            </p:nvSpPr>
            <p:spPr>
              <a:xfrm>
                <a:off x="6537927" y="2294910"/>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36" name="Rectangle 35"/>
              <p:cNvSpPr/>
              <p:nvPr/>
            </p:nvSpPr>
            <p:spPr>
              <a:xfrm>
                <a:off x="6007540" y="1613616"/>
                <a:ext cx="227268" cy="833317"/>
              </a:xfrm>
              <a:prstGeom prst="rect">
                <a:avLst/>
              </a:prstGeom>
              <a:solidFill>
                <a:srgbClr val="0000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fontAlgn="auto" hangingPunct="1">
                  <a:spcBef>
                    <a:spcPts val="0"/>
                  </a:spcBef>
                  <a:spcAft>
                    <a:spcPts val="0"/>
                  </a:spcAft>
                  <a:defRPr/>
                </a:pPr>
                <a:r>
                  <a:rPr lang="en-US" sz="1600" b="1" dirty="0" err="1">
                    <a:solidFill>
                      <a:srgbClr val="FF0000"/>
                    </a:solidFill>
                  </a:rPr>
                  <a:t>SMem</a:t>
                </a:r>
                <a:endParaRPr lang="en-US" sz="1600" b="1" dirty="0">
                  <a:solidFill>
                    <a:srgbClr val="FF0000"/>
                  </a:solidFill>
                </a:endParaRPr>
              </a:p>
            </p:txBody>
          </p:sp>
          <p:sp>
            <p:nvSpPr>
              <p:cNvPr id="37" name="Rectangle 36"/>
              <p:cNvSpPr/>
              <p:nvPr/>
            </p:nvSpPr>
            <p:spPr>
              <a:xfrm>
                <a:off x="7750759" y="1537774"/>
                <a:ext cx="832667" cy="984276"/>
              </a:xfrm>
              <a:prstGeom prst="rect">
                <a:avLst/>
              </a:prstGeom>
              <a:solidFill>
                <a:srgbClr val="0033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rgbClr val="FFFFFF"/>
                  </a:solidFill>
                  <a:latin typeface="Arial" panose="020B0604020202020204" pitchFamily="34" charset="0"/>
                  <a:ea typeface="MS PGothic" panose="020B0600070205080204" pitchFamily="34" charset="-128"/>
                </a:endParaRPr>
              </a:p>
            </p:txBody>
          </p:sp>
          <p:sp>
            <p:nvSpPr>
              <p:cNvPr id="38" name="Rectangle 37"/>
              <p:cNvSpPr/>
              <p:nvPr/>
            </p:nvSpPr>
            <p:spPr>
              <a:xfrm>
                <a:off x="8129244" y="1613487"/>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39" name="Rectangle 38"/>
              <p:cNvSpPr/>
              <p:nvPr/>
            </p:nvSpPr>
            <p:spPr>
              <a:xfrm>
                <a:off x="8356334" y="1613487"/>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40" name="Rectangle 39"/>
              <p:cNvSpPr/>
              <p:nvPr/>
            </p:nvSpPr>
            <p:spPr>
              <a:xfrm>
                <a:off x="8129244" y="1840629"/>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41" name="Rectangle 40"/>
              <p:cNvSpPr/>
              <p:nvPr/>
            </p:nvSpPr>
            <p:spPr>
              <a:xfrm>
                <a:off x="8356334" y="1840629"/>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42" name="Rectangle 41"/>
              <p:cNvSpPr/>
              <p:nvPr/>
            </p:nvSpPr>
            <p:spPr>
              <a:xfrm>
                <a:off x="8129244" y="2067769"/>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43" name="Rectangle 42"/>
              <p:cNvSpPr/>
              <p:nvPr/>
            </p:nvSpPr>
            <p:spPr>
              <a:xfrm>
                <a:off x="8356334" y="2067769"/>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44" name="Rectangle 43"/>
              <p:cNvSpPr/>
              <p:nvPr/>
            </p:nvSpPr>
            <p:spPr>
              <a:xfrm>
                <a:off x="8129244" y="2294910"/>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45" name="Rectangle 44"/>
              <p:cNvSpPr/>
              <p:nvPr/>
            </p:nvSpPr>
            <p:spPr>
              <a:xfrm>
                <a:off x="8356334" y="2294910"/>
                <a:ext cx="151394"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chemeClr val="bg1"/>
                  </a:solidFill>
                  <a:latin typeface="Arial" panose="020B0604020202020204" pitchFamily="34" charset="0"/>
                  <a:ea typeface="MS PGothic" panose="020B0600070205080204" pitchFamily="34" charset="-128"/>
                </a:endParaRPr>
              </a:p>
            </p:txBody>
          </p:sp>
          <p:sp>
            <p:nvSpPr>
              <p:cNvPr id="46" name="Rectangle 45"/>
              <p:cNvSpPr/>
              <p:nvPr/>
            </p:nvSpPr>
            <p:spPr>
              <a:xfrm>
                <a:off x="7825687" y="1613616"/>
                <a:ext cx="227268" cy="833317"/>
              </a:xfrm>
              <a:prstGeom prst="rect">
                <a:avLst/>
              </a:prstGeom>
              <a:solidFill>
                <a:srgbClr val="0000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fontAlgn="auto" hangingPunct="1">
                  <a:spcBef>
                    <a:spcPts val="0"/>
                  </a:spcBef>
                  <a:spcAft>
                    <a:spcPts val="0"/>
                  </a:spcAft>
                  <a:defRPr/>
                </a:pPr>
                <a:r>
                  <a:rPr lang="en-US" sz="1600" b="1" dirty="0" err="1">
                    <a:solidFill>
                      <a:srgbClr val="FF0000"/>
                    </a:solidFill>
                  </a:rPr>
                  <a:t>SMem</a:t>
                </a:r>
                <a:endParaRPr lang="en-US" sz="1600" b="1" dirty="0">
                  <a:solidFill>
                    <a:srgbClr val="FF0000"/>
                  </a:solidFill>
                </a:endParaRPr>
              </a:p>
            </p:txBody>
          </p:sp>
          <p:cxnSp>
            <p:nvCxnSpPr>
              <p:cNvPr id="51" name="Straight Connector 50"/>
              <p:cNvCxnSpPr>
                <a:stCxn id="27" idx="2"/>
              </p:cNvCxnSpPr>
              <p:nvPr/>
            </p:nvCxnSpPr>
            <p:spPr>
              <a:xfrm rot="16200000" flipH="1">
                <a:off x="5894401" y="2975492"/>
                <a:ext cx="90688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Oval 51"/>
              <p:cNvSpPr/>
              <p:nvPr/>
            </p:nvSpPr>
            <p:spPr>
              <a:xfrm>
                <a:off x="6992108" y="1992056"/>
                <a:ext cx="75696" cy="75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rgbClr val="FFFFFF"/>
                  </a:solidFill>
                  <a:latin typeface="Arial" panose="020B0604020202020204" pitchFamily="34" charset="0"/>
                  <a:ea typeface="MS PGothic" panose="020B0600070205080204" pitchFamily="34" charset="-128"/>
                </a:endParaRPr>
              </a:p>
            </p:txBody>
          </p:sp>
          <p:sp>
            <p:nvSpPr>
              <p:cNvPr id="53" name="Oval 52"/>
              <p:cNvSpPr/>
              <p:nvPr/>
            </p:nvSpPr>
            <p:spPr>
              <a:xfrm>
                <a:off x="7143502" y="1992056"/>
                <a:ext cx="75696" cy="75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rgbClr val="FFFFFF"/>
                  </a:solidFill>
                  <a:latin typeface="Arial" panose="020B0604020202020204" pitchFamily="34" charset="0"/>
                  <a:ea typeface="MS PGothic" panose="020B0600070205080204" pitchFamily="34" charset="-128"/>
                </a:endParaRPr>
              </a:p>
            </p:txBody>
          </p:sp>
          <p:sp>
            <p:nvSpPr>
              <p:cNvPr id="54" name="Oval 53"/>
              <p:cNvSpPr/>
              <p:nvPr/>
            </p:nvSpPr>
            <p:spPr>
              <a:xfrm>
                <a:off x="7294896" y="1992056"/>
                <a:ext cx="75696" cy="75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rgbClr val="FFFFFF"/>
                  </a:solidFill>
                  <a:latin typeface="Arial" panose="020B0604020202020204" pitchFamily="34" charset="0"/>
                  <a:ea typeface="MS PGothic" panose="020B0600070205080204" pitchFamily="34" charset="-128"/>
                </a:endParaRPr>
              </a:p>
            </p:txBody>
          </p:sp>
          <p:sp>
            <p:nvSpPr>
              <p:cNvPr id="55" name="Oval 54"/>
              <p:cNvSpPr/>
              <p:nvPr/>
            </p:nvSpPr>
            <p:spPr>
              <a:xfrm>
                <a:off x="7446290" y="1992056"/>
                <a:ext cx="75696" cy="75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mtClean="0">
                  <a:solidFill>
                    <a:srgbClr val="FFFFFF"/>
                  </a:solidFill>
                  <a:latin typeface="Arial" panose="020B0604020202020204" pitchFamily="34" charset="0"/>
                  <a:ea typeface="MS PGothic" panose="020B0600070205080204" pitchFamily="34" charset="-128"/>
                </a:endParaRPr>
              </a:p>
            </p:txBody>
          </p:sp>
          <p:cxnSp>
            <p:nvCxnSpPr>
              <p:cNvPr id="56" name="Straight Connector 55"/>
              <p:cNvCxnSpPr>
                <a:stCxn id="70" idx="3"/>
                <a:endCxn id="47" idx="1"/>
              </p:cNvCxnSpPr>
              <p:nvPr/>
            </p:nvCxnSpPr>
            <p:spPr>
              <a:xfrm>
                <a:off x="3543692" y="3428932"/>
                <a:ext cx="147861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9615" name="TextBox 96"/>
              <p:cNvSpPr txBox="1">
                <a:spLocks noChangeArrowheads="1"/>
              </p:cNvSpPr>
              <p:nvPr/>
            </p:nvSpPr>
            <p:spPr bwMode="auto">
              <a:xfrm>
                <a:off x="3602911" y="3398826"/>
                <a:ext cx="602892" cy="367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37931725" indent="-37474525">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1800" b="1">
                    <a:latin typeface="Calibri" panose="020F0502020204030204" pitchFamily="34" charset="0"/>
                    <a:ea typeface="MS PGothic" pitchFamily="34" charset="-128"/>
                  </a:rPr>
                  <a:t>PCIe</a:t>
                </a:r>
              </a:p>
            </p:txBody>
          </p:sp>
          <p:sp>
            <p:nvSpPr>
              <p:cNvPr id="70" name="Rectangle 69"/>
              <p:cNvSpPr/>
              <p:nvPr/>
            </p:nvSpPr>
            <p:spPr>
              <a:xfrm>
                <a:off x="2448610" y="3245536"/>
                <a:ext cx="1095083" cy="366790"/>
              </a:xfrm>
              <a:prstGeom prst="rect">
                <a:avLst/>
              </a:prstGeom>
              <a:solidFill>
                <a:srgbClr val="FFFF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zh-CN" sz="1800" b="1" dirty="0">
                    <a:solidFill>
                      <a:srgbClr val="0070C0"/>
                    </a:solidFill>
                  </a:rPr>
                  <a:t>Bridge</a:t>
                </a:r>
              </a:p>
            </p:txBody>
          </p:sp>
          <p:sp>
            <p:nvSpPr>
              <p:cNvPr id="61" name="Rectangle 60"/>
              <p:cNvSpPr/>
              <p:nvPr/>
            </p:nvSpPr>
            <p:spPr>
              <a:xfrm>
                <a:off x="726084" y="3126078"/>
                <a:ext cx="1344042" cy="605709"/>
              </a:xfrm>
              <a:prstGeom prst="rect">
                <a:avLst/>
              </a:prstGeom>
              <a:solidFill>
                <a:srgbClr val="0000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zh-CN" sz="1800" b="1" dirty="0">
                    <a:solidFill>
                      <a:srgbClr val="FF0000"/>
                    </a:solidFill>
                  </a:rPr>
                  <a:t>Host Memory</a:t>
                </a:r>
              </a:p>
            </p:txBody>
          </p:sp>
          <p:cxnSp>
            <p:nvCxnSpPr>
              <p:cNvPr id="64" name="Straight Connector 63"/>
              <p:cNvCxnSpPr>
                <a:stCxn id="61" idx="3"/>
                <a:endCxn id="70" idx="1"/>
              </p:cNvCxnSpPr>
              <p:nvPr/>
            </p:nvCxnSpPr>
            <p:spPr>
              <a:xfrm>
                <a:off x="2070126" y="3428932"/>
                <a:ext cx="37848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70" idx="0"/>
                <a:endCxn id="71" idx="2"/>
              </p:cNvCxnSpPr>
              <p:nvPr/>
            </p:nvCxnSpPr>
            <p:spPr>
              <a:xfrm rot="5400000" flipH="1" flipV="1">
                <a:off x="2633567" y="2883794"/>
                <a:ext cx="72348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2605051" y="1613487"/>
                <a:ext cx="782201" cy="908563"/>
              </a:xfrm>
              <a:prstGeom prst="rect">
                <a:avLst/>
              </a:prstGeom>
              <a:solidFill>
                <a:srgbClr val="0099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zh-CN" sz="1800" b="1" dirty="0"/>
                  <a:t>CPU</a:t>
                </a:r>
              </a:p>
            </p:txBody>
          </p:sp>
          <p:sp>
            <p:nvSpPr>
              <p:cNvPr id="66" name="Rectangle 65"/>
              <p:cNvSpPr/>
              <p:nvPr/>
            </p:nvSpPr>
            <p:spPr>
              <a:xfrm>
                <a:off x="2605051" y="2671796"/>
                <a:ext cx="782201" cy="314632"/>
              </a:xfrm>
              <a:prstGeom prst="rect">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zh-CN" sz="1400" b="1" dirty="0">
                    <a:solidFill>
                      <a:srgbClr val="FF0000"/>
                    </a:solidFill>
                  </a:rPr>
                  <a:t>Cache</a:t>
                </a:r>
              </a:p>
            </p:txBody>
          </p:sp>
          <p:cxnSp>
            <p:nvCxnSpPr>
              <p:cNvPr id="65" name="Straight Connector 64"/>
              <p:cNvCxnSpPr>
                <a:stCxn id="17" idx="2"/>
              </p:cNvCxnSpPr>
              <p:nvPr/>
            </p:nvCxnSpPr>
            <p:spPr>
              <a:xfrm rot="16200000" flipH="1">
                <a:off x="5001181" y="2960349"/>
                <a:ext cx="87659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37" idx="2"/>
              </p:cNvCxnSpPr>
              <p:nvPr/>
            </p:nvCxnSpPr>
            <p:spPr>
              <a:xfrm rot="16200000" flipH="1">
                <a:off x="7712810" y="2975492"/>
                <a:ext cx="90688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5022305" y="3126078"/>
                <a:ext cx="3561120" cy="605709"/>
              </a:xfrm>
              <a:prstGeom prst="rect">
                <a:avLst/>
              </a:prstGeom>
              <a:solidFill>
                <a:srgbClr val="0000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zh-CN" sz="1800" b="1" dirty="0">
                    <a:solidFill>
                      <a:srgbClr val="FF0000"/>
                    </a:solidFill>
                  </a:rPr>
                  <a:t>Device Memory</a:t>
                </a:r>
              </a:p>
            </p:txBody>
          </p:sp>
          <p:sp>
            <p:nvSpPr>
              <p:cNvPr id="86" name="Rectangle 85"/>
              <p:cNvSpPr/>
              <p:nvPr/>
            </p:nvSpPr>
            <p:spPr>
              <a:xfrm>
                <a:off x="5022305" y="2671796"/>
                <a:ext cx="3561120" cy="314632"/>
              </a:xfrm>
              <a:prstGeom prst="rect">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zh-CN" sz="1400" b="1"/>
                  <a:t>Cache</a:t>
                </a:r>
              </a:p>
            </p:txBody>
          </p:sp>
          <p:cxnSp>
            <p:nvCxnSpPr>
              <p:cNvPr id="111" name="Shape 110"/>
              <p:cNvCxnSpPr>
                <a:stCxn id="86" idx="1"/>
              </p:cNvCxnSpPr>
              <p:nvPr/>
            </p:nvCxnSpPr>
            <p:spPr>
              <a:xfrm rot="10800000" flipV="1">
                <a:off x="4546256" y="2829953"/>
                <a:ext cx="476049" cy="598979"/>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509" name="Group 36"/>
            <p:cNvGrpSpPr>
              <a:grpSpLocks/>
            </p:cNvGrpSpPr>
            <p:nvPr/>
          </p:nvGrpSpPr>
          <p:grpSpPr bwMode="auto">
            <a:xfrm>
              <a:off x="4344988" y="2741613"/>
              <a:ext cx="3927475" cy="835025"/>
              <a:chOff x="258" y="2682"/>
              <a:chExt cx="2474" cy="592"/>
            </a:xfrm>
          </p:grpSpPr>
          <p:sp>
            <p:nvSpPr>
              <p:cNvPr id="149520" name="Rectangle 37"/>
              <p:cNvSpPr>
                <a:spLocks noChangeArrowheads="1"/>
              </p:cNvSpPr>
              <p:nvPr/>
            </p:nvSpPr>
            <p:spPr bwMode="invGray">
              <a:xfrm>
                <a:off x="258" y="2682"/>
                <a:ext cx="2474" cy="592"/>
              </a:xfrm>
              <a:prstGeom prst="rect">
                <a:avLst/>
              </a:prstGeom>
              <a:noFill/>
              <a:ln w="28575">
                <a:solidFill>
                  <a:srgbClr val="00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37931725" indent="-37474525">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latin typeface="Arial" panose="020B0604020202020204" pitchFamily="34" charset="0"/>
                  <a:ea typeface="MS PGothic" pitchFamily="34" charset="-128"/>
                </a:endParaRPr>
              </a:p>
            </p:txBody>
          </p:sp>
          <p:sp>
            <p:nvSpPr>
              <p:cNvPr id="149521" name="Text Box 38"/>
              <p:cNvSpPr txBox="1">
                <a:spLocks noChangeArrowheads="1"/>
              </p:cNvSpPr>
              <p:nvPr/>
            </p:nvSpPr>
            <p:spPr bwMode="invGray">
              <a:xfrm>
                <a:off x="1872" y="2909"/>
                <a:ext cx="316"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37931725" indent="-37474525">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1800" b="1">
                    <a:latin typeface="Arial" panose="020B0604020202020204" pitchFamily="34" charset="0"/>
                    <a:ea typeface="MS PGothic" pitchFamily="34" charset="-128"/>
                  </a:rPr>
                  <a:t>. . .</a:t>
                </a:r>
              </a:p>
            </p:txBody>
          </p:sp>
          <p:grpSp>
            <p:nvGrpSpPr>
              <p:cNvPr id="149522" name="Group 39"/>
              <p:cNvGrpSpPr>
                <a:grpSpLocks/>
              </p:cNvGrpSpPr>
              <p:nvPr/>
            </p:nvGrpSpPr>
            <p:grpSpPr bwMode="auto">
              <a:xfrm>
                <a:off x="313" y="2730"/>
                <a:ext cx="490" cy="497"/>
                <a:chOff x="967" y="1678"/>
                <a:chExt cx="688" cy="700"/>
              </a:xfrm>
            </p:grpSpPr>
            <p:sp>
              <p:nvSpPr>
                <p:cNvPr id="149565" name="Text Box 40"/>
                <p:cNvSpPr txBox="1">
                  <a:spLocks noChangeArrowheads="1"/>
                </p:cNvSpPr>
                <p:nvPr/>
              </p:nvSpPr>
              <p:spPr bwMode="invGray">
                <a:xfrm>
                  <a:off x="967" y="1678"/>
                  <a:ext cx="688" cy="700"/>
                </a:xfrm>
                <a:prstGeom prst="rect">
                  <a:avLst/>
                </a:prstGeom>
                <a:solidFill>
                  <a:schemeClr val="bg1"/>
                </a:solidFill>
                <a:ln w="19050">
                  <a:solidFill>
                    <a:srgbClr val="00CC00"/>
                  </a:solidFill>
                  <a:miter lim="800000"/>
                  <a:headEnd/>
                  <a:tailEnd/>
                </a:ln>
              </p:spPr>
              <p:txBody>
                <a:bodyPr lIns="0" rIns="0"/>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37931725" indent="-37474525">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85000"/>
                    </a:lnSpc>
                    <a:spcBef>
                      <a:spcPct val="10000"/>
                    </a:spcBef>
                    <a:buFontTx/>
                    <a:buNone/>
                  </a:pPr>
                  <a:endParaRPr lang="zh-CN" altLang="zh-CN" sz="1200" b="1">
                    <a:latin typeface="Arial" panose="020B0604020202020204" pitchFamily="34" charset="0"/>
                    <a:ea typeface="MS PGothic" pitchFamily="34" charset="-128"/>
                  </a:endParaRPr>
                </a:p>
              </p:txBody>
            </p:sp>
            <p:grpSp>
              <p:nvGrpSpPr>
                <p:cNvPr id="149566" name="Group 41"/>
                <p:cNvGrpSpPr>
                  <a:grpSpLocks/>
                </p:cNvGrpSpPr>
                <p:nvPr/>
              </p:nvGrpSpPr>
              <p:grpSpPr bwMode="auto">
                <a:xfrm>
                  <a:off x="1037" y="1764"/>
                  <a:ext cx="554" cy="529"/>
                  <a:chOff x="1045" y="1780"/>
                  <a:chExt cx="806" cy="773"/>
                </a:xfrm>
              </p:grpSpPr>
              <p:sp>
                <p:nvSpPr>
                  <p:cNvPr id="149567" name="Freeform 42"/>
                  <p:cNvSpPr>
                    <a:spLocks/>
                  </p:cNvSpPr>
                  <p:nvPr/>
                </p:nvSpPr>
                <p:spPr bwMode="invGray">
                  <a:xfrm>
                    <a:off x="1045" y="1780"/>
                    <a:ext cx="147"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68" name="Freeform 43"/>
                  <p:cNvSpPr>
                    <a:spLocks/>
                  </p:cNvSpPr>
                  <p:nvPr/>
                </p:nvSpPr>
                <p:spPr bwMode="invGray">
                  <a:xfrm>
                    <a:off x="1116" y="1780"/>
                    <a:ext cx="147"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69" name="Freeform 44"/>
                  <p:cNvSpPr>
                    <a:spLocks/>
                  </p:cNvSpPr>
                  <p:nvPr/>
                </p:nvSpPr>
                <p:spPr bwMode="invGray">
                  <a:xfrm>
                    <a:off x="1181" y="1780"/>
                    <a:ext cx="147"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70" name="Freeform 45"/>
                  <p:cNvSpPr>
                    <a:spLocks/>
                  </p:cNvSpPr>
                  <p:nvPr/>
                </p:nvSpPr>
                <p:spPr bwMode="invGray">
                  <a:xfrm>
                    <a:off x="1247" y="1780"/>
                    <a:ext cx="147"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71" name="Freeform 46"/>
                  <p:cNvSpPr>
                    <a:spLocks/>
                  </p:cNvSpPr>
                  <p:nvPr/>
                </p:nvSpPr>
                <p:spPr bwMode="invGray">
                  <a:xfrm>
                    <a:off x="1312"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72" name="Freeform 47"/>
                  <p:cNvSpPr>
                    <a:spLocks/>
                  </p:cNvSpPr>
                  <p:nvPr/>
                </p:nvSpPr>
                <p:spPr bwMode="invGray">
                  <a:xfrm>
                    <a:off x="1378"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73" name="Freeform 48"/>
                  <p:cNvSpPr>
                    <a:spLocks/>
                  </p:cNvSpPr>
                  <p:nvPr/>
                </p:nvSpPr>
                <p:spPr bwMode="invGray">
                  <a:xfrm>
                    <a:off x="1443"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74" name="Freeform 49"/>
                  <p:cNvSpPr>
                    <a:spLocks/>
                  </p:cNvSpPr>
                  <p:nvPr/>
                </p:nvSpPr>
                <p:spPr bwMode="invGray">
                  <a:xfrm>
                    <a:off x="1509"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75" name="Freeform 50"/>
                  <p:cNvSpPr>
                    <a:spLocks/>
                  </p:cNvSpPr>
                  <p:nvPr/>
                </p:nvSpPr>
                <p:spPr bwMode="invGray">
                  <a:xfrm>
                    <a:off x="1574"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76" name="Freeform 51"/>
                  <p:cNvSpPr>
                    <a:spLocks/>
                  </p:cNvSpPr>
                  <p:nvPr/>
                </p:nvSpPr>
                <p:spPr bwMode="invGray">
                  <a:xfrm>
                    <a:off x="1640" y="1780"/>
                    <a:ext cx="145"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77" name="Freeform 52"/>
                  <p:cNvSpPr>
                    <a:spLocks/>
                  </p:cNvSpPr>
                  <p:nvPr/>
                </p:nvSpPr>
                <p:spPr bwMode="invGray">
                  <a:xfrm>
                    <a:off x="1705"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nvGrpSpPr>
              <p:cNvPr id="149523" name="Group 53"/>
              <p:cNvGrpSpPr>
                <a:grpSpLocks/>
              </p:cNvGrpSpPr>
              <p:nvPr/>
            </p:nvGrpSpPr>
            <p:grpSpPr bwMode="auto">
              <a:xfrm>
                <a:off x="847" y="2730"/>
                <a:ext cx="490" cy="497"/>
                <a:chOff x="967" y="1678"/>
                <a:chExt cx="688" cy="700"/>
              </a:xfrm>
            </p:grpSpPr>
            <p:sp>
              <p:nvSpPr>
                <p:cNvPr id="149552" name="Text Box 54"/>
                <p:cNvSpPr txBox="1">
                  <a:spLocks noChangeArrowheads="1"/>
                </p:cNvSpPr>
                <p:nvPr/>
              </p:nvSpPr>
              <p:spPr bwMode="invGray">
                <a:xfrm>
                  <a:off x="967" y="1678"/>
                  <a:ext cx="688" cy="700"/>
                </a:xfrm>
                <a:prstGeom prst="rect">
                  <a:avLst/>
                </a:prstGeom>
                <a:solidFill>
                  <a:schemeClr val="bg1"/>
                </a:solidFill>
                <a:ln w="19050">
                  <a:solidFill>
                    <a:srgbClr val="00CC00"/>
                  </a:solidFill>
                  <a:miter lim="800000"/>
                  <a:headEnd/>
                  <a:tailEnd/>
                </a:ln>
              </p:spPr>
              <p:txBody>
                <a:bodyPr lIns="0" rIns="0"/>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37931725" indent="-37474525">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85000"/>
                    </a:lnSpc>
                    <a:spcBef>
                      <a:spcPct val="10000"/>
                    </a:spcBef>
                    <a:buFontTx/>
                    <a:buNone/>
                  </a:pPr>
                  <a:endParaRPr lang="zh-CN" altLang="zh-CN" sz="1200" b="1">
                    <a:latin typeface="Arial" panose="020B0604020202020204" pitchFamily="34" charset="0"/>
                    <a:ea typeface="MS PGothic" pitchFamily="34" charset="-128"/>
                  </a:endParaRPr>
                </a:p>
              </p:txBody>
            </p:sp>
            <p:grpSp>
              <p:nvGrpSpPr>
                <p:cNvPr id="149553" name="Group 55"/>
                <p:cNvGrpSpPr>
                  <a:grpSpLocks/>
                </p:cNvGrpSpPr>
                <p:nvPr/>
              </p:nvGrpSpPr>
              <p:grpSpPr bwMode="auto">
                <a:xfrm>
                  <a:off x="1037" y="1764"/>
                  <a:ext cx="554" cy="529"/>
                  <a:chOff x="1045" y="1780"/>
                  <a:chExt cx="806" cy="773"/>
                </a:xfrm>
              </p:grpSpPr>
              <p:sp>
                <p:nvSpPr>
                  <p:cNvPr id="149554" name="Freeform 56"/>
                  <p:cNvSpPr>
                    <a:spLocks/>
                  </p:cNvSpPr>
                  <p:nvPr/>
                </p:nvSpPr>
                <p:spPr bwMode="invGray">
                  <a:xfrm>
                    <a:off x="1045" y="1780"/>
                    <a:ext cx="147"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55" name="Freeform 57"/>
                  <p:cNvSpPr>
                    <a:spLocks/>
                  </p:cNvSpPr>
                  <p:nvPr/>
                </p:nvSpPr>
                <p:spPr bwMode="invGray">
                  <a:xfrm>
                    <a:off x="1116" y="1780"/>
                    <a:ext cx="147"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56" name="Freeform 58"/>
                  <p:cNvSpPr>
                    <a:spLocks/>
                  </p:cNvSpPr>
                  <p:nvPr/>
                </p:nvSpPr>
                <p:spPr bwMode="invGray">
                  <a:xfrm>
                    <a:off x="1181" y="1780"/>
                    <a:ext cx="147"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57" name="Freeform 59"/>
                  <p:cNvSpPr>
                    <a:spLocks/>
                  </p:cNvSpPr>
                  <p:nvPr/>
                </p:nvSpPr>
                <p:spPr bwMode="invGray">
                  <a:xfrm>
                    <a:off x="1247" y="1780"/>
                    <a:ext cx="147"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58" name="Freeform 60"/>
                  <p:cNvSpPr>
                    <a:spLocks/>
                  </p:cNvSpPr>
                  <p:nvPr/>
                </p:nvSpPr>
                <p:spPr bwMode="invGray">
                  <a:xfrm>
                    <a:off x="1312"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59" name="Freeform 61"/>
                  <p:cNvSpPr>
                    <a:spLocks/>
                  </p:cNvSpPr>
                  <p:nvPr/>
                </p:nvSpPr>
                <p:spPr bwMode="invGray">
                  <a:xfrm>
                    <a:off x="1378"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60" name="Freeform 62"/>
                  <p:cNvSpPr>
                    <a:spLocks/>
                  </p:cNvSpPr>
                  <p:nvPr/>
                </p:nvSpPr>
                <p:spPr bwMode="invGray">
                  <a:xfrm>
                    <a:off x="1443"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61" name="Freeform 63"/>
                  <p:cNvSpPr>
                    <a:spLocks/>
                  </p:cNvSpPr>
                  <p:nvPr/>
                </p:nvSpPr>
                <p:spPr bwMode="invGray">
                  <a:xfrm>
                    <a:off x="1509"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62" name="Freeform 64"/>
                  <p:cNvSpPr>
                    <a:spLocks/>
                  </p:cNvSpPr>
                  <p:nvPr/>
                </p:nvSpPr>
                <p:spPr bwMode="invGray">
                  <a:xfrm>
                    <a:off x="1574"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63" name="Freeform 65"/>
                  <p:cNvSpPr>
                    <a:spLocks/>
                  </p:cNvSpPr>
                  <p:nvPr/>
                </p:nvSpPr>
                <p:spPr bwMode="invGray">
                  <a:xfrm>
                    <a:off x="1640" y="1780"/>
                    <a:ext cx="145"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64" name="Freeform 66"/>
                  <p:cNvSpPr>
                    <a:spLocks/>
                  </p:cNvSpPr>
                  <p:nvPr/>
                </p:nvSpPr>
                <p:spPr bwMode="invGray">
                  <a:xfrm>
                    <a:off x="1705"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nvGrpSpPr>
              <p:cNvPr id="149524" name="Group 67"/>
              <p:cNvGrpSpPr>
                <a:grpSpLocks/>
              </p:cNvGrpSpPr>
              <p:nvPr/>
            </p:nvGrpSpPr>
            <p:grpSpPr bwMode="auto">
              <a:xfrm>
                <a:off x="2187" y="2730"/>
                <a:ext cx="490" cy="497"/>
                <a:chOff x="967" y="1678"/>
                <a:chExt cx="688" cy="700"/>
              </a:xfrm>
            </p:grpSpPr>
            <p:sp>
              <p:nvSpPr>
                <p:cNvPr id="149539" name="Text Box 68"/>
                <p:cNvSpPr txBox="1">
                  <a:spLocks noChangeArrowheads="1"/>
                </p:cNvSpPr>
                <p:nvPr/>
              </p:nvSpPr>
              <p:spPr bwMode="invGray">
                <a:xfrm>
                  <a:off x="967" y="1678"/>
                  <a:ext cx="688" cy="700"/>
                </a:xfrm>
                <a:prstGeom prst="rect">
                  <a:avLst/>
                </a:prstGeom>
                <a:solidFill>
                  <a:schemeClr val="bg1"/>
                </a:solidFill>
                <a:ln w="19050">
                  <a:solidFill>
                    <a:srgbClr val="00CC00"/>
                  </a:solidFill>
                  <a:miter lim="800000"/>
                  <a:headEnd/>
                  <a:tailEnd/>
                </a:ln>
              </p:spPr>
              <p:txBody>
                <a:bodyPr lIns="0" rIns="0"/>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37931725" indent="-37474525">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85000"/>
                    </a:lnSpc>
                    <a:spcBef>
                      <a:spcPct val="10000"/>
                    </a:spcBef>
                    <a:buFontTx/>
                    <a:buNone/>
                  </a:pPr>
                  <a:endParaRPr lang="zh-CN" altLang="zh-CN" sz="1200" b="1">
                    <a:latin typeface="Arial" panose="020B0604020202020204" pitchFamily="34" charset="0"/>
                    <a:ea typeface="MS PGothic" pitchFamily="34" charset="-128"/>
                  </a:endParaRPr>
                </a:p>
              </p:txBody>
            </p:sp>
            <p:grpSp>
              <p:nvGrpSpPr>
                <p:cNvPr id="149540" name="Group 69"/>
                <p:cNvGrpSpPr>
                  <a:grpSpLocks/>
                </p:cNvGrpSpPr>
                <p:nvPr/>
              </p:nvGrpSpPr>
              <p:grpSpPr bwMode="auto">
                <a:xfrm>
                  <a:off x="1037" y="1764"/>
                  <a:ext cx="554" cy="529"/>
                  <a:chOff x="1045" y="1780"/>
                  <a:chExt cx="806" cy="773"/>
                </a:xfrm>
              </p:grpSpPr>
              <p:sp>
                <p:nvSpPr>
                  <p:cNvPr id="149541" name="Freeform 70"/>
                  <p:cNvSpPr>
                    <a:spLocks/>
                  </p:cNvSpPr>
                  <p:nvPr/>
                </p:nvSpPr>
                <p:spPr bwMode="invGray">
                  <a:xfrm>
                    <a:off x="1045" y="1780"/>
                    <a:ext cx="147"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42" name="Freeform 71"/>
                  <p:cNvSpPr>
                    <a:spLocks/>
                  </p:cNvSpPr>
                  <p:nvPr/>
                </p:nvSpPr>
                <p:spPr bwMode="invGray">
                  <a:xfrm>
                    <a:off x="1116" y="1780"/>
                    <a:ext cx="147"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43" name="Freeform 72"/>
                  <p:cNvSpPr>
                    <a:spLocks/>
                  </p:cNvSpPr>
                  <p:nvPr/>
                </p:nvSpPr>
                <p:spPr bwMode="invGray">
                  <a:xfrm>
                    <a:off x="1181" y="1780"/>
                    <a:ext cx="147"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44" name="Freeform 73"/>
                  <p:cNvSpPr>
                    <a:spLocks/>
                  </p:cNvSpPr>
                  <p:nvPr/>
                </p:nvSpPr>
                <p:spPr bwMode="invGray">
                  <a:xfrm>
                    <a:off x="1247" y="1780"/>
                    <a:ext cx="147"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45" name="Freeform 74"/>
                  <p:cNvSpPr>
                    <a:spLocks/>
                  </p:cNvSpPr>
                  <p:nvPr/>
                </p:nvSpPr>
                <p:spPr bwMode="invGray">
                  <a:xfrm>
                    <a:off x="1312"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46" name="Freeform 75"/>
                  <p:cNvSpPr>
                    <a:spLocks/>
                  </p:cNvSpPr>
                  <p:nvPr/>
                </p:nvSpPr>
                <p:spPr bwMode="invGray">
                  <a:xfrm>
                    <a:off x="1378"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47" name="Freeform 76"/>
                  <p:cNvSpPr>
                    <a:spLocks/>
                  </p:cNvSpPr>
                  <p:nvPr/>
                </p:nvSpPr>
                <p:spPr bwMode="invGray">
                  <a:xfrm>
                    <a:off x="1443"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48" name="Freeform 77"/>
                  <p:cNvSpPr>
                    <a:spLocks/>
                  </p:cNvSpPr>
                  <p:nvPr/>
                </p:nvSpPr>
                <p:spPr bwMode="invGray">
                  <a:xfrm>
                    <a:off x="1509"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49" name="Freeform 78"/>
                  <p:cNvSpPr>
                    <a:spLocks/>
                  </p:cNvSpPr>
                  <p:nvPr/>
                </p:nvSpPr>
                <p:spPr bwMode="invGray">
                  <a:xfrm>
                    <a:off x="1574"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50" name="Freeform 79"/>
                  <p:cNvSpPr>
                    <a:spLocks/>
                  </p:cNvSpPr>
                  <p:nvPr/>
                </p:nvSpPr>
                <p:spPr bwMode="invGray">
                  <a:xfrm>
                    <a:off x="1640" y="1780"/>
                    <a:ext cx="145"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51" name="Freeform 80"/>
                  <p:cNvSpPr>
                    <a:spLocks/>
                  </p:cNvSpPr>
                  <p:nvPr/>
                </p:nvSpPr>
                <p:spPr bwMode="invGray">
                  <a:xfrm>
                    <a:off x="1705"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nvGrpSpPr>
              <p:cNvPr id="149525" name="Group 81"/>
              <p:cNvGrpSpPr>
                <a:grpSpLocks/>
              </p:cNvGrpSpPr>
              <p:nvPr/>
            </p:nvGrpSpPr>
            <p:grpSpPr bwMode="auto">
              <a:xfrm>
                <a:off x="1383" y="2730"/>
                <a:ext cx="489" cy="497"/>
                <a:chOff x="967" y="1678"/>
                <a:chExt cx="688" cy="700"/>
              </a:xfrm>
            </p:grpSpPr>
            <p:sp>
              <p:nvSpPr>
                <p:cNvPr id="149526" name="Text Box 82"/>
                <p:cNvSpPr txBox="1">
                  <a:spLocks noChangeArrowheads="1"/>
                </p:cNvSpPr>
                <p:nvPr/>
              </p:nvSpPr>
              <p:spPr bwMode="invGray">
                <a:xfrm>
                  <a:off x="967" y="1678"/>
                  <a:ext cx="688" cy="700"/>
                </a:xfrm>
                <a:prstGeom prst="rect">
                  <a:avLst/>
                </a:prstGeom>
                <a:solidFill>
                  <a:schemeClr val="bg1"/>
                </a:solidFill>
                <a:ln w="19050">
                  <a:solidFill>
                    <a:srgbClr val="00CC00"/>
                  </a:solidFill>
                  <a:miter lim="800000"/>
                  <a:headEnd/>
                  <a:tailEnd/>
                </a:ln>
              </p:spPr>
              <p:txBody>
                <a:bodyPr lIns="0" rIns="0"/>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37931725" indent="-37474525">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85000"/>
                    </a:lnSpc>
                    <a:spcBef>
                      <a:spcPct val="10000"/>
                    </a:spcBef>
                    <a:buFontTx/>
                    <a:buNone/>
                  </a:pPr>
                  <a:endParaRPr lang="zh-CN" altLang="zh-CN" sz="1200" b="1">
                    <a:latin typeface="Arial" panose="020B0604020202020204" pitchFamily="34" charset="0"/>
                    <a:ea typeface="MS PGothic" pitchFamily="34" charset="-128"/>
                  </a:endParaRPr>
                </a:p>
              </p:txBody>
            </p:sp>
            <p:grpSp>
              <p:nvGrpSpPr>
                <p:cNvPr id="149527" name="Group 83"/>
                <p:cNvGrpSpPr>
                  <a:grpSpLocks/>
                </p:cNvGrpSpPr>
                <p:nvPr/>
              </p:nvGrpSpPr>
              <p:grpSpPr bwMode="auto">
                <a:xfrm>
                  <a:off x="1037" y="1764"/>
                  <a:ext cx="554" cy="529"/>
                  <a:chOff x="1045" y="1780"/>
                  <a:chExt cx="806" cy="773"/>
                </a:xfrm>
              </p:grpSpPr>
              <p:sp>
                <p:nvSpPr>
                  <p:cNvPr id="149528" name="Freeform 84"/>
                  <p:cNvSpPr>
                    <a:spLocks/>
                  </p:cNvSpPr>
                  <p:nvPr/>
                </p:nvSpPr>
                <p:spPr bwMode="invGray">
                  <a:xfrm>
                    <a:off x="1045" y="1780"/>
                    <a:ext cx="147"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29" name="Freeform 85"/>
                  <p:cNvSpPr>
                    <a:spLocks/>
                  </p:cNvSpPr>
                  <p:nvPr/>
                </p:nvSpPr>
                <p:spPr bwMode="invGray">
                  <a:xfrm>
                    <a:off x="1116" y="1780"/>
                    <a:ext cx="147"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30" name="Freeform 86"/>
                  <p:cNvSpPr>
                    <a:spLocks/>
                  </p:cNvSpPr>
                  <p:nvPr/>
                </p:nvSpPr>
                <p:spPr bwMode="invGray">
                  <a:xfrm>
                    <a:off x="1181" y="1780"/>
                    <a:ext cx="147"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31" name="Freeform 87"/>
                  <p:cNvSpPr>
                    <a:spLocks/>
                  </p:cNvSpPr>
                  <p:nvPr/>
                </p:nvSpPr>
                <p:spPr bwMode="invGray">
                  <a:xfrm>
                    <a:off x="1247" y="1780"/>
                    <a:ext cx="147"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32" name="Freeform 88"/>
                  <p:cNvSpPr>
                    <a:spLocks/>
                  </p:cNvSpPr>
                  <p:nvPr/>
                </p:nvSpPr>
                <p:spPr bwMode="invGray">
                  <a:xfrm>
                    <a:off x="1312"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33" name="Freeform 89"/>
                  <p:cNvSpPr>
                    <a:spLocks/>
                  </p:cNvSpPr>
                  <p:nvPr/>
                </p:nvSpPr>
                <p:spPr bwMode="invGray">
                  <a:xfrm>
                    <a:off x="1378"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34" name="Freeform 90"/>
                  <p:cNvSpPr>
                    <a:spLocks/>
                  </p:cNvSpPr>
                  <p:nvPr/>
                </p:nvSpPr>
                <p:spPr bwMode="invGray">
                  <a:xfrm>
                    <a:off x="1443"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35" name="Freeform 91"/>
                  <p:cNvSpPr>
                    <a:spLocks/>
                  </p:cNvSpPr>
                  <p:nvPr/>
                </p:nvSpPr>
                <p:spPr bwMode="invGray">
                  <a:xfrm>
                    <a:off x="1509"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36" name="Freeform 92"/>
                  <p:cNvSpPr>
                    <a:spLocks/>
                  </p:cNvSpPr>
                  <p:nvPr/>
                </p:nvSpPr>
                <p:spPr bwMode="invGray">
                  <a:xfrm>
                    <a:off x="1574"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37" name="Freeform 93"/>
                  <p:cNvSpPr>
                    <a:spLocks/>
                  </p:cNvSpPr>
                  <p:nvPr/>
                </p:nvSpPr>
                <p:spPr bwMode="invGray">
                  <a:xfrm>
                    <a:off x="1640" y="1780"/>
                    <a:ext cx="145"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38" name="Freeform 94"/>
                  <p:cNvSpPr>
                    <a:spLocks/>
                  </p:cNvSpPr>
                  <p:nvPr/>
                </p:nvSpPr>
                <p:spPr bwMode="invGray">
                  <a:xfrm>
                    <a:off x="1705"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grpSp>
          <p:nvGrpSpPr>
            <p:cNvPr id="149510" name="Group 4"/>
            <p:cNvGrpSpPr>
              <a:grpSpLocks/>
            </p:cNvGrpSpPr>
            <p:nvPr/>
          </p:nvGrpSpPr>
          <p:grpSpPr bwMode="auto">
            <a:xfrm>
              <a:off x="1535113" y="2371725"/>
              <a:ext cx="1531937" cy="1157288"/>
              <a:chOff x="60" y="681"/>
              <a:chExt cx="965" cy="729"/>
            </a:xfrm>
          </p:grpSpPr>
          <p:sp>
            <p:nvSpPr>
              <p:cNvPr id="149518" name="Freeform 5"/>
              <p:cNvSpPr>
                <a:spLocks noChangeAspect="1"/>
              </p:cNvSpPr>
              <p:nvPr/>
            </p:nvSpPr>
            <p:spPr bwMode="auto">
              <a:xfrm>
                <a:off x="600" y="885"/>
                <a:ext cx="81" cy="525"/>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9519" name="Text Box 6"/>
              <p:cNvSpPr txBox="1">
                <a:spLocks noChangeArrowheads="1"/>
              </p:cNvSpPr>
              <p:nvPr/>
            </p:nvSpPr>
            <p:spPr bwMode="auto">
              <a:xfrm>
                <a:off x="60" y="681"/>
                <a:ext cx="96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37931725" indent="-37474525">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1800" b="1">
                    <a:latin typeface="Arial" panose="020B0604020202020204" pitchFamily="34" charset="0"/>
                    <a:ea typeface="MS PGothic" pitchFamily="34" charset="-128"/>
                  </a:rPr>
                  <a:t>Host Thread</a:t>
                </a:r>
              </a:p>
            </p:txBody>
          </p:sp>
        </p:grpSp>
        <p:sp>
          <p:nvSpPr>
            <p:cNvPr id="149511" name="Text Box 35"/>
            <p:cNvSpPr txBox="1">
              <a:spLocks noChangeArrowheads="1"/>
            </p:cNvSpPr>
            <p:nvPr/>
          </p:nvSpPr>
          <p:spPr bwMode="auto">
            <a:xfrm>
              <a:off x="4235450" y="2371725"/>
              <a:ext cx="30019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37931725" indent="-37474525">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1800" b="1">
                  <a:latin typeface="Arial" panose="020B0604020202020204" pitchFamily="34" charset="0"/>
                  <a:ea typeface="MS PGothic" pitchFamily="34" charset="-128"/>
                </a:rPr>
                <a:t>Grid of Thread Blocks</a:t>
              </a:r>
            </a:p>
          </p:txBody>
        </p:sp>
        <p:cxnSp>
          <p:nvCxnSpPr>
            <p:cNvPr id="137" name="Straight Arrow Connector 136"/>
            <p:cNvCxnSpPr>
              <a:stCxn id="149565" idx="2"/>
              <a:endCxn id="17" idx="0"/>
            </p:cNvCxnSpPr>
            <p:nvPr/>
          </p:nvCxnSpPr>
          <p:spPr>
            <a:xfrm rot="16200000" flipH="1">
              <a:off x="4614069" y="3717132"/>
              <a:ext cx="717550" cy="303212"/>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a:stCxn id="149552" idx="2"/>
              <a:endCxn id="27" idx="0"/>
            </p:cNvCxnSpPr>
            <p:nvPr/>
          </p:nvCxnSpPr>
          <p:spPr>
            <a:xfrm rot="16200000" flipH="1">
              <a:off x="5466557" y="3712369"/>
              <a:ext cx="717550" cy="312737"/>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p:nvPr/>
          </p:nvCxnSpPr>
          <p:spPr>
            <a:xfrm rot="16200000" flipH="1">
              <a:off x="6327776" y="3711575"/>
              <a:ext cx="717550" cy="314325"/>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a:endCxn id="37" idx="0"/>
            </p:cNvCxnSpPr>
            <p:nvPr/>
          </p:nvCxnSpPr>
          <p:spPr>
            <a:xfrm rot="5400000">
              <a:off x="7385844" y="3821907"/>
              <a:ext cx="717550" cy="93662"/>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a:endCxn id="71" idx="0"/>
            </p:cNvCxnSpPr>
            <p:nvPr/>
          </p:nvCxnSpPr>
          <p:spPr>
            <a:xfrm rot="16200000" flipH="1">
              <a:off x="2272507" y="3753644"/>
              <a:ext cx="722312" cy="368300"/>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grpSp>
      <p:sp>
        <p:nvSpPr>
          <p:cNvPr id="3" name="日期占位符 2"/>
          <p:cNvSpPr>
            <a:spLocks noGrp="1"/>
          </p:cNvSpPr>
          <p:nvPr>
            <p:ph type="dt" sz="half" idx="10"/>
          </p:nvPr>
        </p:nvSpPr>
        <p:spPr/>
        <p:txBody>
          <a:bodyPr/>
          <a:lstStyle/>
          <a:p>
            <a:fld id="{458F30BE-BD9F-49A1-A6E1-28A1BE7D1D6E}" type="datetime1">
              <a:rPr lang="en-US" altLang="zh-CN" smtClean="0"/>
              <a:t>4/30/2020</a:t>
            </a:fld>
            <a:endParaRPr lang="zh-CN" altLang="en-US"/>
          </a:p>
        </p:txBody>
      </p:sp>
      <p:sp>
        <p:nvSpPr>
          <p:cNvPr id="4" name="页脚占位符 3"/>
          <p:cNvSpPr>
            <a:spLocks noGrp="1"/>
          </p:cNvSpPr>
          <p:nvPr>
            <p:ph type="ftr" sz="quarter" idx="11"/>
          </p:nvPr>
        </p:nvSpPr>
        <p:spPr/>
        <p:txBody>
          <a:bodyPr/>
          <a:lstStyle/>
          <a:p>
            <a:r>
              <a:rPr lang="zh-CN" altLang="en-US" smtClean="0"/>
              <a:t>中国科学技术大学</a:t>
            </a:r>
            <a:endParaRPr lang="zh-CN" altLang="en-US" dirty="0"/>
          </a:p>
        </p:txBody>
      </p:sp>
      <p:sp>
        <p:nvSpPr>
          <p:cNvPr id="5" name="灯片编号占位符 4"/>
          <p:cNvSpPr>
            <a:spLocks noGrp="1"/>
          </p:cNvSpPr>
          <p:nvPr>
            <p:ph type="sldNum" sz="quarter" idx="12"/>
          </p:nvPr>
        </p:nvSpPr>
        <p:spPr/>
        <p:txBody>
          <a:bodyPr/>
          <a:lstStyle/>
          <a:p>
            <a:fld id="{8BD4F407-B401-4F27-B84C-F4D1FCFDF361}" type="slidenum">
              <a:rPr lang="zh-CN" altLang="en-US" smtClean="0"/>
              <a:pPr/>
              <a:t>43</a:t>
            </a:fld>
            <a:endParaRPr lang="zh-CN" altLang="en-US"/>
          </a:p>
        </p:txBody>
      </p:sp>
    </p:spTree>
    <p:extLst>
      <p:ext uri="{BB962C8B-B14F-4D97-AF65-F5344CB8AC3E}">
        <p14:creationId xmlns:p14="http://schemas.microsoft.com/office/powerpoint/2010/main" val="31270782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5" name="Title 4"/>
          <p:cNvSpPr>
            <a:spLocks noGrp="1"/>
          </p:cNvSpPr>
          <p:nvPr>
            <p:ph type="title"/>
          </p:nvPr>
        </p:nvSpPr>
        <p:spPr/>
        <p:txBody>
          <a:bodyPr>
            <a:normAutofit fontScale="90000"/>
          </a:bodyPr>
          <a:lstStyle/>
          <a:p>
            <a:pPr eaLnBrk="1" hangingPunct="1"/>
            <a:r>
              <a:rPr lang="en-US" altLang="zh-CN" sz="3200" dirty="0" smtClean="0"/>
              <a:t>Thread blocks execute on a SM</a:t>
            </a:r>
            <a:br>
              <a:rPr lang="en-US" altLang="zh-CN" sz="3200" dirty="0" smtClean="0"/>
            </a:br>
            <a:r>
              <a:rPr lang="en-US" altLang="zh-CN" sz="3200" dirty="0" smtClean="0"/>
              <a:t>Thread instructions execute on a SP</a:t>
            </a:r>
          </a:p>
        </p:txBody>
      </p:sp>
      <p:sp>
        <p:nvSpPr>
          <p:cNvPr id="151568" name="Rectangle 161"/>
          <p:cNvSpPr>
            <a:spLocks noChangeArrowheads="1"/>
          </p:cNvSpPr>
          <p:nvPr/>
        </p:nvSpPr>
        <p:spPr bwMode="auto">
          <a:xfrm>
            <a:off x="309041" y="1484179"/>
            <a:ext cx="16335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37931725" indent="-37474525">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431925" indent="-3429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774825"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117725"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749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30321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893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9465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zh-CN" altLang="zh-CN" sz="1800" b="1" noProof="1">
                <a:latin typeface="Arial" panose="020B0604020202020204" pitchFamily="34" charset="0"/>
                <a:ea typeface="MS PGothic" pitchFamily="34" charset="-128"/>
              </a:rPr>
              <a:t> </a:t>
            </a:r>
            <a:r>
              <a:rPr lang="en-US" altLang="zh-CN" sz="1800" b="1" dirty="0">
                <a:latin typeface="Arial" panose="020B0604020202020204" pitchFamily="34" charset="0"/>
                <a:ea typeface="MS PGothic" pitchFamily="34" charset="-128"/>
              </a:rPr>
              <a:t>float</a:t>
            </a:r>
            <a:r>
              <a:rPr lang="en-US" altLang="zh-CN" sz="1800" b="1" noProof="1">
                <a:latin typeface="Arial" panose="020B0604020202020204" pitchFamily="34" charset="0"/>
                <a:ea typeface="MS PGothic" pitchFamily="34" charset="-128"/>
              </a:rPr>
              <a:t>  myVar;</a:t>
            </a:r>
            <a:endParaRPr lang="en-US" altLang="zh-CN" sz="1800" b="1" dirty="0">
              <a:latin typeface="Arial" panose="020B0604020202020204" pitchFamily="34" charset="0"/>
              <a:ea typeface="MS PGothic" pitchFamily="34" charset="-128"/>
            </a:endParaRPr>
          </a:p>
        </p:txBody>
      </p:sp>
      <p:sp>
        <p:nvSpPr>
          <p:cNvPr id="151569" name="Rectangle 160"/>
          <p:cNvSpPr>
            <a:spLocks noChangeArrowheads="1"/>
          </p:cNvSpPr>
          <p:nvPr/>
        </p:nvSpPr>
        <p:spPr bwMode="auto">
          <a:xfrm>
            <a:off x="3100388" y="1481445"/>
            <a:ext cx="2838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37931725" indent="-37474525">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431925" indent="-3429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774825"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117725"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749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30321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893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9465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b="1" noProof="1">
                <a:solidFill>
                  <a:srgbClr val="73B900"/>
                </a:solidFill>
                <a:latin typeface="Arial" panose="020B0604020202020204" pitchFamily="34" charset="0"/>
                <a:ea typeface="MS PGothic" pitchFamily="34" charset="-128"/>
              </a:rPr>
              <a:t>__shared__ </a:t>
            </a:r>
            <a:r>
              <a:rPr lang="en-US" altLang="zh-CN" sz="1800" b="1" dirty="0">
                <a:latin typeface="Arial" panose="020B0604020202020204" pitchFamily="34" charset="0"/>
                <a:ea typeface="MS PGothic" pitchFamily="34" charset="-128"/>
              </a:rPr>
              <a:t> </a:t>
            </a:r>
            <a:r>
              <a:rPr lang="en-US" altLang="zh-CN" sz="1800" b="1" noProof="1">
                <a:latin typeface="Arial" panose="020B0604020202020204" pitchFamily="34" charset="0"/>
                <a:ea typeface="MS PGothic" pitchFamily="34" charset="-128"/>
              </a:rPr>
              <a:t>float shVar;</a:t>
            </a:r>
            <a:endParaRPr lang="en-US" altLang="zh-CN" sz="1800" b="1" dirty="0">
              <a:latin typeface="Arial" panose="020B0604020202020204" pitchFamily="34" charset="0"/>
              <a:ea typeface="MS PGothic" pitchFamily="34" charset="-128"/>
            </a:endParaRPr>
          </a:p>
        </p:txBody>
      </p:sp>
      <p:sp>
        <p:nvSpPr>
          <p:cNvPr id="151570" name="Rectangle 159"/>
          <p:cNvSpPr>
            <a:spLocks noChangeArrowheads="1"/>
          </p:cNvSpPr>
          <p:nvPr/>
        </p:nvSpPr>
        <p:spPr bwMode="auto">
          <a:xfrm>
            <a:off x="6294199" y="1473583"/>
            <a:ext cx="28003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37931725" indent="-37474525">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431925" indent="-3429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774825"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117725"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749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30321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893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9465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b="1" noProof="1">
                <a:solidFill>
                  <a:srgbClr val="73B900"/>
                </a:solidFill>
                <a:latin typeface="Arial" panose="020B0604020202020204" pitchFamily="34" charset="0"/>
                <a:ea typeface="MS PGothic" pitchFamily="34" charset="-128"/>
              </a:rPr>
              <a:t>__device__</a:t>
            </a:r>
            <a:r>
              <a:rPr lang="en-US" altLang="zh-CN" sz="1800" b="1" dirty="0">
                <a:solidFill>
                  <a:schemeClr val="accent2"/>
                </a:solidFill>
                <a:latin typeface="Arial" panose="020B0604020202020204" pitchFamily="34" charset="0"/>
                <a:ea typeface="MS PGothic" pitchFamily="34" charset="-128"/>
              </a:rPr>
              <a:t> </a:t>
            </a:r>
            <a:r>
              <a:rPr lang="en-US" altLang="zh-CN" sz="1800" b="1" noProof="1">
                <a:latin typeface="Arial" panose="020B0604020202020204" pitchFamily="34" charset="0"/>
                <a:ea typeface="MS PGothic" pitchFamily="34" charset="-128"/>
              </a:rPr>
              <a:t> float glVar;</a:t>
            </a:r>
            <a:endParaRPr lang="en-US" altLang="zh-CN" sz="1800" b="1" dirty="0">
              <a:latin typeface="Arial" panose="020B0604020202020204" pitchFamily="34" charset="0"/>
              <a:ea typeface="MS PGothic" pitchFamily="34" charset="-128"/>
            </a:endParaRPr>
          </a:p>
        </p:txBody>
      </p:sp>
      <p:grpSp>
        <p:nvGrpSpPr>
          <p:cNvPr id="2" name="组合 1"/>
          <p:cNvGrpSpPr/>
          <p:nvPr/>
        </p:nvGrpSpPr>
        <p:grpSpPr>
          <a:xfrm>
            <a:off x="435428" y="2168434"/>
            <a:ext cx="8145554" cy="4204017"/>
            <a:chOff x="225425" y="1981200"/>
            <a:chExt cx="8540750" cy="4478338"/>
          </a:xfrm>
        </p:grpSpPr>
        <p:sp>
          <p:nvSpPr>
            <p:cNvPr id="391" name="Rectangle 390"/>
            <p:cNvSpPr/>
            <p:nvPr/>
          </p:nvSpPr>
          <p:spPr>
            <a:xfrm>
              <a:off x="225425" y="2306638"/>
              <a:ext cx="1625600" cy="381000"/>
            </a:xfrm>
            <a:prstGeom prst="rect">
              <a:avLst/>
            </a:prstGeom>
            <a:solidFill>
              <a:srgbClr val="0000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600" b="1" dirty="0">
                  <a:solidFill>
                    <a:srgbClr val="FF0000"/>
                  </a:solidFill>
                </a:rPr>
                <a:t>Registers</a:t>
              </a:r>
            </a:p>
          </p:txBody>
        </p:sp>
        <p:grpSp>
          <p:nvGrpSpPr>
            <p:cNvPr id="151556" name="Group 114"/>
            <p:cNvGrpSpPr>
              <a:grpSpLocks/>
            </p:cNvGrpSpPr>
            <p:nvPr/>
          </p:nvGrpSpPr>
          <p:grpSpPr bwMode="auto">
            <a:xfrm>
              <a:off x="315913" y="4084638"/>
              <a:ext cx="7989887" cy="2374900"/>
              <a:chOff x="726084" y="1386347"/>
              <a:chExt cx="8084432" cy="2517057"/>
            </a:xfrm>
          </p:grpSpPr>
          <p:sp>
            <p:nvSpPr>
              <p:cNvPr id="6" name="Rounded Rectangle 5"/>
              <p:cNvSpPr/>
              <p:nvPr/>
            </p:nvSpPr>
            <p:spPr>
              <a:xfrm>
                <a:off x="4263124" y="1386347"/>
                <a:ext cx="4547392" cy="2517057"/>
              </a:xfrm>
              <a:prstGeom prst="roundRect">
                <a:avLst>
                  <a:gd name="adj" fmla="val 5000"/>
                </a:avLst>
              </a:prstGeom>
              <a:solidFill>
                <a:schemeClr val="bg1">
                  <a:lumMod val="95000"/>
                </a:schemeClr>
              </a:solidFill>
              <a:ln>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en-US" altLang="zh-CN" sz="1600" b="1" smtClean="0">
                    <a:solidFill>
                      <a:srgbClr val="009900"/>
                    </a:solidFill>
                    <a:latin typeface="Arial" panose="020B0604020202020204" pitchFamily="34" charset="0"/>
                    <a:ea typeface="MS PGothic" panose="020B0600070205080204" pitchFamily="34" charset="-128"/>
                  </a:rPr>
                  <a:t>GPU</a:t>
                </a:r>
              </a:p>
              <a:p>
                <a:pPr eaLnBrk="1" hangingPunct="1">
                  <a:defRPr/>
                </a:pPr>
                <a:endParaRPr lang="en-US" altLang="zh-CN" sz="1600" b="1" smtClean="0">
                  <a:solidFill>
                    <a:srgbClr val="FFFFFF"/>
                  </a:solidFill>
                  <a:latin typeface="Arial" panose="020B0604020202020204" pitchFamily="34" charset="0"/>
                  <a:ea typeface="MS PGothic" panose="020B0600070205080204" pitchFamily="34" charset="-128"/>
                </a:endParaRPr>
              </a:p>
              <a:p>
                <a:pPr eaLnBrk="1" hangingPunct="1">
                  <a:defRPr/>
                </a:pPr>
                <a:r>
                  <a:rPr lang="en-US" altLang="zh-CN" sz="1600" b="1" smtClean="0">
                    <a:solidFill>
                      <a:srgbClr val="FF0000"/>
                    </a:solidFill>
                    <a:latin typeface="Arial" panose="020B0604020202020204" pitchFamily="34" charset="0"/>
                    <a:ea typeface="MS PGothic" panose="020B0600070205080204" pitchFamily="34" charset="-128"/>
                  </a:rPr>
                  <a:t>SMs</a:t>
                </a:r>
                <a:r>
                  <a:rPr lang="en-US" altLang="zh-CN" sz="1600" b="1" smtClean="0">
                    <a:solidFill>
                      <a:srgbClr val="FFFFFF"/>
                    </a:solidFill>
                    <a:latin typeface="Arial" panose="020B0604020202020204" pitchFamily="34" charset="0"/>
                    <a:ea typeface="MS PGothic" panose="020B0600070205080204" pitchFamily="34" charset="-128"/>
                  </a:rPr>
                  <a:t>:</a:t>
                </a:r>
              </a:p>
            </p:txBody>
          </p:sp>
          <p:sp>
            <p:nvSpPr>
              <p:cNvPr id="17" name="Rectangle 16"/>
              <p:cNvSpPr/>
              <p:nvPr/>
            </p:nvSpPr>
            <p:spPr>
              <a:xfrm>
                <a:off x="5022896" y="1537774"/>
                <a:ext cx="833662" cy="984276"/>
              </a:xfrm>
              <a:prstGeom prst="rect">
                <a:avLst/>
              </a:prstGeom>
              <a:solidFill>
                <a:srgbClr val="0033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rgbClr val="FFFFFF"/>
                  </a:solidFill>
                  <a:latin typeface="Arial" panose="020B0604020202020204" pitchFamily="34" charset="0"/>
                  <a:ea typeface="MS PGothic" panose="020B0600070205080204" pitchFamily="34" charset="-128"/>
                </a:endParaRPr>
              </a:p>
            </p:txBody>
          </p:sp>
          <p:sp>
            <p:nvSpPr>
              <p:cNvPr id="18" name="Rectangle 17"/>
              <p:cNvSpPr/>
              <p:nvPr/>
            </p:nvSpPr>
            <p:spPr>
              <a:xfrm>
                <a:off x="5400373" y="1613487"/>
                <a:ext cx="152597"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19" name="Rectangle 18"/>
              <p:cNvSpPr/>
              <p:nvPr/>
            </p:nvSpPr>
            <p:spPr>
              <a:xfrm>
                <a:off x="5630072" y="1613487"/>
                <a:ext cx="150991"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20" name="Rectangle 19"/>
              <p:cNvSpPr/>
              <p:nvPr/>
            </p:nvSpPr>
            <p:spPr>
              <a:xfrm>
                <a:off x="5400373" y="1840629"/>
                <a:ext cx="152597"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21" name="Rectangle 20"/>
              <p:cNvSpPr/>
              <p:nvPr/>
            </p:nvSpPr>
            <p:spPr>
              <a:xfrm>
                <a:off x="5630072" y="1840629"/>
                <a:ext cx="150991"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22" name="Rectangle 21"/>
              <p:cNvSpPr/>
              <p:nvPr/>
            </p:nvSpPr>
            <p:spPr>
              <a:xfrm>
                <a:off x="5400373" y="2067769"/>
                <a:ext cx="152597"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23" name="Rectangle 22"/>
              <p:cNvSpPr/>
              <p:nvPr/>
            </p:nvSpPr>
            <p:spPr>
              <a:xfrm>
                <a:off x="5630072" y="2067769"/>
                <a:ext cx="150991"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24" name="Rectangle 23"/>
              <p:cNvSpPr/>
              <p:nvPr/>
            </p:nvSpPr>
            <p:spPr>
              <a:xfrm>
                <a:off x="5400373" y="2294910"/>
                <a:ext cx="152597"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25" name="Rectangle 24"/>
              <p:cNvSpPr/>
              <p:nvPr/>
            </p:nvSpPr>
            <p:spPr>
              <a:xfrm>
                <a:off x="5630072" y="2294910"/>
                <a:ext cx="150991"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26" name="Rectangle 25"/>
              <p:cNvSpPr/>
              <p:nvPr/>
            </p:nvSpPr>
            <p:spPr>
              <a:xfrm>
                <a:off x="5098466" y="1613616"/>
                <a:ext cx="227268" cy="833317"/>
              </a:xfrm>
              <a:prstGeom prst="rect">
                <a:avLst/>
              </a:prstGeom>
              <a:solidFill>
                <a:srgbClr val="0000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fontAlgn="auto" hangingPunct="1">
                  <a:spcBef>
                    <a:spcPts val="0"/>
                  </a:spcBef>
                  <a:spcAft>
                    <a:spcPts val="0"/>
                  </a:spcAft>
                  <a:defRPr/>
                </a:pPr>
                <a:r>
                  <a:rPr lang="en-US" sz="1400" b="1" dirty="0" err="1">
                    <a:solidFill>
                      <a:srgbClr val="FFFF00"/>
                    </a:solidFill>
                  </a:rPr>
                  <a:t>SMem</a:t>
                </a:r>
                <a:endParaRPr lang="en-US" sz="1400" b="1" dirty="0">
                  <a:solidFill>
                    <a:srgbClr val="FFFF00"/>
                  </a:solidFill>
                </a:endParaRPr>
              </a:p>
            </p:txBody>
          </p:sp>
          <p:sp>
            <p:nvSpPr>
              <p:cNvPr id="27" name="Rectangle 26"/>
              <p:cNvSpPr/>
              <p:nvPr/>
            </p:nvSpPr>
            <p:spPr>
              <a:xfrm>
                <a:off x="5932053" y="1537774"/>
                <a:ext cx="833662" cy="984276"/>
              </a:xfrm>
              <a:prstGeom prst="rect">
                <a:avLst/>
              </a:prstGeom>
              <a:solidFill>
                <a:srgbClr val="0033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rgbClr val="FFFFFF"/>
                  </a:solidFill>
                  <a:latin typeface="Arial" panose="020B0604020202020204" pitchFamily="34" charset="0"/>
                  <a:ea typeface="MS PGothic" panose="020B0600070205080204" pitchFamily="34" charset="-128"/>
                </a:endParaRPr>
              </a:p>
            </p:txBody>
          </p:sp>
          <p:sp>
            <p:nvSpPr>
              <p:cNvPr id="28" name="Rectangle 27"/>
              <p:cNvSpPr/>
              <p:nvPr/>
            </p:nvSpPr>
            <p:spPr>
              <a:xfrm>
                <a:off x="6311137" y="1613487"/>
                <a:ext cx="150991"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29" name="Rectangle 28"/>
              <p:cNvSpPr/>
              <p:nvPr/>
            </p:nvSpPr>
            <p:spPr>
              <a:xfrm>
                <a:off x="6537623" y="1613487"/>
                <a:ext cx="150991"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30" name="Rectangle 29"/>
              <p:cNvSpPr/>
              <p:nvPr/>
            </p:nvSpPr>
            <p:spPr>
              <a:xfrm>
                <a:off x="6311137" y="1840629"/>
                <a:ext cx="150991"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31" name="Rectangle 30"/>
              <p:cNvSpPr/>
              <p:nvPr/>
            </p:nvSpPr>
            <p:spPr>
              <a:xfrm>
                <a:off x="6537623" y="1840629"/>
                <a:ext cx="150991"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32" name="Rectangle 31"/>
              <p:cNvSpPr/>
              <p:nvPr/>
            </p:nvSpPr>
            <p:spPr>
              <a:xfrm>
                <a:off x="6311137" y="2067769"/>
                <a:ext cx="150991"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33" name="Rectangle 32"/>
              <p:cNvSpPr/>
              <p:nvPr/>
            </p:nvSpPr>
            <p:spPr>
              <a:xfrm>
                <a:off x="6537623" y="2067769"/>
                <a:ext cx="150991"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34" name="Rectangle 33"/>
              <p:cNvSpPr/>
              <p:nvPr/>
            </p:nvSpPr>
            <p:spPr>
              <a:xfrm>
                <a:off x="6311137" y="2294910"/>
                <a:ext cx="150991"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35" name="Rectangle 34"/>
              <p:cNvSpPr/>
              <p:nvPr/>
            </p:nvSpPr>
            <p:spPr>
              <a:xfrm>
                <a:off x="6537623" y="2294910"/>
                <a:ext cx="150991"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36" name="Rectangle 35"/>
              <p:cNvSpPr/>
              <p:nvPr/>
            </p:nvSpPr>
            <p:spPr>
              <a:xfrm>
                <a:off x="6007540" y="1613616"/>
                <a:ext cx="227268" cy="833317"/>
              </a:xfrm>
              <a:prstGeom prst="rect">
                <a:avLst/>
              </a:prstGeom>
              <a:solidFill>
                <a:srgbClr val="0000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fontAlgn="auto" hangingPunct="1">
                  <a:spcBef>
                    <a:spcPts val="0"/>
                  </a:spcBef>
                  <a:spcAft>
                    <a:spcPts val="0"/>
                  </a:spcAft>
                  <a:defRPr/>
                </a:pPr>
                <a:r>
                  <a:rPr lang="en-US" sz="1400" b="1" dirty="0" err="1">
                    <a:solidFill>
                      <a:srgbClr val="FFFF00">
                        <a:alpha val="99000"/>
                      </a:srgbClr>
                    </a:solidFill>
                  </a:rPr>
                  <a:t>SMem</a:t>
                </a:r>
                <a:endParaRPr lang="en-US" sz="1400" b="1" dirty="0">
                  <a:solidFill>
                    <a:srgbClr val="FFFF00">
                      <a:alpha val="99000"/>
                    </a:srgbClr>
                  </a:solidFill>
                </a:endParaRPr>
              </a:p>
            </p:txBody>
          </p:sp>
          <p:sp>
            <p:nvSpPr>
              <p:cNvPr id="37" name="Rectangle 36"/>
              <p:cNvSpPr/>
              <p:nvPr/>
            </p:nvSpPr>
            <p:spPr>
              <a:xfrm>
                <a:off x="7750368" y="1537774"/>
                <a:ext cx="833662" cy="984276"/>
              </a:xfrm>
              <a:prstGeom prst="rect">
                <a:avLst/>
              </a:prstGeom>
              <a:solidFill>
                <a:srgbClr val="0033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rgbClr val="FFFFFF"/>
                  </a:solidFill>
                  <a:latin typeface="Arial" panose="020B0604020202020204" pitchFamily="34" charset="0"/>
                  <a:ea typeface="MS PGothic" panose="020B0600070205080204" pitchFamily="34" charset="-128"/>
                </a:endParaRPr>
              </a:p>
            </p:txBody>
          </p:sp>
          <p:sp>
            <p:nvSpPr>
              <p:cNvPr id="38" name="Rectangle 37"/>
              <p:cNvSpPr/>
              <p:nvPr/>
            </p:nvSpPr>
            <p:spPr>
              <a:xfrm>
                <a:off x="8129451" y="1613487"/>
                <a:ext cx="150991"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39" name="Rectangle 38"/>
              <p:cNvSpPr/>
              <p:nvPr/>
            </p:nvSpPr>
            <p:spPr>
              <a:xfrm>
                <a:off x="8355938" y="1613487"/>
                <a:ext cx="150991"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40" name="Rectangle 39"/>
              <p:cNvSpPr/>
              <p:nvPr/>
            </p:nvSpPr>
            <p:spPr>
              <a:xfrm>
                <a:off x="8129451" y="1840629"/>
                <a:ext cx="150991"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41" name="Rectangle 40"/>
              <p:cNvSpPr/>
              <p:nvPr/>
            </p:nvSpPr>
            <p:spPr>
              <a:xfrm>
                <a:off x="8355938" y="1840629"/>
                <a:ext cx="150991"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42" name="Rectangle 41"/>
              <p:cNvSpPr/>
              <p:nvPr/>
            </p:nvSpPr>
            <p:spPr>
              <a:xfrm>
                <a:off x="8129451" y="2067769"/>
                <a:ext cx="150991"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43" name="Rectangle 42"/>
              <p:cNvSpPr/>
              <p:nvPr/>
            </p:nvSpPr>
            <p:spPr>
              <a:xfrm>
                <a:off x="8355938" y="2067769"/>
                <a:ext cx="150991"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44" name="Rectangle 43"/>
              <p:cNvSpPr/>
              <p:nvPr/>
            </p:nvSpPr>
            <p:spPr>
              <a:xfrm>
                <a:off x="8129451" y="2294910"/>
                <a:ext cx="150991"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45" name="Rectangle 44"/>
              <p:cNvSpPr/>
              <p:nvPr/>
            </p:nvSpPr>
            <p:spPr>
              <a:xfrm>
                <a:off x="8355938" y="2294910"/>
                <a:ext cx="150991" cy="151427"/>
              </a:xfrm>
              <a:prstGeom prst="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chemeClr val="bg1"/>
                  </a:solidFill>
                  <a:latin typeface="Arial" panose="020B0604020202020204" pitchFamily="34" charset="0"/>
                  <a:ea typeface="MS PGothic" panose="020B0600070205080204" pitchFamily="34" charset="-128"/>
                </a:endParaRPr>
              </a:p>
            </p:txBody>
          </p:sp>
          <p:sp>
            <p:nvSpPr>
              <p:cNvPr id="46" name="Rectangle 45"/>
              <p:cNvSpPr/>
              <p:nvPr/>
            </p:nvSpPr>
            <p:spPr>
              <a:xfrm>
                <a:off x="7825687" y="1613616"/>
                <a:ext cx="227268" cy="833317"/>
              </a:xfrm>
              <a:prstGeom prst="rect">
                <a:avLst/>
              </a:prstGeom>
              <a:solidFill>
                <a:srgbClr val="0000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fontAlgn="auto" hangingPunct="1">
                  <a:spcBef>
                    <a:spcPts val="0"/>
                  </a:spcBef>
                  <a:spcAft>
                    <a:spcPts val="0"/>
                  </a:spcAft>
                  <a:defRPr/>
                </a:pPr>
                <a:r>
                  <a:rPr lang="en-US" sz="1400" b="1" dirty="0" err="1">
                    <a:solidFill>
                      <a:srgbClr val="FFFF00"/>
                    </a:solidFill>
                  </a:rPr>
                  <a:t>SMem</a:t>
                </a:r>
                <a:endParaRPr lang="en-US" sz="1400" b="1" dirty="0">
                  <a:solidFill>
                    <a:srgbClr val="FFFF00"/>
                  </a:solidFill>
                </a:endParaRPr>
              </a:p>
            </p:txBody>
          </p:sp>
          <p:cxnSp>
            <p:nvCxnSpPr>
              <p:cNvPr id="51" name="Straight Connector 50"/>
              <p:cNvCxnSpPr>
                <a:stCxn id="27" idx="2"/>
              </p:cNvCxnSpPr>
              <p:nvPr/>
            </p:nvCxnSpPr>
            <p:spPr>
              <a:xfrm rot="16200000" flipH="1">
                <a:off x="5894640" y="2975492"/>
                <a:ext cx="90688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Oval 51"/>
              <p:cNvSpPr/>
              <p:nvPr/>
            </p:nvSpPr>
            <p:spPr>
              <a:xfrm>
                <a:off x="6992201" y="1992056"/>
                <a:ext cx="75496" cy="75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rgbClr val="FFFFFF"/>
                  </a:solidFill>
                  <a:latin typeface="Arial" panose="020B0604020202020204" pitchFamily="34" charset="0"/>
                  <a:ea typeface="MS PGothic" panose="020B0600070205080204" pitchFamily="34" charset="-128"/>
                </a:endParaRPr>
              </a:p>
            </p:txBody>
          </p:sp>
          <p:sp>
            <p:nvSpPr>
              <p:cNvPr id="53" name="Oval 52"/>
              <p:cNvSpPr/>
              <p:nvPr/>
            </p:nvSpPr>
            <p:spPr>
              <a:xfrm>
                <a:off x="7143192" y="1992056"/>
                <a:ext cx="75496" cy="75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rgbClr val="FFFFFF"/>
                  </a:solidFill>
                  <a:latin typeface="Arial" panose="020B0604020202020204" pitchFamily="34" charset="0"/>
                  <a:ea typeface="MS PGothic" panose="020B0600070205080204" pitchFamily="34" charset="-128"/>
                </a:endParaRPr>
              </a:p>
            </p:txBody>
          </p:sp>
          <p:sp>
            <p:nvSpPr>
              <p:cNvPr id="54" name="Oval 53"/>
              <p:cNvSpPr/>
              <p:nvPr/>
            </p:nvSpPr>
            <p:spPr>
              <a:xfrm>
                <a:off x="7294183" y="1992056"/>
                <a:ext cx="77102" cy="75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rgbClr val="FFFFFF"/>
                  </a:solidFill>
                  <a:latin typeface="Arial" panose="020B0604020202020204" pitchFamily="34" charset="0"/>
                  <a:ea typeface="MS PGothic" panose="020B0600070205080204" pitchFamily="34" charset="-128"/>
                </a:endParaRPr>
              </a:p>
            </p:txBody>
          </p:sp>
          <p:sp>
            <p:nvSpPr>
              <p:cNvPr id="55" name="Oval 54"/>
              <p:cNvSpPr/>
              <p:nvPr/>
            </p:nvSpPr>
            <p:spPr>
              <a:xfrm>
                <a:off x="7446781" y="1992056"/>
                <a:ext cx="75495" cy="757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37931725" indent="-37474525">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CN" altLang="zh-CN" sz="1600" smtClean="0">
                  <a:solidFill>
                    <a:srgbClr val="FFFFFF"/>
                  </a:solidFill>
                  <a:latin typeface="Arial" panose="020B0604020202020204" pitchFamily="34" charset="0"/>
                  <a:ea typeface="MS PGothic" panose="020B0600070205080204" pitchFamily="34" charset="-128"/>
                </a:endParaRPr>
              </a:p>
            </p:txBody>
          </p:sp>
          <p:cxnSp>
            <p:nvCxnSpPr>
              <p:cNvPr id="56" name="Straight Connector 55"/>
              <p:cNvCxnSpPr>
                <a:stCxn id="70" idx="3"/>
                <a:endCxn id="47" idx="1"/>
              </p:cNvCxnSpPr>
              <p:nvPr/>
            </p:nvCxnSpPr>
            <p:spPr>
              <a:xfrm>
                <a:off x="3543508" y="3428932"/>
                <a:ext cx="1479388"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51637" name="TextBox 96"/>
              <p:cNvSpPr txBox="1">
                <a:spLocks noChangeArrowheads="1"/>
              </p:cNvSpPr>
              <p:nvPr/>
            </p:nvSpPr>
            <p:spPr bwMode="auto">
              <a:xfrm>
                <a:off x="3607421" y="3398826"/>
                <a:ext cx="593872" cy="382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37931725" indent="-37474525">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431925" indent="-3429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774825"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117725"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749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30321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893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9465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1600" b="1">
                    <a:latin typeface="Calibri" panose="020F0502020204030204" pitchFamily="34" charset="0"/>
                    <a:ea typeface="MS PGothic" pitchFamily="34" charset="-128"/>
                  </a:rPr>
                  <a:t>PCIe</a:t>
                </a:r>
              </a:p>
            </p:txBody>
          </p:sp>
          <p:sp>
            <p:nvSpPr>
              <p:cNvPr id="70" name="Rectangle 69"/>
              <p:cNvSpPr/>
              <p:nvPr/>
            </p:nvSpPr>
            <p:spPr>
              <a:xfrm>
                <a:off x="2448022" y="3245536"/>
                <a:ext cx="1095486" cy="366790"/>
              </a:xfrm>
              <a:prstGeom prst="rect">
                <a:avLst/>
              </a:prstGeom>
              <a:solidFill>
                <a:srgbClr val="FFFF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zh-CN" sz="1600" b="1" dirty="0" smtClean="0">
                    <a:solidFill>
                      <a:srgbClr val="002060"/>
                    </a:solidFill>
                  </a:rPr>
                  <a:t>Bridge</a:t>
                </a:r>
              </a:p>
            </p:txBody>
          </p:sp>
          <p:sp>
            <p:nvSpPr>
              <p:cNvPr id="61" name="Rectangle 60"/>
              <p:cNvSpPr/>
              <p:nvPr/>
            </p:nvSpPr>
            <p:spPr>
              <a:xfrm>
                <a:off x="726084" y="3126078"/>
                <a:ext cx="1344460" cy="605709"/>
              </a:xfrm>
              <a:prstGeom prst="rect">
                <a:avLst/>
              </a:prstGeom>
              <a:solidFill>
                <a:srgbClr val="0000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zh-CN" sz="1600" b="1" dirty="0">
                    <a:solidFill>
                      <a:srgbClr val="FF0000"/>
                    </a:solidFill>
                    <a:latin typeface="+mn-lt"/>
                    <a:ea typeface="+mn-ea"/>
                  </a:rPr>
                  <a:t>Host Memory</a:t>
                </a:r>
              </a:p>
            </p:txBody>
          </p:sp>
          <p:cxnSp>
            <p:nvCxnSpPr>
              <p:cNvPr id="64" name="Straight Connector 63"/>
              <p:cNvCxnSpPr>
                <a:stCxn id="61" idx="3"/>
                <a:endCxn id="70" idx="1"/>
              </p:cNvCxnSpPr>
              <p:nvPr/>
            </p:nvCxnSpPr>
            <p:spPr>
              <a:xfrm>
                <a:off x="2070544" y="3428932"/>
                <a:ext cx="377477"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70" idx="0"/>
                <a:endCxn id="71" idx="2"/>
              </p:cNvCxnSpPr>
              <p:nvPr/>
            </p:nvCxnSpPr>
            <p:spPr>
              <a:xfrm rot="5400000" flipH="1" flipV="1">
                <a:off x="2634021" y="2883794"/>
                <a:ext cx="72348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2605437" y="1613487"/>
                <a:ext cx="782260" cy="908563"/>
              </a:xfrm>
              <a:prstGeom prst="rect">
                <a:avLst/>
              </a:prstGeom>
              <a:solidFill>
                <a:srgbClr val="0099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zh-CN" sz="1600" b="1" smtClean="0"/>
                  <a:t>CPU</a:t>
                </a:r>
              </a:p>
            </p:txBody>
          </p:sp>
          <p:sp>
            <p:nvSpPr>
              <p:cNvPr id="66" name="Rectangle 65"/>
              <p:cNvSpPr/>
              <p:nvPr/>
            </p:nvSpPr>
            <p:spPr>
              <a:xfrm>
                <a:off x="2605437" y="2671796"/>
                <a:ext cx="782260" cy="314632"/>
              </a:xfrm>
              <a:prstGeom prst="rect">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zh-CN" sz="1600" b="1" dirty="0">
                    <a:solidFill>
                      <a:srgbClr val="FF0000"/>
                    </a:solidFill>
                    <a:latin typeface="+mn-lt"/>
                    <a:ea typeface="+mn-ea"/>
                  </a:rPr>
                  <a:t>Cache</a:t>
                </a:r>
              </a:p>
            </p:txBody>
          </p:sp>
          <p:cxnSp>
            <p:nvCxnSpPr>
              <p:cNvPr id="65" name="Straight Connector 64"/>
              <p:cNvCxnSpPr>
                <a:stCxn id="17" idx="2"/>
              </p:cNvCxnSpPr>
              <p:nvPr/>
            </p:nvCxnSpPr>
            <p:spPr>
              <a:xfrm rot="16200000" flipH="1">
                <a:off x="5000626" y="2960349"/>
                <a:ext cx="87659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37" idx="2"/>
              </p:cNvCxnSpPr>
              <p:nvPr/>
            </p:nvCxnSpPr>
            <p:spPr>
              <a:xfrm rot="16200000" flipH="1">
                <a:off x="7712955" y="2975492"/>
                <a:ext cx="90688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5022896" y="3126078"/>
                <a:ext cx="3561134" cy="605709"/>
              </a:xfrm>
              <a:prstGeom prst="rect">
                <a:avLst/>
              </a:prstGeom>
              <a:solidFill>
                <a:srgbClr val="0000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zh-CN" sz="1600" b="1" dirty="0">
                    <a:solidFill>
                      <a:srgbClr val="FF0000"/>
                    </a:solidFill>
                    <a:latin typeface="+mn-lt"/>
                    <a:ea typeface="+mn-ea"/>
                  </a:rPr>
                  <a:t>Device Memory</a:t>
                </a:r>
              </a:p>
            </p:txBody>
          </p:sp>
          <p:sp>
            <p:nvSpPr>
              <p:cNvPr id="86" name="Rectangle 85"/>
              <p:cNvSpPr/>
              <p:nvPr/>
            </p:nvSpPr>
            <p:spPr>
              <a:xfrm>
                <a:off x="5022896" y="2671796"/>
                <a:ext cx="3561134" cy="314632"/>
              </a:xfrm>
              <a:prstGeom prst="rect">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zh-CN" sz="1600" b="1" dirty="0">
                    <a:solidFill>
                      <a:srgbClr val="FF0000"/>
                    </a:solidFill>
                    <a:latin typeface="+mn-lt"/>
                    <a:ea typeface="+mn-ea"/>
                  </a:rPr>
                  <a:t>Cache</a:t>
                </a:r>
              </a:p>
            </p:txBody>
          </p:sp>
          <p:cxnSp>
            <p:nvCxnSpPr>
              <p:cNvPr id="111" name="Shape 110"/>
              <p:cNvCxnSpPr>
                <a:stCxn id="86" idx="1"/>
              </p:cNvCxnSpPr>
              <p:nvPr/>
            </p:nvCxnSpPr>
            <p:spPr>
              <a:xfrm rot="10800000" flipV="1">
                <a:off x="4545830" y="2829953"/>
                <a:ext cx="477066" cy="598979"/>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43" name="Straight Arrow Connector 142"/>
            <p:cNvCxnSpPr>
              <a:stCxn id="151587" idx="2"/>
              <a:endCxn id="27" idx="0"/>
            </p:cNvCxnSpPr>
            <p:nvPr/>
          </p:nvCxnSpPr>
          <p:spPr>
            <a:xfrm flipH="1">
              <a:off x="5872163" y="3424238"/>
              <a:ext cx="334962" cy="803275"/>
            </a:xfrm>
            <a:prstGeom prst="straightConnector1">
              <a:avLst/>
            </a:prstGeom>
            <a:ln w="38100">
              <a:solidFill>
                <a:srgbClr val="00B0F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a:stCxn id="11288" idx="2"/>
            </p:cNvCxnSpPr>
            <p:nvPr/>
          </p:nvCxnSpPr>
          <p:spPr>
            <a:xfrm rot="16200000" flipH="1">
              <a:off x="4496594" y="3134519"/>
              <a:ext cx="1152525" cy="1462087"/>
            </a:xfrm>
            <a:prstGeom prst="straightConnector1">
              <a:avLst/>
            </a:prstGeom>
            <a:ln w="38100">
              <a:solidFill>
                <a:srgbClr val="00B0F0"/>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151559" name="Group 397"/>
            <p:cNvGrpSpPr>
              <a:grpSpLocks/>
            </p:cNvGrpSpPr>
            <p:nvPr/>
          </p:nvGrpSpPr>
          <p:grpSpPr bwMode="auto">
            <a:xfrm>
              <a:off x="3609975" y="1981200"/>
              <a:ext cx="5156200" cy="1443038"/>
              <a:chOff x="3609253" y="1981730"/>
              <a:chExt cx="5157387" cy="1443037"/>
            </a:xfrm>
          </p:grpSpPr>
          <p:grpSp>
            <p:nvGrpSpPr>
              <p:cNvPr id="151574" name="Group 10"/>
              <p:cNvGrpSpPr>
                <a:grpSpLocks/>
              </p:cNvGrpSpPr>
              <p:nvPr/>
            </p:nvGrpSpPr>
            <p:grpSpPr bwMode="auto">
              <a:xfrm>
                <a:off x="5660304" y="2313517"/>
                <a:ext cx="1092200" cy="1111250"/>
                <a:chOff x="967" y="1678"/>
                <a:chExt cx="688" cy="700"/>
              </a:xfrm>
            </p:grpSpPr>
            <p:sp>
              <p:nvSpPr>
                <p:cNvPr id="151587" name="Text Box 11"/>
                <p:cNvSpPr txBox="1">
                  <a:spLocks noChangeArrowheads="1"/>
                </p:cNvSpPr>
                <p:nvPr/>
              </p:nvSpPr>
              <p:spPr bwMode="invGray">
                <a:xfrm>
                  <a:off x="967" y="1678"/>
                  <a:ext cx="688" cy="700"/>
                </a:xfrm>
                <a:prstGeom prst="rect">
                  <a:avLst/>
                </a:prstGeom>
                <a:solidFill>
                  <a:schemeClr val="bg1"/>
                </a:solidFill>
                <a:ln w="28575">
                  <a:solidFill>
                    <a:srgbClr val="00CC00"/>
                  </a:solidFill>
                  <a:miter lim="800000"/>
                  <a:headEnd/>
                  <a:tailEnd/>
                </a:ln>
              </p:spPr>
              <p:txBody>
                <a:bodyPr lIns="0" rIns="0"/>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37931725" indent="-37474525">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431925" indent="-3429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774825"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117725"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749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30321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893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9465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85000"/>
                    </a:lnSpc>
                    <a:spcBef>
                      <a:spcPct val="10000"/>
                    </a:spcBef>
                    <a:buFontTx/>
                    <a:buNone/>
                  </a:pPr>
                  <a:endParaRPr lang="zh-CN" altLang="zh-CN" sz="1100" b="1">
                    <a:latin typeface="Arial" panose="020B0604020202020204" pitchFamily="34" charset="0"/>
                    <a:ea typeface="MS PGothic" pitchFamily="34" charset="-128"/>
                  </a:endParaRPr>
                </a:p>
              </p:txBody>
            </p:sp>
            <p:grpSp>
              <p:nvGrpSpPr>
                <p:cNvPr id="151588" name="Group 12"/>
                <p:cNvGrpSpPr>
                  <a:grpSpLocks/>
                </p:cNvGrpSpPr>
                <p:nvPr/>
              </p:nvGrpSpPr>
              <p:grpSpPr bwMode="auto">
                <a:xfrm>
                  <a:off x="1037" y="1764"/>
                  <a:ext cx="554" cy="529"/>
                  <a:chOff x="1045" y="1780"/>
                  <a:chExt cx="806" cy="773"/>
                </a:xfrm>
              </p:grpSpPr>
              <p:sp>
                <p:nvSpPr>
                  <p:cNvPr id="151589" name="Freeform 13"/>
                  <p:cNvSpPr>
                    <a:spLocks/>
                  </p:cNvSpPr>
                  <p:nvPr/>
                </p:nvSpPr>
                <p:spPr bwMode="invGray">
                  <a:xfrm>
                    <a:off x="1045" y="1780"/>
                    <a:ext cx="147"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sz="1600"/>
                  </a:p>
                </p:txBody>
              </p:sp>
              <p:sp>
                <p:nvSpPr>
                  <p:cNvPr id="151590" name="Freeform 14"/>
                  <p:cNvSpPr>
                    <a:spLocks/>
                  </p:cNvSpPr>
                  <p:nvPr/>
                </p:nvSpPr>
                <p:spPr bwMode="invGray">
                  <a:xfrm>
                    <a:off x="1116" y="1780"/>
                    <a:ext cx="147"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sz="1600"/>
                  </a:p>
                </p:txBody>
              </p:sp>
              <p:sp>
                <p:nvSpPr>
                  <p:cNvPr id="151591" name="Freeform 15"/>
                  <p:cNvSpPr>
                    <a:spLocks/>
                  </p:cNvSpPr>
                  <p:nvPr/>
                </p:nvSpPr>
                <p:spPr bwMode="invGray">
                  <a:xfrm>
                    <a:off x="1181" y="1780"/>
                    <a:ext cx="147"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sz="1600"/>
                  </a:p>
                </p:txBody>
              </p:sp>
              <p:sp>
                <p:nvSpPr>
                  <p:cNvPr id="151592" name="Freeform 16"/>
                  <p:cNvSpPr>
                    <a:spLocks/>
                  </p:cNvSpPr>
                  <p:nvPr/>
                </p:nvSpPr>
                <p:spPr bwMode="invGray">
                  <a:xfrm>
                    <a:off x="1247" y="1780"/>
                    <a:ext cx="147"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sz="1600"/>
                  </a:p>
                </p:txBody>
              </p:sp>
              <p:sp>
                <p:nvSpPr>
                  <p:cNvPr id="151593" name="Freeform 17"/>
                  <p:cNvSpPr>
                    <a:spLocks/>
                  </p:cNvSpPr>
                  <p:nvPr/>
                </p:nvSpPr>
                <p:spPr bwMode="invGray">
                  <a:xfrm>
                    <a:off x="1312"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sz="1600"/>
                  </a:p>
                </p:txBody>
              </p:sp>
              <p:sp>
                <p:nvSpPr>
                  <p:cNvPr id="151594" name="Freeform 18"/>
                  <p:cNvSpPr>
                    <a:spLocks/>
                  </p:cNvSpPr>
                  <p:nvPr/>
                </p:nvSpPr>
                <p:spPr bwMode="invGray">
                  <a:xfrm>
                    <a:off x="1378"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sz="1600"/>
                  </a:p>
                </p:txBody>
              </p:sp>
              <p:sp>
                <p:nvSpPr>
                  <p:cNvPr id="151595" name="Freeform 19"/>
                  <p:cNvSpPr>
                    <a:spLocks/>
                  </p:cNvSpPr>
                  <p:nvPr/>
                </p:nvSpPr>
                <p:spPr bwMode="invGray">
                  <a:xfrm>
                    <a:off x="1443"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sz="1600"/>
                  </a:p>
                </p:txBody>
              </p:sp>
              <p:sp>
                <p:nvSpPr>
                  <p:cNvPr id="151596" name="Freeform 20"/>
                  <p:cNvSpPr>
                    <a:spLocks/>
                  </p:cNvSpPr>
                  <p:nvPr/>
                </p:nvSpPr>
                <p:spPr bwMode="invGray">
                  <a:xfrm>
                    <a:off x="1509"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sz="1600"/>
                  </a:p>
                </p:txBody>
              </p:sp>
              <p:sp>
                <p:nvSpPr>
                  <p:cNvPr id="151597" name="Freeform 21"/>
                  <p:cNvSpPr>
                    <a:spLocks/>
                  </p:cNvSpPr>
                  <p:nvPr/>
                </p:nvSpPr>
                <p:spPr bwMode="invGray">
                  <a:xfrm>
                    <a:off x="1574"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sz="1600"/>
                  </a:p>
                </p:txBody>
              </p:sp>
              <p:sp>
                <p:nvSpPr>
                  <p:cNvPr id="151598" name="Freeform 22"/>
                  <p:cNvSpPr>
                    <a:spLocks/>
                  </p:cNvSpPr>
                  <p:nvPr/>
                </p:nvSpPr>
                <p:spPr bwMode="invGray">
                  <a:xfrm>
                    <a:off x="1640" y="1780"/>
                    <a:ext cx="145"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sz="1600"/>
                  </a:p>
                </p:txBody>
              </p:sp>
              <p:sp>
                <p:nvSpPr>
                  <p:cNvPr id="151599" name="Freeform 23"/>
                  <p:cNvSpPr>
                    <a:spLocks/>
                  </p:cNvSpPr>
                  <p:nvPr/>
                </p:nvSpPr>
                <p:spPr bwMode="invGray">
                  <a:xfrm>
                    <a:off x="1705" y="1780"/>
                    <a:ext cx="146" cy="773"/>
                  </a:xfrm>
                  <a:custGeom>
                    <a:avLst/>
                    <a:gdLst>
                      <a:gd name="T0" fmla="*/ 1 w 208"/>
                      <a:gd name="T1" fmla="*/ 0 h 1536"/>
                      <a:gd name="T2" fmla="*/ 1 w 208"/>
                      <a:gd name="T3" fmla="*/ 1 h 1536"/>
                      <a:gd name="T4" fmla="*/ 1 w 208"/>
                      <a:gd name="T5" fmla="*/ 1 h 1536"/>
                      <a:gd name="T6" fmla="*/ 1 w 208"/>
                      <a:gd name="T7" fmla="*/ 1 h 1536"/>
                      <a:gd name="T8" fmla="*/ 1 w 208"/>
                      <a:gd name="T9" fmla="*/ 1 h 1536"/>
                      <a:gd name="T10" fmla="*/ 1 w 208"/>
                      <a:gd name="T11" fmla="*/ 1 h 1536"/>
                      <a:gd name="T12" fmla="*/ 1 w 208"/>
                      <a:gd name="T13" fmla="*/ 1 h 1536"/>
                      <a:gd name="T14" fmla="*/ 1 w 208"/>
                      <a:gd name="T15" fmla="*/ 1 h 1536"/>
                      <a:gd name="T16" fmla="*/ 1 w 208"/>
                      <a:gd name="T17" fmla="*/ 1 h 1536"/>
                      <a:gd name="T18" fmla="*/ 1 w 208"/>
                      <a:gd name="T19" fmla="*/ 1 h 1536"/>
                      <a:gd name="T20" fmla="*/ 1 w 208"/>
                      <a:gd name="T21" fmla="*/ 1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sz="1600"/>
                  </a:p>
                </p:txBody>
              </p:sp>
            </p:grpSp>
          </p:grpSp>
          <p:sp>
            <p:nvSpPr>
              <p:cNvPr id="151575" name="Text Box 24"/>
              <p:cNvSpPr txBox="1">
                <a:spLocks noChangeArrowheads="1"/>
              </p:cNvSpPr>
              <p:nvPr/>
            </p:nvSpPr>
            <p:spPr bwMode="auto">
              <a:xfrm>
                <a:off x="5803179" y="1981730"/>
                <a:ext cx="806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37931725" indent="-37474525">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431925" indent="-3429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774825"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117725"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749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30321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893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9465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1600" b="1">
                    <a:solidFill>
                      <a:srgbClr val="0070C0"/>
                    </a:solidFill>
                    <a:latin typeface="Arial" panose="020B0604020202020204" pitchFamily="34" charset="0"/>
                    <a:ea typeface="MS PGothic" pitchFamily="34" charset="-128"/>
                  </a:rPr>
                  <a:t>Block</a:t>
                </a:r>
              </a:p>
            </p:txBody>
          </p:sp>
          <p:sp>
            <p:nvSpPr>
              <p:cNvPr id="11288" name="Rectangle 25"/>
              <p:cNvSpPr>
                <a:spLocks noChangeArrowheads="1"/>
              </p:cNvSpPr>
              <p:nvPr/>
            </p:nvSpPr>
            <p:spPr bwMode="auto">
              <a:xfrm>
                <a:off x="3609253" y="2448455"/>
                <a:ext cx="1465600" cy="841374"/>
              </a:xfrm>
              <a:prstGeom prst="rect">
                <a:avLst/>
              </a:prstGeom>
              <a:solidFill>
                <a:srgbClr val="0000FF"/>
              </a:solidFill>
              <a:ln w="19050">
                <a:solidFill>
                  <a:schemeClr val="tx1"/>
                </a:solidFill>
                <a:miter lim="800000"/>
                <a:headEnd/>
                <a:tailEnd/>
              </a:ln>
            </p:spPr>
            <p:txBody>
              <a:bodyPr wrap="none" anchor="ctr"/>
              <a:lstStyle>
                <a:lvl1pPr>
                  <a:spcBef>
                    <a:spcPct val="20000"/>
                  </a:spcBef>
                  <a:buSzPct val="180000"/>
                  <a:buBlip>
                    <a:blip r:embed="rId3"/>
                  </a:buBlip>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80000"/>
                  <a:buBlip>
                    <a:blip r:embed="rId3"/>
                  </a:buBlip>
                  <a:defRPr sz="2000" b="1">
                    <a:solidFill>
                      <a:schemeClr val="tx1"/>
                    </a:solidFill>
                    <a:latin typeface="Arial" panose="020B0604020202020204" pitchFamily="34" charset="0"/>
                    <a:ea typeface="ＭＳ Ｐゴシック" panose="020B0600070205080204" pitchFamily="34" charset="-128"/>
                  </a:defRPr>
                </a:lvl2pPr>
                <a:lvl3pPr marL="1431925" indent="-342900">
                  <a:spcBef>
                    <a:spcPct val="20000"/>
                  </a:spcBef>
                  <a:buSzPct val="180000"/>
                  <a:buBlip>
                    <a:blip r:embed="rId3"/>
                  </a:buBlip>
                  <a:defRPr b="1">
                    <a:solidFill>
                      <a:schemeClr val="tx1"/>
                    </a:solidFill>
                    <a:latin typeface="Arial" panose="020B0604020202020204" pitchFamily="34" charset="0"/>
                    <a:ea typeface="ＭＳ Ｐゴシック" panose="020B0600070205080204" pitchFamily="34" charset="-128"/>
                  </a:defRPr>
                </a:lvl3pPr>
                <a:lvl4pPr marL="1774825" indent="-228600">
                  <a:spcBef>
                    <a:spcPct val="20000"/>
                  </a:spcBef>
                  <a:buChar char="–"/>
                  <a:defRPr sz="2000">
                    <a:solidFill>
                      <a:schemeClr val="bg1"/>
                    </a:solidFill>
                    <a:latin typeface="Arial" panose="020B0604020202020204" pitchFamily="34" charset="0"/>
                    <a:ea typeface="ＭＳ Ｐゴシック" panose="020B0600070205080204" pitchFamily="34" charset="-128"/>
                  </a:defRPr>
                </a:lvl4pPr>
                <a:lvl5pPr marL="2117725" indent="-228600">
                  <a:spcBef>
                    <a:spcPct val="20000"/>
                  </a:spcBef>
                  <a:buChar char="»"/>
                  <a:defRPr sz="2000">
                    <a:solidFill>
                      <a:schemeClr val="bg1"/>
                    </a:solidFill>
                    <a:latin typeface="Arial" panose="020B0604020202020204" pitchFamily="34" charset="0"/>
                    <a:ea typeface="ＭＳ Ｐゴシック" panose="020B0600070205080204" pitchFamily="34" charset="-128"/>
                  </a:defRPr>
                </a:lvl5pPr>
                <a:lvl6pPr marL="2574925" indent="-228600" eaLnBrk="0" fontAlgn="base" hangingPunct="0">
                  <a:spcBef>
                    <a:spcPct val="20000"/>
                  </a:spcBef>
                  <a:spcAft>
                    <a:spcPct val="0"/>
                  </a:spcAft>
                  <a:buChar char="»"/>
                  <a:defRPr sz="2000">
                    <a:solidFill>
                      <a:schemeClr val="bg1"/>
                    </a:solidFill>
                    <a:latin typeface="Arial" panose="020B0604020202020204" pitchFamily="34" charset="0"/>
                    <a:ea typeface="ＭＳ Ｐゴシック" panose="020B0600070205080204" pitchFamily="34" charset="-128"/>
                  </a:defRPr>
                </a:lvl6pPr>
                <a:lvl7pPr marL="3032125" indent="-228600" eaLnBrk="0" fontAlgn="base" hangingPunct="0">
                  <a:spcBef>
                    <a:spcPct val="20000"/>
                  </a:spcBef>
                  <a:spcAft>
                    <a:spcPct val="0"/>
                  </a:spcAft>
                  <a:buChar char="»"/>
                  <a:defRPr sz="2000">
                    <a:solidFill>
                      <a:schemeClr val="bg1"/>
                    </a:solidFill>
                    <a:latin typeface="Arial" panose="020B0604020202020204" pitchFamily="34" charset="0"/>
                    <a:ea typeface="ＭＳ Ｐゴシック" panose="020B0600070205080204" pitchFamily="34" charset="-128"/>
                  </a:defRPr>
                </a:lvl7pPr>
                <a:lvl8pPr marL="3489325" indent="-228600" eaLnBrk="0" fontAlgn="base" hangingPunct="0">
                  <a:spcBef>
                    <a:spcPct val="20000"/>
                  </a:spcBef>
                  <a:spcAft>
                    <a:spcPct val="0"/>
                  </a:spcAft>
                  <a:buChar char="»"/>
                  <a:defRPr sz="2000">
                    <a:solidFill>
                      <a:schemeClr val="bg1"/>
                    </a:solidFill>
                    <a:latin typeface="Arial" panose="020B0604020202020204" pitchFamily="34" charset="0"/>
                    <a:ea typeface="ＭＳ Ｐゴシック" panose="020B0600070205080204" pitchFamily="34" charset="-128"/>
                  </a:defRPr>
                </a:lvl8pPr>
                <a:lvl9pPr marL="3946525" indent="-228600" eaLnBrk="0" fontAlgn="base" hangingPunct="0">
                  <a:spcBef>
                    <a:spcPct val="20000"/>
                  </a:spcBef>
                  <a:spcAft>
                    <a:spcPct val="0"/>
                  </a:spcAft>
                  <a:buChar char="»"/>
                  <a:defRPr sz="2000">
                    <a:solidFill>
                      <a:schemeClr val="bg1"/>
                    </a:solidFill>
                    <a:latin typeface="Arial" panose="020B0604020202020204" pitchFamily="34" charset="0"/>
                    <a:ea typeface="ＭＳ Ｐゴシック" panose="020B0600070205080204" pitchFamily="34" charset="-128"/>
                  </a:defRPr>
                </a:lvl9pPr>
              </a:lstStyle>
              <a:p>
                <a:pPr algn="ctr" eaLnBrk="1" fontAlgn="auto" hangingPunct="1">
                  <a:lnSpc>
                    <a:spcPct val="85000"/>
                  </a:lnSpc>
                  <a:spcBef>
                    <a:spcPts val="0"/>
                  </a:spcBef>
                  <a:spcAft>
                    <a:spcPts val="0"/>
                  </a:spcAft>
                  <a:buSzTx/>
                  <a:buFontTx/>
                  <a:buNone/>
                  <a:defRPr/>
                </a:pPr>
                <a:r>
                  <a:rPr lang="en-US" altLang="zh-CN" sz="1600" dirty="0">
                    <a:solidFill>
                      <a:srgbClr val="FF0000"/>
                    </a:solidFill>
                    <a:latin typeface="+mn-lt"/>
                    <a:ea typeface="+mn-ea"/>
                  </a:rPr>
                  <a:t>Per-block</a:t>
                </a:r>
                <a:br>
                  <a:rPr lang="en-US" altLang="zh-CN" sz="1600" dirty="0">
                    <a:solidFill>
                      <a:srgbClr val="FF0000"/>
                    </a:solidFill>
                    <a:latin typeface="+mn-lt"/>
                    <a:ea typeface="+mn-ea"/>
                  </a:rPr>
                </a:br>
                <a:r>
                  <a:rPr lang="en-US" altLang="zh-CN" sz="1600" dirty="0">
                    <a:solidFill>
                      <a:srgbClr val="FF0000"/>
                    </a:solidFill>
                    <a:latin typeface="+mn-lt"/>
                    <a:ea typeface="+mn-ea"/>
                  </a:rPr>
                  <a:t>Shared</a:t>
                </a:r>
              </a:p>
              <a:p>
                <a:pPr algn="ctr" eaLnBrk="1" fontAlgn="auto" hangingPunct="1">
                  <a:lnSpc>
                    <a:spcPct val="85000"/>
                  </a:lnSpc>
                  <a:spcBef>
                    <a:spcPts val="0"/>
                  </a:spcBef>
                  <a:spcAft>
                    <a:spcPts val="0"/>
                  </a:spcAft>
                  <a:buSzTx/>
                  <a:buFontTx/>
                  <a:buNone/>
                  <a:defRPr/>
                </a:pPr>
                <a:r>
                  <a:rPr lang="en-US" altLang="zh-CN" sz="1600" dirty="0">
                    <a:solidFill>
                      <a:srgbClr val="FF0000"/>
                    </a:solidFill>
                    <a:latin typeface="+mn-lt"/>
                    <a:ea typeface="+mn-ea"/>
                  </a:rPr>
                  <a:t>Memory</a:t>
                </a:r>
              </a:p>
            </p:txBody>
          </p:sp>
          <p:grpSp>
            <p:nvGrpSpPr>
              <p:cNvPr id="151577" name="Group 26"/>
              <p:cNvGrpSpPr>
                <a:grpSpLocks/>
              </p:cNvGrpSpPr>
              <p:nvPr/>
            </p:nvGrpSpPr>
            <p:grpSpPr bwMode="auto">
              <a:xfrm>
                <a:off x="5074516" y="2567517"/>
                <a:ext cx="585788" cy="603250"/>
                <a:chOff x="977" y="1849"/>
                <a:chExt cx="369" cy="380"/>
              </a:xfrm>
            </p:grpSpPr>
            <p:sp>
              <p:nvSpPr>
                <p:cNvPr id="151580" name="Line 27"/>
                <p:cNvSpPr>
                  <a:spLocks noChangeShapeType="1"/>
                </p:cNvSpPr>
                <p:nvPr/>
              </p:nvSpPr>
              <p:spPr bwMode="auto">
                <a:xfrm>
                  <a:off x="977" y="2039"/>
                  <a:ext cx="369" cy="0"/>
                </a:xfrm>
                <a:prstGeom prst="line">
                  <a:avLst/>
                </a:prstGeom>
                <a:noFill/>
                <a:ln w="3810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1600"/>
                </a:p>
              </p:txBody>
            </p:sp>
            <p:sp>
              <p:nvSpPr>
                <p:cNvPr id="151581" name="Line 28"/>
                <p:cNvSpPr>
                  <a:spLocks noChangeShapeType="1"/>
                </p:cNvSpPr>
                <p:nvPr/>
              </p:nvSpPr>
              <p:spPr bwMode="auto">
                <a:xfrm>
                  <a:off x="977" y="1975"/>
                  <a:ext cx="369" cy="0"/>
                </a:xfrm>
                <a:prstGeom prst="line">
                  <a:avLst/>
                </a:prstGeom>
                <a:noFill/>
                <a:ln w="3810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1600"/>
                </a:p>
              </p:txBody>
            </p:sp>
            <p:sp>
              <p:nvSpPr>
                <p:cNvPr id="151582" name="Line 29"/>
                <p:cNvSpPr>
                  <a:spLocks noChangeShapeType="1"/>
                </p:cNvSpPr>
                <p:nvPr/>
              </p:nvSpPr>
              <p:spPr bwMode="auto">
                <a:xfrm>
                  <a:off x="977" y="1912"/>
                  <a:ext cx="369" cy="0"/>
                </a:xfrm>
                <a:prstGeom prst="line">
                  <a:avLst/>
                </a:prstGeom>
                <a:noFill/>
                <a:ln w="3810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1600"/>
                </a:p>
              </p:txBody>
            </p:sp>
            <p:sp>
              <p:nvSpPr>
                <p:cNvPr id="151583" name="Line 30"/>
                <p:cNvSpPr>
                  <a:spLocks noChangeShapeType="1"/>
                </p:cNvSpPr>
                <p:nvPr/>
              </p:nvSpPr>
              <p:spPr bwMode="auto">
                <a:xfrm>
                  <a:off x="977" y="2102"/>
                  <a:ext cx="369" cy="0"/>
                </a:xfrm>
                <a:prstGeom prst="line">
                  <a:avLst/>
                </a:prstGeom>
                <a:noFill/>
                <a:ln w="3810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1600"/>
                </a:p>
              </p:txBody>
            </p:sp>
            <p:sp>
              <p:nvSpPr>
                <p:cNvPr id="151584" name="Line 31"/>
                <p:cNvSpPr>
                  <a:spLocks noChangeShapeType="1"/>
                </p:cNvSpPr>
                <p:nvPr/>
              </p:nvSpPr>
              <p:spPr bwMode="auto">
                <a:xfrm>
                  <a:off x="977" y="2165"/>
                  <a:ext cx="369" cy="0"/>
                </a:xfrm>
                <a:prstGeom prst="line">
                  <a:avLst/>
                </a:prstGeom>
                <a:noFill/>
                <a:ln w="3810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1600"/>
                </a:p>
              </p:txBody>
            </p:sp>
            <p:sp>
              <p:nvSpPr>
                <p:cNvPr id="151585" name="Line 32"/>
                <p:cNvSpPr>
                  <a:spLocks noChangeShapeType="1"/>
                </p:cNvSpPr>
                <p:nvPr/>
              </p:nvSpPr>
              <p:spPr bwMode="auto">
                <a:xfrm>
                  <a:off x="977" y="1849"/>
                  <a:ext cx="369" cy="0"/>
                </a:xfrm>
                <a:prstGeom prst="line">
                  <a:avLst/>
                </a:prstGeom>
                <a:noFill/>
                <a:ln w="3810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1600"/>
                </a:p>
              </p:txBody>
            </p:sp>
            <p:sp>
              <p:nvSpPr>
                <p:cNvPr id="151586" name="Line 33"/>
                <p:cNvSpPr>
                  <a:spLocks noChangeShapeType="1"/>
                </p:cNvSpPr>
                <p:nvPr/>
              </p:nvSpPr>
              <p:spPr bwMode="auto">
                <a:xfrm>
                  <a:off x="977" y="2229"/>
                  <a:ext cx="369" cy="0"/>
                </a:xfrm>
                <a:prstGeom prst="line">
                  <a:avLst/>
                </a:prstGeom>
                <a:noFill/>
                <a:ln w="3810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1600"/>
                </a:p>
              </p:txBody>
            </p:sp>
          </p:grpSp>
          <p:sp>
            <p:nvSpPr>
              <p:cNvPr id="11290" name="Rectangle 95"/>
              <p:cNvSpPr>
                <a:spLocks noChangeArrowheads="1"/>
              </p:cNvSpPr>
              <p:nvPr/>
            </p:nvSpPr>
            <p:spPr bwMode="auto">
              <a:xfrm>
                <a:off x="7375670" y="2338918"/>
                <a:ext cx="1390970" cy="1060449"/>
              </a:xfrm>
              <a:prstGeom prst="rect">
                <a:avLst/>
              </a:prstGeom>
              <a:solidFill>
                <a:srgbClr val="0000FF"/>
              </a:solidFill>
              <a:ln w="19050">
                <a:solidFill>
                  <a:schemeClr val="tx1"/>
                </a:solidFill>
                <a:miter lim="800000"/>
                <a:headEnd/>
                <a:tailEnd/>
              </a:ln>
            </p:spPr>
            <p:txBody>
              <a:bodyPr wrap="none" anchor="ctr"/>
              <a:lstStyle>
                <a:lvl1pPr>
                  <a:spcBef>
                    <a:spcPct val="20000"/>
                  </a:spcBef>
                  <a:buSzPct val="180000"/>
                  <a:buBlip>
                    <a:blip r:embed="rId3"/>
                  </a:buBlip>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80000"/>
                  <a:buBlip>
                    <a:blip r:embed="rId3"/>
                  </a:buBlip>
                  <a:defRPr sz="2000" b="1">
                    <a:solidFill>
                      <a:schemeClr val="tx1"/>
                    </a:solidFill>
                    <a:latin typeface="Arial" panose="020B0604020202020204" pitchFamily="34" charset="0"/>
                    <a:ea typeface="ＭＳ Ｐゴシック" panose="020B0600070205080204" pitchFamily="34" charset="-128"/>
                  </a:defRPr>
                </a:lvl2pPr>
                <a:lvl3pPr marL="1431925" indent="-342900">
                  <a:spcBef>
                    <a:spcPct val="20000"/>
                  </a:spcBef>
                  <a:buSzPct val="180000"/>
                  <a:buBlip>
                    <a:blip r:embed="rId3"/>
                  </a:buBlip>
                  <a:defRPr b="1">
                    <a:solidFill>
                      <a:schemeClr val="tx1"/>
                    </a:solidFill>
                    <a:latin typeface="Arial" panose="020B0604020202020204" pitchFamily="34" charset="0"/>
                    <a:ea typeface="ＭＳ Ｐゴシック" panose="020B0600070205080204" pitchFamily="34" charset="-128"/>
                  </a:defRPr>
                </a:lvl3pPr>
                <a:lvl4pPr marL="1774825" indent="-228600">
                  <a:spcBef>
                    <a:spcPct val="20000"/>
                  </a:spcBef>
                  <a:buChar char="–"/>
                  <a:defRPr sz="2000">
                    <a:solidFill>
                      <a:schemeClr val="bg1"/>
                    </a:solidFill>
                    <a:latin typeface="Arial" panose="020B0604020202020204" pitchFamily="34" charset="0"/>
                    <a:ea typeface="ＭＳ Ｐゴシック" panose="020B0600070205080204" pitchFamily="34" charset="-128"/>
                  </a:defRPr>
                </a:lvl4pPr>
                <a:lvl5pPr marL="2117725" indent="-228600">
                  <a:spcBef>
                    <a:spcPct val="20000"/>
                  </a:spcBef>
                  <a:buChar char="»"/>
                  <a:defRPr sz="2000">
                    <a:solidFill>
                      <a:schemeClr val="bg1"/>
                    </a:solidFill>
                    <a:latin typeface="Arial" panose="020B0604020202020204" pitchFamily="34" charset="0"/>
                    <a:ea typeface="ＭＳ Ｐゴシック" panose="020B0600070205080204" pitchFamily="34" charset="-128"/>
                  </a:defRPr>
                </a:lvl5pPr>
                <a:lvl6pPr marL="2574925" indent="-228600" eaLnBrk="0" fontAlgn="base" hangingPunct="0">
                  <a:spcBef>
                    <a:spcPct val="20000"/>
                  </a:spcBef>
                  <a:spcAft>
                    <a:spcPct val="0"/>
                  </a:spcAft>
                  <a:buChar char="»"/>
                  <a:defRPr sz="2000">
                    <a:solidFill>
                      <a:schemeClr val="bg1"/>
                    </a:solidFill>
                    <a:latin typeface="Arial" panose="020B0604020202020204" pitchFamily="34" charset="0"/>
                    <a:ea typeface="ＭＳ Ｐゴシック" panose="020B0600070205080204" pitchFamily="34" charset="-128"/>
                  </a:defRPr>
                </a:lvl6pPr>
                <a:lvl7pPr marL="3032125" indent="-228600" eaLnBrk="0" fontAlgn="base" hangingPunct="0">
                  <a:spcBef>
                    <a:spcPct val="20000"/>
                  </a:spcBef>
                  <a:spcAft>
                    <a:spcPct val="0"/>
                  </a:spcAft>
                  <a:buChar char="»"/>
                  <a:defRPr sz="2000">
                    <a:solidFill>
                      <a:schemeClr val="bg1"/>
                    </a:solidFill>
                    <a:latin typeface="Arial" panose="020B0604020202020204" pitchFamily="34" charset="0"/>
                    <a:ea typeface="ＭＳ Ｐゴシック" panose="020B0600070205080204" pitchFamily="34" charset="-128"/>
                  </a:defRPr>
                </a:lvl7pPr>
                <a:lvl8pPr marL="3489325" indent="-228600" eaLnBrk="0" fontAlgn="base" hangingPunct="0">
                  <a:spcBef>
                    <a:spcPct val="20000"/>
                  </a:spcBef>
                  <a:spcAft>
                    <a:spcPct val="0"/>
                  </a:spcAft>
                  <a:buChar char="»"/>
                  <a:defRPr sz="2000">
                    <a:solidFill>
                      <a:schemeClr val="bg1"/>
                    </a:solidFill>
                    <a:latin typeface="Arial" panose="020B0604020202020204" pitchFamily="34" charset="0"/>
                    <a:ea typeface="ＭＳ Ｐゴシック" panose="020B0600070205080204" pitchFamily="34" charset="-128"/>
                  </a:defRPr>
                </a:lvl8pPr>
                <a:lvl9pPr marL="3946525" indent="-228600" eaLnBrk="0" fontAlgn="base" hangingPunct="0">
                  <a:spcBef>
                    <a:spcPct val="20000"/>
                  </a:spcBef>
                  <a:spcAft>
                    <a:spcPct val="0"/>
                  </a:spcAft>
                  <a:buChar char="»"/>
                  <a:defRPr sz="2000">
                    <a:solidFill>
                      <a:schemeClr val="bg1"/>
                    </a:solidFill>
                    <a:latin typeface="Arial" panose="020B0604020202020204" pitchFamily="34" charset="0"/>
                    <a:ea typeface="ＭＳ Ｐゴシック" panose="020B0600070205080204" pitchFamily="34" charset="-128"/>
                  </a:defRPr>
                </a:lvl9pPr>
              </a:lstStyle>
              <a:p>
                <a:pPr algn="ctr" eaLnBrk="1" fontAlgn="auto" hangingPunct="1">
                  <a:lnSpc>
                    <a:spcPct val="85000"/>
                  </a:lnSpc>
                  <a:spcBef>
                    <a:spcPts val="0"/>
                  </a:spcBef>
                  <a:spcAft>
                    <a:spcPts val="0"/>
                  </a:spcAft>
                  <a:buSzTx/>
                  <a:buFontTx/>
                  <a:buNone/>
                  <a:defRPr/>
                </a:pPr>
                <a:r>
                  <a:rPr lang="en-US" altLang="zh-CN" sz="1600" dirty="0">
                    <a:solidFill>
                      <a:srgbClr val="FF0000"/>
                    </a:solidFill>
                    <a:latin typeface="+mn-lt"/>
                    <a:ea typeface="+mn-ea"/>
                  </a:rPr>
                  <a:t>Per-app</a:t>
                </a:r>
              </a:p>
              <a:p>
                <a:pPr algn="ctr" eaLnBrk="1" fontAlgn="auto" hangingPunct="1">
                  <a:lnSpc>
                    <a:spcPct val="85000"/>
                  </a:lnSpc>
                  <a:spcBef>
                    <a:spcPts val="0"/>
                  </a:spcBef>
                  <a:spcAft>
                    <a:spcPts val="0"/>
                  </a:spcAft>
                  <a:buSzTx/>
                  <a:buFontTx/>
                  <a:buNone/>
                  <a:defRPr/>
                </a:pPr>
                <a:r>
                  <a:rPr lang="en-US" altLang="zh-CN" sz="1600" dirty="0">
                    <a:solidFill>
                      <a:srgbClr val="FF0000"/>
                    </a:solidFill>
                    <a:latin typeface="+mn-lt"/>
                    <a:ea typeface="+mn-ea"/>
                  </a:rPr>
                  <a:t>Device</a:t>
                </a:r>
                <a:br>
                  <a:rPr lang="en-US" altLang="zh-CN" sz="1600" dirty="0">
                    <a:solidFill>
                      <a:srgbClr val="FF0000"/>
                    </a:solidFill>
                    <a:latin typeface="+mn-lt"/>
                    <a:ea typeface="+mn-ea"/>
                  </a:rPr>
                </a:br>
                <a:r>
                  <a:rPr lang="en-US" altLang="zh-CN" sz="1600" dirty="0">
                    <a:solidFill>
                      <a:srgbClr val="FF0000"/>
                    </a:solidFill>
                    <a:latin typeface="+mn-lt"/>
                    <a:ea typeface="+mn-ea"/>
                  </a:rPr>
                  <a:t>Global</a:t>
                </a:r>
              </a:p>
              <a:p>
                <a:pPr algn="ctr" eaLnBrk="1" fontAlgn="auto" hangingPunct="1">
                  <a:lnSpc>
                    <a:spcPct val="85000"/>
                  </a:lnSpc>
                  <a:spcBef>
                    <a:spcPts val="0"/>
                  </a:spcBef>
                  <a:spcAft>
                    <a:spcPts val="0"/>
                  </a:spcAft>
                  <a:buSzTx/>
                  <a:buFontTx/>
                  <a:buNone/>
                  <a:defRPr/>
                </a:pPr>
                <a:r>
                  <a:rPr lang="en-US" altLang="zh-CN" sz="1600" dirty="0">
                    <a:solidFill>
                      <a:srgbClr val="FF0000"/>
                    </a:solidFill>
                    <a:latin typeface="+mn-lt"/>
                    <a:ea typeface="+mn-ea"/>
                  </a:rPr>
                  <a:t>Memory</a:t>
                </a:r>
              </a:p>
            </p:txBody>
          </p:sp>
          <p:sp>
            <p:nvSpPr>
              <p:cNvPr id="151579" name="Line 156"/>
              <p:cNvSpPr>
                <a:spLocks noChangeShapeType="1"/>
              </p:cNvSpPr>
              <p:nvPr/>
            </p:nvSpPr>
            <p:spPr bwMode="auto">
              <a:xfrm>
                <a:off x="6757082" y="2869142"/>
                <a:ext cx="585788" cy="0"/>
              </a:xfrm>
              <a:prstGeom prst="line">
                <a:avLst/>
              </a:prstGeom>
              <a:noFill/>
              <a:ln w="7620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1600"/>
              </a:p>
            </p:txBody>
          </p:sp>
        </p:grpSp>
        <p:cxnSp>
          <p:nvCxnSpPr>
            <p:cNvPr id="352" name="Straight Arrow Connector 351"/>
            <p:cNvCxnSpPr>
              <a:stCxn id="11290" idx="2"/>
            </p:cNvCxnSpPr>
            <p:nvPr/>
          </p:nvCxnSpPr>
          <p:spPr>
            <a:xfrm rot="5400000">
              <a:off x="6417469" y="3856832"/>
              <a:ext cx="2111375" cy="1195387"/>
            </a:xfrm>
            <a:prstGeom prst="straightConnector1">
              <a:avLst/>
            </a:prstGeom>
            <a:ln w="38100">
              <a:solidFill>
                <a:srgbClr val="00B0F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56" name="Straight Arrow Connector 355"/>
            <p:cNvCxnSpPr>
              <a:stCxn id="11290" idx="2"/>
            </p:cNvCxnSpPr>
            <p:nvPr/>
          </p:nvCxnSpPr>
          <p:spPr>
            <a:xfrm rot="5400000">
              <a:off x="6524625" y="4465638"/>
              <a:ext cx="2613025" cy="479425"/>
            </a:xfrm>
            <a:prstGeom prst="straightConnector1">
              <a:avLst/>
            </a:prstGeom>
            <a:ln w="38100">
              <a:solidFill>
                <a:srgbClr val="00B0F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74" name="Straight Arrow Connector 373"/>
            <p:cNvCxnSpPr>
              <a:stCxn id="11276" idx="2"/>
            </p:cNvCxnSpPr>
            <p:nvPr/>
          </p:nvCxnSpPr>
          <p:spPr>
            <a:xfrm rot="16200000" flipH="1">
              <a:off x="2025650" y="2411413"/>
              <a:ext cx="2112963" cy="4084637"/>
            </a:xfrm>
            <a:prstGeom prst="straightConnector1">
              <a:avLst/>
            </a:prstGeom>
            <a:ln w="38100">
              <a:solidFill>
                <a:srgbClr val="00B0F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78" name="Straight Arrow Connector 377"/>
            <p:cNvCxnSpPr>
              <a:stCxn id="11276" idx="2"/>
            </p:cNvCxnSpPr>
            <p:nvPr/>
          </p:nvCxnSpPr>
          <p:spPr>
            <a:xfrm rot="16200000" flipH="1">
              <a:off x="1828006" y="2609057"/>
              <a:ext cx="2614613" cy="4191000"/>
            </a:xfrm>
            <a:prstGeom prst="straightConnector1">
              <a:avLst/>
            </a:prstGeom>
            <a:ln w="38100">
              <a:solidFill>
                <a:srgbClr val="00B0F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11276" name="Rectangle 7"/>
            <p:cNvSpPr>
              <a:spLocks noChangeArrowheads="1"/>
            </p:cNvSpPr>
            <p:nvPr/>
          </p:nvSpPr>
          <p:spPr bwMode="auto">
            <a:xfrm>
              <a:off x="231775" y="2757488"/>
              <a:ext cx="1617663" cy="639762"/>
            </a:xfrm>
            <a:prstGeom prst="rect">
              <a:avLst/>
            </a:prstGeom>
            <a:solidFill>
              <a:srgbClr val="0000FF"/>
            </a:solidFill>
            <a:ln w="19050">
              <a:solidFill>
                <a:schemeClr val="tx1"/>
              </a:solidFill>
              <a:miter lim="800000"/>
              <a:headEnd/>
              <a:tailEnd/>
            </a:ln>
          </p:spPr>
          <p:txBody>
            <a:bodyPr wrap="none" anchor="ctr"/>
            <a:lstStyle>
              <a:lvl1pPr>
                <a:spcBef>
                  <a:spcPct val="20000"/>
                </a:spcBef>
                <a:buSzPct val="180000"/>
                <a:buBlip>
                  <a:blip r:embed="rId3"/>
                </a:buBlip>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SzPct val="180000"/>
                <a:buBlip>
                  <a:blip r:embed="rId3"/>
                </a:buBlip>
                <a:defRPr sz="2000" b="1">
                  <a:solidFill>
                    <a:schemeClr val="tx1"/>
                  </a:solidFill>
                  <a:latin typeface="Arial" panose="020B0604020202020204" pitchFamily="34" charset="0"/>
                  <a:ea typeface="ＭＳ Ｐゴシック" panose="020B0600070205080204" pitchFamily="34" charset="-128"/>
                </a:defRPr>
              </a:lvl2pPr>
              <a:lvl3pPr marL="1431925" indent="-342900">
                <a:spcBef>
                  <a:spcPct val="20000"/>
                </a:spcBef>
                <a:buSzPct val="180000"/>
                <a:buBlip>
                  <a:blip r:embed="rId3"/>
                </a:buBlip>
                <a:defRPr b="1">
                  <a:solidFill>
                    <a:schemeClr val="tx1"/>
                  </a:solidFill>
                  <a:latin typeface="Arial" panose="020B0604020202020204" pitchFamily="34" charset="0"/>
                  <a:ea typeface="ＭＳ Ｐゴシック" panose="020B0600070205080204" pitchFamily="34" charset="-128"/>
                </a:defRPr>
              </a:lvl3pPr>
              <a:lvl4pPr marL="1774825" indent="-228600">
                <a:spcBef>
                  <a:spcPct val="20000"/>
                </a:spcBef>
                <a:buChar char="–"/>
                <a:defRPr sz="2000">
                  <a:solidFill>
                    <a:schemeClr val="bg1"/>
                  </a:solidFill>
                  <a:latin typeface="Arial" panose="020B0604020202020204" pitchFamily="34" charset="0"/>
                  <a:ea typeface="ＭＳ Ｐゴシック" panose="020B0600070205080204" pitchFamily="34" charset="-128"/>
                </a:defRPr>
              </a:lvl4pPr>
              <a:lvl5pPr marL="2117725" indent="-228600">
                <a:spcBef>
                  <a:spcPct val="20000"/>
                </a:spcBef>
                <a:buChar char="»"/>
                <a:defRPr sz="2000">
                  <a:solidFill>
                    <a:schemeClr val="bg1"/>
                  </a:solidFill>
                  <a:latin typeface="Arial" panose="020B0604020202020204" pitchFamily="34" charset="0"/>
                  <a:ea typeface="ＭＳ Ｐゴシック" panose="020B0600070205080204" pitchFamily="34" charset="-128"/>
                </a:defRPr>
              </a:lvl5pPr>
              <a:lvl6pPr marL="2574925" indent="-228600" eaLnBrk="0" fontAlgn="base" hangingPunct="0">
                <a:spcBef>
                  <a:spcPct val="20000"/>
                </a:spcBef>
                <a:spcAft>
                  <a:spcPct val="0"/>
                </a:spcAft>
                <a:buChar char="»"/>
                <a:defRPr sz="2000">
                  <a:solidFill>
                    <a:schemeClr val="bg1"/>
                  </a:solidFill>
                  <a:latin typeface="Arial" panose="020B0604020202020204" pitchFamily="34" charset="0"/>
                  <a:ea typeface="ＭＳ Ｐゴシック" panose="020B0600070205080204" pitchFamily="34" charset="-128"/>
                </a:defRPr>
              </a:lvl6pPr>
              <a:lvl7pPr marL="3032125" indent="-228600" eaLnBrk="0" fontAlgn="base" hangingPunct="0">
                <a:spcBef>
                  <a:spcPct val="20000"/>
                </a:spcBef>
                <a:spcAft>
                  <a:spcPct val="0"/>
                </a:spcAft>
                <a:buChar char="»"/>
                <a:defRPr sz="2000">
                  <a:solidFill>
                    <a:schemeClr val="bg1"/>
                  </a:solidFill>
                  <a:latin typeface="Arial" panose="020B0604020202020204" pitchFamily="34" charset="0"/>
                  <a:ea typeface="ＭＳ Ｐゴシック" panose="020B0600070205080204" pitchFamily="34" charset="-128"/>
                </a:defRPr>
              </a:lvl7pPr>
              <a:lvl8pPr marL="3489325" indent="-228600" eaLnBrk="0" fontAlgn="base" hangingPunct="0">
                <a:spcBef>
                  <a:spcPct val="20000"/>
                </a:spcBef>
                <a:spcAft>
                  <a:spcPct val="0"/>
                </a:spcAft>
                <a:buChar char="»"/>
                <a:defRPr sz="2000">
                  <a:solidFill>
                    <a:schemeClr val="bg1"/>
                  </a:solidFill>
                  <a:latin typeface="Arial" panose="020B0604020202020204" pitchFamily="34" charset="0"/>
                  <a:ea typeface="ＭＳ Ｐゴシック" panose="020B0600070205080204" pitchFamily="34" charset="-128"/>
                </a:defRPr>
              </a:lvl8pPr>
              <a:lvl9pPr marL="3946525" indent="-228600" eaLnBrk="0" fontAlgn="base" hangingPunct="0">
                <a:spcBef>
                  <a:spcPct val="20000"/>
                </a:spcBef>
                <a:spcAft>
                  <a:spcPct val="0"/>
                </a:spcAft>
                <a:buChar char="»"/>
                <a:defRPr sz="2000">
                  <a:solidFill>
                    <a:schemeClr val="bg1"/>
                  </a:solidFill>
                  <a:latin typeface="Arial" panose="020B0604020202020204" pitchFamily="34" charset="0"/>
                  <a:ea typeface="ＭＳ Ｐゴシック" panose="020B0600070205080204" pitchFamily="34" charset="-128"/>
                </a:defRPr>
              </a:lvl9pPr>
            </a:lstStyle>
            <a:p>
              <a:pPr algn="ctr" eaLnBrk="1" fontAlgn="auto" hangingPunct="1">
                <a:lnSpc>
                  <a:spcPct val="85000"/>
                </a:lnSpc>
                <a:spcBef>
                  <a:spcPts val="0"/>
                </a:spcBef>
                <a:spcAft>
                  <a:spcPts val="0"/>
                </a:spcAft>
                <a:buSzTx/>
                <a:buFontTx/>
                <a:buNone/>
                <a:defRPr/>
              </a:pPr>
              <a:r>
                <a:rPr lang="en-US" altLang="zh-CN" sz="1600" dirty="0">
                  <a:solidFill>
                    <a:srgbClr val="FF0000"/>
                  </a:solidFill>
                  <a:latin typeface="+mn-lt"/>
                  <a:ea typeface="+mn-ea"/>
                </a:rPr>
                <a:t>Per-thread </a:t>
              </a:r>
            </a:p>
            <a:p>
              <a:pPr algn="ctr" eaLnBrk="1" fontAlgn="auto" hangingPunct="1">
                <a:lnSpc>
                  <a:spcPct val="85000"/>
                </a:lnSpc>
                <a:spcBef>
                  <a:spcPts val="0"/>
                </a:spcBef>
                <a:spcAft>
                  <a:spcPts val="0"/>
                </a:spcAft>
                <a:buSzTx/>
                <a:buFontTx/>
                <a:buNone/>
                <a:defRPr/>
              </a:pPr>
              <a:r>
                <a:rPr lang="en-US" altLang="zh-CN" sz="1600" dirty="0">
                  <a:solidFill>
                    <a:srgbClr val="FF0000"/>
                  </a:solidFill>
                  <a:latin typeface="+mn-lt"/>
                  <a:ea typeface="+mn-ea"/>
                </a:rPr>
                <a:t>Local Memory</a:t>
              </a:r>
            </a:p>
          </p:txBody>
        </p:sp>
        <p:sp>
          <p:nvSpPr>
            <p:cNvPr id="151565" name="Line 8"/>
            <p:cNvSpPr>
              <a:spLocks noChangeShapeType="1"/>
            </p:cNvSpPr>
            <p:nvPr/>
          </p:nvSpPr>
          <p:spPr bwMode="auto">
            <a:xfrm>
              <a:off x="1849438" y="3076575"/>
              <a:ext cx="635000" cy="0"/>
            </a:xfrm>
            <a:prstGeom prst="line">
              <a:avLst/>
            </a:prstGeom>
            <a:noFill/>
            <a:ln w="3810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1600"/>
            </a:p>
          </p:txBody>
        </p:sp>
        <p:sp>
          <p:nvSpPr>
            <p:cNvPr id="151566" name="Line 8"/>
            <p:cNvSpPr>
              <a:spLocks noChangeShapeType="1"/>
            </p:cNvSpPr>
            <p:nvPr/>
          </p:nvSpPr>
          <p:spPr bwMode="auto">
            <a:xfrm flipV="1">
              <a:off x="1851025" y="2497138"/>
              <a:ext cx="633413" cy="0"/>
            </a:xfrm>
            <a:prstGeom prst="line">
              <a:avLst/>
            </a:prstGeom>
            <a:noFill/>
            <a:ln w="3810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1600"/>
            </a:p>
          </p:txBody>
        </p:sp>
        <p:grpSp>
          <p:nvGrpSpPr>
            <p:cNvPr id="151567" name="Group 4"/>
            <p:cNvGrpSpPr>
              <a:grpSpLocks/>
            </p:cNvGrpSpPr>
            <p:nvPr/>
          </p:nvGrpSpPr>
          <p:grpSpPr bwMode="auto">
            <a:xfrm>
              <a:off x="2089150" y="2012950"/>
              <a:ext cx="909638" cy="1384300"/>
              <a:chOff x="354" y="681"/>
              <a:chExt cx="573" cy="729"/>
            </a:xfrm>
          </p:grpSpPr>
          <p:sp>
            <p:nvSpPr>
              <p:cNvPr id="151572" name="Freeform 5"/>
              <p:cNvSpPr>
                <a:spLocks noChangeAspect="1"/>
              </p:cNvSpPr>
              <p:nvPr/>
            </p:nvSpPr>
            <p:spPr bwMode="auto">
              <a:xfrm>
                <a:off x="600" y="885"/>
                <a:ext cx="81" cy="525"/>
              </a:xfrm>
              <a:custGeom>
                <a:avLst/>
                <a:gdLst>
                  <a:gd name="T0" fmla="*/ 0 w 208"/>
                  <a:gd name="T1" fmla="*/ 0 h 1536"/>
                  <a:gd name="T2" fmla="*/ 0 w 208"/>
                  <a:gd name="T3" fmla="*/ 0 h 1536"/>
                  <a:gd name="T4" fmla="*/ 0 w 208"/>
                  <a:gd name="T5" fmla="*/ 0 h 1536"/>
                  <a:gd name="T6" fmla="*/ 0 w 208"/>
                  <a:gd name="T7" fmla="*/ 0 h 1536"/>
                  <a:gd name="T8" fmla="*/ 0 w 208"/>
                  <a:gd name="T9" fmla="*/ 0 h 1536"/>
                  <a:gd name="T10" fmla="*/ 0 w 208"/>
                  <a:gd name="T11" fmla="*/ 0 h 1536"/>
                  <a:gd name="T12" fmla="*/ 0 w 208"/>
                  <a:gd name="T13" fmla="*/ 0 h 1536"/>
                  <a:gd name="T14" fmla="*/ 0 w 208"/>
                  <a:gd name="T15" fmla="*/ 0 h 1536"/>
                  <a:gd name="T16" fmla="*/ 0 w 208"/>
                  <a:gd name="T17" fmla="*/ 0 h 1536"/>
                  <a:gd name="T18" fmla="*/ 0 w 208"/>
                  <a:gd name="T19" fmla="*/ 0 h 1536"/>
                  <a:gd name="T20" fmla="*/ 0 w 208"/>
                  <a:gd name="T21" fmla="*/ 0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sz="1600"/>
              </a:p>
            </p:txBody>
          </p:sp>
          <p:sp>
            <p:nvSpPr>
              <p:cNvPr id="151573" name="Text Box 6"/>
              <p:cNvSpPr txBox="1">
                <a:spLocks noChangeArrowheads="1"/>
              </p:cNvSpPr>
              <p:nvPr/>
            </p:nvSpPr>
            <p:spPr bwMode="auto">
              <a:xfrm>
                <a:off x="354" y="681"/>
                <a:ext cx="573"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37931725" indent="-37474525">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431925" indent="-3429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774825"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117725"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749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30321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893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946525"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1600" b="1">
                    <a:solidFill>
                      <a:srgbClr val="0070C0"/>
                    </a:solidFill>
                    <a:latin typeface="Arial" panose="020B0604020202020204" pitchFamily="34" charset="0"/>
                    <a:ea typeface="MS PGothic" pitchFamily="34" charset="-128"/>
                  </a:rPr>
                  <a:t>Thread</a:t>
                </a:r>
              </a:p>
            </p:txBody>
          </p:sp>
        </p:grpSp>
        <p:cxnSp>
          <p:nvCxnSpPr>
            <p:cNvPr id="409" name="Straight Arrow Connector 408"/>
            <p:cNvCxnSpPr>
              <a:endCxn id="18" idx="1"/>
            </p:cNvCxnSpPr>
            <p:nvPr/>
          </p:nvCxnSpPr>
          <p:spPr>
            <a:xfrm>
              <a:off x="2552700" y="3398838"/>
              <a:ext cx="2382838" cy="971550"/>
            </a:xfrm>
            <a:prstGeom prst="straightConnector1">
              <a:avLst/>
            </a:prstGeom>
            <a:ln w="38100">
              <a:solidFill>
                <a:srgbClr val="00B0F0"/>
              </a:solidFill>
              <a:prstDash val="sysDot"/>
              <a:tailEnd type="arrow"/>
            </a:ln>
          </p:spPr>
          <p:style>
            <a:lnRef idx="1">
              <a:schemeClr val="accent1"/>
            </a:lnRef>
            <a:fillRef idx="0">
              <a:schemeClr val="accent1"/>
            </a:fillRef>
            <a:effectRef idx="0">
              <a:schemeClr val="accent1"/>
            </a:effectRef>
            <a:fontRef idx="minor">
              <a:schemeClr val="tx1"/>
            </a:fontRef>
          </p:style>
        </p:cxnSp>
      </p:grpSp>
      <p:sp>
        <p:nvSpPr>
          <p:cNvPr id="3" name="日期占位符 2"/>
          <p:cNvSpPr>
            <a:spLocks noGrp="1"/>
          </p:cNvSpPr>
          <p:nvPr>
            <p:ph type="dt" sz="half" idx="10"/>
          </p:nvPr>
        </p:nvSpPr>
        <p:spPr/>
        <p:txBody>
          <a:bodyPr/>
          <a:lstStyle/>
          <a:p>
            <a:fld id="{B1991D53-97F4-4296-8EED-B2450DCBF425}" type="datetime1">
              <a:rPr lang="en-US" altLang="zh-CN" smtClean="0"/>
              <a:t>4/30/2020</a:t>
            </a:fld>
            <a:endParaRPr lang="zh-CN" altLang="en-US"/>
          </a:p>
        </p:txBody>
      </p:sp>
      <p:sp>
        <p:nvSpPr>
          <p:cNvPr id="4" name="页脚占位符 3"/>
          <p:cNvSpPr>
            <a:spLocks noGrp="1"/>
          </p:cNvSpPr>
          <p:nvPr>
            <p:ph type="ftr" sz="quarter" idx="11"/>
          </p:nvPr>
        </p:nvSpPr>
        <p:spPr/>
        <p:txBody>
          <a:bodyPr/>
          <a:lstStyle/>
          <a:p>
            <a:r>
              <a:rPr lang="zh-CN" altLang="en-US" smtClean="0"/>
              <a:t>中国科学技术大学</a:t>
            </a:r>
            <a:endParaRPr lang="zh-CN" altLang="en-US" dirty="0"/>
          </a:p>
        </p:txBody>
      </p:sp>
      <p:sp>
        <p:nvSpPr>
          <p:cNvPr id="5" name="灯片编号占位符 4"/>
          <p:cNvSpPr>
            <a:spLocks noGrp="1"/>
          </p:cNvSpPr>
          <p:nvPr>
            <p:ph type="sldNum" sz="quarter" idx="12"/>
          </p:nvPr>
        </p:nvSpPr>
        <p:spPr/>
        <p:txBody>
          <a:bodyPr/>
          <a:lstStyle/>
          <a:p>
            <a:fld id="{8BD4F407-B401-4F27-B84C-F4D1FCFDF361}" type="slidenum">
              <a:rPr lang="zh-CN" altLang="en-US" smtClean="0"/>
              <a:pPr/>
              <a:t>44</a:t>
            </a:fld>
            <a:endParaRPr lang="zh-CN" altLang="en-US"/>
          </a:p>
        </p:txBody>
      </p:sp>
    </p:spTree>
    <p:extLst>
      <p:ext uri="{BB962C8B-B14F-4D97-AF65-F5344CB8AC3E}">
        <p14:creationId xmlns:p14="http://schemas.microsoft.com/office/powerpoint/2010/main" val="1817419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p:cNvSpPr>
            <a:spLocks noGrp="1"/>
          </p:cNvSpPr>
          <p:nvPr>
            <p:ph type="title"/>
          </p:nvPr>
        </p:nvSpPr>
        <p:spPr/>
        <p:txBody>
          <a:bodyPr>
            <a:normAutofit fontScale="90000"/>
          </a:bodyPr>
          <a:lstStyle/>
          <a:p>
            <a:r>
              <a:rPr lang="en-US" altLang="zh-CN" dirty="0" smtClean="0"/>
              <a:t>CUDA</a:t>
            </a:r>
            <a:r>
              <a:rPr lang="zh-CN" altLang="en-US" dirty="0" smtClean="0"/>
              <a:t>：</a:t>
            </a:r>
            <a:r>
              <a:rPr lang="en-US" altLang="zh-CN" dirty="0" smtClean="0"/>
              <a:t>“Single Instruction, Multiple Thread”</a:t>
            </a:r>
          </a:p>
        </p:txBody>
      </p:sp>
      <p:sp>
        <p:nvSpPr>
          <p:cNvPr id="153603" name="Content Placeholder 2"/>
          <p:cNvSpPr>
            <a:spLocks noGrp="1"/>
          </p:cNvSpPr>
          <p:nvPr>
            <p:ph idx="1"/>
          </p:nvPr>
        </p:nvSpPr>
        <p:spPr>
          <a:xfrm>
            <a:off x="505097" y="1132790"/>
            <a:ext cx="8229600" cy="2203727"/>
          </a:xfrm>
        </p:spPr>
        <p:txBody>
          <a:bodyPr>
            <a:normAutofit/>
          </a:bodyPr>
          <a:lstStyle/>
          <a:p>
            <a:r>
              <a:rPr lang="en-US" altLang="zh-CN" dirty="0" smtClean="0"/>
              <a:t>GPUs </a:t>
            </a:r>
            <a:r>
              <a:rPr lang="zh-CN" altLang="en-US" dirty="0" smtClean="0"/>
              <a:t>使用</a:t>
            </a:r>
            <a:r>
              <a:rPr lang="en-US" altLang="zh-CN" dirty="0" smtClean="0"/>
              <a:t> SIMT</a:t>
            </a:r>
            <a:r>
              <a:rPr lang="zh-CN" altLang="en-US" dirty="0" smtClean="0"/>
              <a:t>模型</a:t>
            </a:r>
            <a:r>
              <a:rPr lang="en-US" altLang="zh-CN" dirty="0" smtClean="0"/>
              <a:t>, </a:t>
            </a:r>
            <a:r>
              <a:rPr lang="zh-CN" altLang="en-US" dirty="0" smtClean="0"/>
              <a:t>每个</a:t>
            </a:r>
            <a:r>
              <a:rPr lang="en-US" altLang="zh-CN" dirty="0" smtClean="0"/>
              <a:t>CUDA</a:t>
            </a:r>
            <a:r>
              <a:rPr lang="zh-CN" altLang="en-US" dirty="0" smtClean="0"/>
              <a:t>线程的标量指令流汇聚在一起在硬件上以</a:t>
            </a:r>
            <a:r>
              <a:rPr lang="en-US" altLang="zh-CN" dirty="0" smtClean="0"/>
              <a:t>SIMD</a:t>
            </a:r>
            <a:r>
              <a:rPr lang="zh-CN" altLang="en-US" dirty="0" smtClean="0"/>
              <a:t>方式执行</a:t>
            </a:r>
            <a:r>
              <a:rPr lang="en-US" altLang="zh-CN" dirty="0" smtClean="0"/>
              <a:t> (</a:t>
            </a:r>
            <a:r>
              <a:rPr lang="en-US" altLang="zh-CN" dirty="0" err="1" smtClean="0"/>
              <a:t>Nvidia</a:t>
            </a:r>
            <a:r>
              <a:rPr lang="en-US" altLang="zh-CN" dirty="0" smtClean="0"/>
              <a:t> groups 32 CUDA threads into a warp)</a:t>
            </a:r>
          </a:p>
        </p:txBody>
      </p:sp>
      <p:sp>
        <p:nvSpPr>
          <p:cNvPr id="62" name="日期占位符 61"/>
          <p:cNvSpPr>
            <a:spLocks noGrp="1"/>
          </p:cNvSpPr>
          <p:nvPr>
            <p:ph type="dt" sz="quarter" idx="10"/>
          </p:nvPr>
        </p:nvSpPr>
        <p:spPr/>
        <p:txBody>
          <a:bodyPr/>
          <a:lstStyle/>
          <a:p>
            <a:fld id="{DB61CA3A-DF72-4266-816A-B742928287A6}" type="datetime1">
              <a:rPr lang="en-US" altLang="zh-CN" smtClean="0"/>
              <a:t>4/30/2020</a:t>
            </a:fld>
            <a:endParaRPr lang="zh-CN" altLang="en-US"/>
          </a:p>
        </p:txBody>
      </p:sp>
      <p:sp>
        <p:nvSpPr>
          <p:cNvPr id="63" name="页脚占位符 62"/>
          <p:cNvSpPr>
            <a:spLocks noGrp="1"/>
          </p:cNvSpPr>
          <p:nvPr>
            <p:ph type="ftr" sz="quarter" idx="11"/>
          </p:nvPr>
        </p:nvSpPr>
        <p:spPr/>
        <p:txBody>
          <a:bodyPr/>
          <a:lstStyle/>
          <a:p>
            <a:r>
              <a:rPr lang="zh-CN" altLang="en-US" smtClean="0"/>
              <a:t>中国科学技术大学</a:t>
            </a:r>
            <a:endParaRPr lang="zh-CN" altLang="en-US"/>
          </a:p>
        </p:txBody>
      </p:sp>
      <p:grpSp>
        <p:nvGrpSpPr>
          <p:cNvPr id="8" name="组合 7"/>
          <p:cNvGrpSpPr/>
          <p:nvPr/>
        </p:nvGrpSpPr>
        <p:grpSpPr>
          <a:xfrm>
            <a:off x="1215231" y="3804830"/>
            <a:ext cx="6713538" cy="2274888"/>
            <a:chOff x="685800" y="3038475"/>
            <a:chExt cx="6713538" cy="2274888"/>
          </a:xfrm>
        </p:grpSpPr>
        <p:sp>
          <p:nvSpPr>
            <p:cNvPr id="153605" name="TextBox 4"/>
            <p:cNvSpPr txBox="1">
              <a:spLocks noChangeArrowheads="1"/>
            </p:cNvSpPr>
            <p:nvPr/>
          </p:nvSpPr>
          <p:spPr bwMode="auto">
            <a:xfrm>
              <a:off x="3124200" y="3038475"/>
              <a:ext cx="541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latin typeface="Calibri" panose="020F0502020204030204" pitchFamily="34" charset="0"/>
                  <a:ea typeface="宋体" panose="02010600030101010101" pitchFamily="2" charset="-122"/>
                </a:rPr>
                <a:t>µT0</a:t>
              </a:r>
            </a:p>
          </p:txBody>
        </p:sp>
        <p:sp>
          <p:nvSpPr>
            <p:cNvPr id="153607" name="TextBox 7"/>
            <p:cNvSpPr txBox="1">
              <a:spLocks noChangeArrowheads="1"/>
            </p:cNvSpPr>
            <p:nvPr/>
          </p:nvSpPr>
          <p:spPr bwMode="auto">
            <a:xfrm>
              <a:off x="3657600" y="3038475"/>
              <a:ext cx="541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latin typeface="Calibri" panose="020F0502020204030204" pitchFamily="34" charset="0"/>
                  <a:ea typeface="宋体" panose="02010600030101010101" pitchFamily="2" charset="-122"/>
                </a:rPr>
                <a:t>µT1</a:t>
              </a:r>
            </a:p>
          </p:txBody>
        </p:sp>
        <p:sp>
          <p:nvSpPr>
            <p:cNvPr id="153609" name="TextBox 9"/>
            <p:cNvSpPr txBox="1">
              <a:spLocks noChangeArrowheads="1"/>
            </p:cNvSpPr>
            <p:nvPr/>
          </p:nvSpPr>
          <p:spPr bwMode="auto">
            <a:xfrm>
              <a:off x="4191000" y="3038475"/>
              <a:ext cx="541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latin typeface="Calibri" panose="020F0502020204030204" pitchFamily="34" charset="0"/>
                  <a:ea typeface="宋体" panose="02010600030101010101" pitchFamily="2" charset="-122"/>
                </a:rPr>
                <a:t>µT2</a:t>
              </a:r>
            </a:p>
          </p:txBody>
        </p:sp>
        <p:sp>
          <p:nvSpPr>
            <p:cNvPr id="153611" name="TextBox 11"/>
            <p:cNvSpPr txBox="1">
              <a:spLocks noChangeArrowheads="1"/>
            </p:cNvSpPr>
            <p:nvPr/>
          </p:nvSpPr>
          <p:spPr bwMode="auto">
            <a:xfrm>
              <a:off x="4724400" y="3038475"/>
              <a:ext cx="541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latin typeface="Calibri" panose="020F0502020204030204" pitchFamily="34" charset="0"/>
                  <a:ea typeface="宋体" panose="02010600030101010101" pitchFamily="2" charset="-122"/>
                </a:rPr>
                <a:t>µT3</a:t>
              </a:r>
            </a:p>
          </p:txBody>
        </p:sp>
        <p:sp>
          <p:nvSpPr>
            <p:cNvPr id="153613" name="TextBox 13"/>
            <p:cNvSpPr txBox="1">
              <a:spLocks noChangeArrowheads="1"/>
            </p:cNvSpPr>
            <p:nvPr/>
          </p:nvSpPr>
          <p:spPr bwMode="auto">
            <a:xfrm>
              <a:off x="5257800" y="3038475"/>
              <a:ext cx="542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latin typeface="Calibri" panose="020F0502020204030204" pitchFamily="34" charset="0"/>
                  <a:ea typeface="宋体" panose="02010600030101010101" pitchFamily="2" charset="-122"/>
                </a:rPr>
                <a:t>µT4</a:t>
              </a:r>
            </a:p>
          </p:txBody>
        </p:sp>
        <p:sp>
          <p:nvSpPr>
            <p:cNvPr id="153615" name="TextBox 15"/>
            <p:cNvSpPr txBox="1">
              <a:spLocks noChangeArrowheads="1"/>
            </p:cNvSpPr>
            <p:nvPr/>
          </p:nvSpPr>
          <p:spPr bwMode="auto">
            <a:xfrm>
              <a:off x="5791200" y="3038475"/>
              <a:ext cx="541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latin typeface="Calibri" panose="020F0502020204030204" pitchFamily="34" charset="0"/>
                  <a:ea typeface="宋体" panose="02010600030101010101" pitchFamily="2" charset="-122"/>
                </a:rPr>
                <a:t>µT5</a:t>
              </a:r>
            </a:p>
          </p:txBody>
        </p:sp>
        <p:sp>
          <p:nvSpPr>
            <p:cNvPr id="153617" name="TextBox 17"/>
            <p:cNvSpPr txBox="1">
              <a:spLocks noChangeArrowheads="1"/>
            </p:cNvSpPr>
            <p:nvPr/>
          </p:nvSpPr>
          <p:spPr bwMode="auto">
            <a:xfrm>
              <a:off x="6324600" y="3038475"/>
              <a:ext cx="541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latin typeface="Calibri" panose="020F0502020204030204" pitchFamily="34" charset="0"/>
                  <a:ea typeface="宋体" panose="02010600030101010101" pitchFamily="2" charset="-122"/>
                </a:rPr>
                <a:t>µT6</a:t>
              </a:r>
            </a:p>
          </p:txBody>
        </p:sp>
        <p:sp>
          <p:nvSpPr>
            <p:cNvPr id="153619" name="TextBox 19"/>
            <p:cNvSpPr txBox="1">
              <a:spLocks noChangeArrowheads="1"/>
            </p:cNvSpPr>
            <p:nvPr/>
          </p:nvSpPr>
          <p:spPr bwMode="auto">
            <a:xfrm>
              <a:off x="6858000" y="3038475"/>
              <a:ext cx="541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latin typeface="Calibri" panose="020F0502020204030204" pitchFamily="34" charset="0"/>
                  <a:ea typeface="宋体" panose="02010600030101010101" pitchFamily="2" charset="-122"/>
                </a:rPr>
                <a:t>µT7</a:t>
              </a:r>
            </a:p>
          </p:txBody>
        </p:sp>
        <p:grpSp>
          <p:nvGrpSpPr>
            <p:cNvPr id="7" name="组合 6"/>
            <p:cNvGrpSpPr/>
            <p:nvPr/>
          </p:nvGrpSpPr>
          <p:grpSpPr>
            <a:xfrm>
              <a:off x="685800" y="3343275"/>
              <a:ext cx="6705600" cy="1970088"/>
              <a:chOff x="685800" y="3343275"/>
              <a:chExt cx="6705600" cy="1970088"/>
            </a:xfrm>
          </p:grpSpPr>
          <p:sp>
            <p:nvSpPr>
              <p:cNvPr id="153606" name="Rectangle 5"/>
              <p:cNvSpPr>
                <a:spLocks noChangeArrowheads="1"/>
              </p:cNvSpPr>
              <p:nvPr/>
            </p:nvSpPr>
            <p:spPr bwMode="auto">
              <a:xfrm>
                <a:off x="3124200" y="34194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08" name="Rectangle 8"/>
              <p:cNvSpPr>
                <a:spLocks noChangeArrowheads="1"/>
              </p:cNvSpPr>
              <p:nvPr/>
            </p:nvSpPr>
            <p:spPr bwMode="auto">
              <a:xfrm>
                <a:off x="3657600" y="34194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10" name="Rectangle 10"/>
              <p:cNvSpPr>
                <a:spLocks noChangeArrowheads="1"/>
              </p:cNvSpPr>
              <p:nvPr/>
            </p:nvSpPr>
            <p:spPr bwMode="auto">
              <a:xfrm>
                <a:off x="4191000" y="34194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12" name="Rectangle 12"/>
              <p:cNvSpPr>
                <a:spLocks noChangeArrowheads="1"/>
              </p:cNvSpPr>
              <p:nvPr/>
            </p:nvSpPr>
            <p:spPr bwMode="auto">
              <a:xfrm>
                <a:off x="4724400" y="34194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14" name="Rectangle 14"/>
              <p:cNvSpPr>
                <a:spLocks noChangeArrowheads="1"/>
              </p:cNvSpPr>
              <p:nvPr/>
            </p:nvSpPr>
            <p:spPr bwMode="auto">
              <a:xfrm>
                <a:off x="5257800" y="34194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16" name="Rectangle 16"/>
              <p:cNvSpPr>
                <a:spLocks noChangeArrowheads="1"/>
              </p:cNvSpPr>
              <p:nvPr/>
            </p:nvSpPr>
            <p:spPr bwMode="auto">
              <a:xfrm>
                <a:off x="5791200" y="34194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18" name="Rectangle 18"/>
              <p:cNvSpPr>
                <a:spLocks noChangeArrowheads="1"/>
              </p:cNvSpPr>
              <p:nvPr/>
            </p:nvSpPr>
            <p:spPr bwMode="auto">
              <a:xfrm>
                <a:off x="6324600" y="34194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20" name="Rectangle 20"/>
              <p:cNvSpPr>
                <a:spLocks noChangeArrowheads="1"/>
              </p:cNvSpPr>
              <p:nvPr/>
            </p:nvSpPr>
            <p:spPr bwMode="auto">
              <a:xfrm>
                <a:off x="6858000" y="34194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21" name="TextBox 22"/>
              <p:cNvSpPr txBox="1">
                <a:spLocks noChangeArrowheads="1"/>
              </p:cNvSpPr>
              <p:nvPr/>
            </p:nvSpPr>
            <p:spPr bwMode="auto">
              <a:xfrm>
                <a:off x="2122488" y="3343275"/>
                <a:ext cx="736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b="1">
                    <a:latin typeface="Courier New" panose="02070309020205020404" pitchFamily="49" charset="0"/>
                    <a:ea typeface="宋体" panose="02010600030101010101" pitchFamily="2" charset="-122"/>
                    <a:cs typeface="Courier New" panose="02070309020205020404" pitchFamily="49" charset="0"/>
                  </a:rPr>
                  <a:t>ld x</a:t>
                </a:r>
              </a:p>
            </p:txBody>
          </p:sp>
          <p:sp>
            <p:nvSpPr>
              <p:cNvPr id="153622" name="Rectangle 23"/>
              <p:cNvSpPr>
                <a:spLocks noChangeArrowheads="1"/>
              </p:cNvSpPr>
              <p:nvPr/>
            </p:nvSpPr>
            <p:spPr bwMode="auto">
              <a:xfrm>
                <a:off x="3124200" y="36480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23" name="Rectangle 24"/>
              <p:cNvSpPr>
                <a:spLocks noChangeArrowheads="1"/>
              </p:cNvSpPr>
              <p:nvPr/>
            </p:nvSpPr>
            <p:spPr bwMode="auto">
              <a:xfrm>
                <a:off x="3657600" y="36480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24" name="Rectangle 25"/>
              <p:cNvSpPr>
                <a:spLocks noChangeArrowheads="1"/>
              </p:cNvSpPr>
              <p:nvPr/>
            </p:nvSpPr>
            <p:spPr bwMode="auto">
              <a:xfrm>
                <a:off x="4191000" y="36480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25" name="Rectangle 26"/>
              <p:cNvSpPr>
                <a:spLocks noChangeArrowheads="1"/>
              </p:cNvSpPr>
              <p:nvPr/>
            </p:nvSpPr>
            <p:spPr bwMode="auto">
              <a:xfrm>
                <a:off x="4724400" y="36480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26" name="Rectangle 27"/>
              <p:cNvSpPr>
                <a:spLocks noChangeArrowheads="1"/>
              </p:cNvSpPr>
              <p:nvPr/>
            </p:nvSpPr>
            <p:spPr bwMode="auto">
              <a:xfrm>
                <a:off x="5257800" y="36480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27" name="Rectangle 28"/>
              <p:cNvSpPr>
                <a:spLocks noChangeArrowheads="1"/>
              </p:cNvSpPr>
              <p:nvPr/>
            </p:nvSpPr>
            <p:spPr bwMode="auto">
              <a:xfrm>
                <a:off x="5791200" y="36480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28" name="Rectangle 29"/>
              <p:cNvSpPr>
                <a:spLocks noChangeArrowheads="1"/>
              </p:cNvSpPr>
              <p:nvPr/>
            </p:nvSpPr>
            <p:spPr bwMode="auto">
              <a:xfrm>
                <a:off x="6324600" y="36480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29" name="Rectangle 30"/>
              <p:cNvSpPr>
                <a:spLocks noChangeArrowheads="1"/>
              </p:cNvSpPr>
              <p:nvPr/>
            </p:nvSpPr>
            <p:spPr bwMode="auto">
              <a:xfrm>
                <a:off x="6858000" y="36480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30" name="TextBox 31"/>
              <p:cNvSpPr txBox="1">
                <a:spLocks noChangeArrowheads="1"/>
              </p:cNvSpPr>
              <p:nvPr/>
            </p:nvSpPr>
            <p:spPr bwMode="auto">
              <a:xfrm>
                <a:off x="2062163" y="3571875"/>
                <a:ext cx="873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b="1">
                    <a:latin typeface="Courier New" panose="02070309020205020404" pitchFamily="49" charset="0"/>
                    <a:ea typeface="宋体" panose="02010600030101010101" pitchFamily="2" charset="-122"/>
                    <a:cs typeface="Courier New" panose="02070309020205020404" pitchFamily="49" charset="0"/>
                  </a:rPr>
                  <a:t>mul a</a:t>
                </a:r>
              </a:p>
            </p:txBody>
          </p:sp>
          <p:sp>
            <p:nvSpPr>
              <p:cNvPr id="153631" name="Rectangle 158"/>
              <p:cNvSpPr>
                <a:spLocks noChangeArrowheads="1"/>
              </p:cNvSpPr>
              <p:nvPr/>
            </p:nvSpPr>
            <p:spPr bwMode="auto">
              <a:xfrm>
                <a:off x="3124200" y="38766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32" name="Rectangle 159"/>
              <p:cNvSpPr>
                <a:spLocks noChangeArrowheads="1"/>
              </p:cNvSpPr>
              <p:nvPr/>
            </p:nvSpPr>
            <p:spPr bwMode="auto">
              <a:xfrm>
                <a:off x="3657600" y="38766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33" name="Rectangle 160"/>
              <p:cNvSpPr>
                <a:spLocks noChangeArrowheads="1"/>
              </p:cNvSpPr>
              <p:nvPr/>
            </p:nvSpPr>
            <p:spPr bwMode="auto">
              <a:xfrm>
                <a:off x="4191000" y="38766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34" name="Rectangle 161"/>
              <p:cNvSpPr>
                <a:spLocks noChangeArrowheads="1"/>
              </p:cNvSpPr>
              <p:nvPr/>
            </p:nvSpPr>
            <p:spPr bwMode="auto">
              <a:xfrm>
                <a:off x="4724400" y="38766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35" name="Rectangle 162"/>
              <p:cNvSpPr>
                <a:spLocks noChangeArrowheads="1"/>
              </p:cNvSpPr>
              <p:nvPr/>
            </p:nvSpPr>
            <p:spPr bwMode="auto">
              <a:xfrm>
                <a:off x="5257800" y="38766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36" name="Rectangle 163"/>
              <p:cNvSpPr>
                <a:spLocks noChangeArrowheads="1"/>
              </p:cNvSpPr>
              <p:nvPr/>
            </p:nvSpPr>
            <p:spPr bwMode="auto">
              <a:xfrm>
                <a:off x="5791200" y="38766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37" name="Rectangle 164"/>
              <p:cNvSpPr>
                <a:spLocks noChangeArrowheads="1"/>
              </p:cNvSpPr>
              <p:nvPr/>
            </p:nvSpPr>
            <p:spPr bwMode="auto">
              <a:xfrm>
                <a:off x="6324600" y="38766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38" name="Rectangle 165"/>
              <p:cNvSpPr>
                <a:spLocks noChangeArrowheads="1"/>
              </p:cNvSpPr>
              <p:nvPr/>
            </p:nvSpPr>
            <p:spPr bwMode="auto">
              <a:xfrm>
                <a:off x="6858000" y="38766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39" name="TextBox 166"/>
              <p:cNvSpPr txBox="1">
                <a:spLocks noChangeArrowheads="1"/>
              </p:cNvSpPr>
              <p:nvPr/>
            </p:nvSpPr>
            <p:spPr bwMode="auto">
              <a:xfrm>
                <a:off x="2119313" y="3800475"/>
                <a:ext cx="736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b="1" dirty="0" err="1">
                    <a:latin typeface="Courier New" panose="02070309020205020404" pitchFamily="49" charset="0"/>
                    <a:ea typeface="宋体" panose="02010600030101010101" pitchFamily="2" charset="-122"/>
                    <a:cs typeface="Courier New" panose="02070309020205020404" pitchFamily="49" charset="0"/>
                  </a:rPr>
                  <a:t>ld</a:t>
                </a:r>
                <a:r>
                  <a:rPr lang="en-US" altLang="zh-CN" sz="1800" b="1" dirty="0">
                    <a:latin typeface="Courier New" panose="02070309020205020404" pitchFamily="49" charset="0"/>
                    <a:ea typeface="宋体" panose="02010600030101010101" pitchFamily="2" charset="-122"/>
                    <a:cs typeface="Courier New" panose="02070309020205020404" pitchFamily="49" charset="0"/>
                  </a:rPr>
                  <a:t> y</a:t>
                </a:r>
              </a:p>
            </p:txBody>
          </p:sp>
          <p:sp>
            <p:nvSpPr>
              <p:cNvPr id="153640" name="Rectangle 167"/>
              <p:cNvSpPr>
                <a:spLocks noChangeArrowheads="1"/>
              </p:cNvSpPr>
              <p:nvPr/>
            </p:nvSpPr>
            <p:spPr bwMode="auto">
              <a:xfrm>
                <a:off x="3124200" y="41052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41" name="Rectangle 168"/>
              <p:cNvSpPr>
                <a:spLocks noChangeArrowheads="1"/>
              </p:cNvSpPr>
              <p:nvPr/>
            </p:nvSpPr>
            <p:spPr bwMode="auto">
              <a:xfrm>
                <a:off x="3657600" y="41052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42" name="Rectangle 169"/>
              <p:cNvSpPr>
                <a:spLocks noChangeArrowheads="1"/>
              </p:cNvSpPr>
              <p:nvPr/>
            </p:nvSpPr>
            <p:spPr bwMode="auto">
              <a:xfrm>
                <a:off x="4191000" y="41052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43" name="Rectangle 170"/>
              <p:cNvSpPr>
                <a:spLocks noChangeArrowheads="1"/>
              </p:cNvSpPr>
              <p:nvPr/>
            </p:nvSpPr>
            <p:spPr bwMode="auto">
              <a:xfrm>
                <a:off x="4724400" y="41052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44" name="Rectangle 171"/>
              <p:cNvSpPr>
                <a:spLocks noChangeArrowheads="1"/>
              </p:cNvSpPr>
              <p:nvPr/>
            </p:nvSpPr>
            <p:spPr bwMode="auto">
              <a:xfrm>
                <a:off x="5257800" y="41052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45" name="Rectangle 172"/>
              <p:cNvSpPr>
                <a:spLocks noChangeArrowheads="1"/>
              </p:cNvSpPr>
              <p:nvPr/>
            </p:nvSpPr>
            <p:spPr bwMode="auto">
              <a:xfrm>
                <a:off x="5791200" y="41052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46" name="Rectangle 173"/>
              <p:cNvSpPr>
                <a:spLocks noChangeArrowheads="1"/>
              </p:cNvSpPr>
              <p:nvPr/>
            </p:nvSpPr>
            <p:spPr bwMode="auto">
              <a:xfrm>
                <a:off x="6324600" y="41052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47" name="Rectangle 174"/>
              <p:cNvSpPr>
                <a:spLocks noChangeArrowheads="1"/>
              </p:cNvSpPr>
              <p:nvPr/>
            </p:nvSpPr>
            <p:spPr bwMode="auto">
              <a:xfrm>
                <a:off x="6858000" y="41052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48" name="TextBox 175"/>
              <p:cNvSpPr txBox="1">
                <a:spLocks noChangeArrowheads="1"/>
              </p:cNvSpPr>
              <p:nvPr/>
            </p:nvSpPr>
            <p:spPr bwMode="auto">
              <a:xfrm>
                <a:off x="2184400" y="4029075"/>
                <a:ext cx="5984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b="1">
                    <a:latin typeface="Courier New" panose="02070309020205020404" pitchFamily="49" charset="0"/>
                    <a:ea typeface="宋体" panose="02010600030101010101" pitchFamily="2" charset="-122"/>
                    <a:cs typeface="Courier New" panose="02070309020205020404" pitchFamily="49" charset="0"/>
                  </a:rPr>
                  <a:t>add</a:t>
                </a:r>
              </a:p>
            </p:txBody>
          </p:sp>
          <p:sp>
            <p:nvSpPr>
              <p:cNvPr id="153649" name="Rectangle 176"/>
              <p:cNvSpPr>
                <a:spLocks noChangeArrowheads="1"/>
              </p:cNvSpPr>
              <p:nvPr/>
            </p:nvSpPr>
            <p:spPr bwMode="auto">
              <a:xfrm>
                <a:off x="3124200" y="43338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50" name="Rectangle 177"/>
              <p:cNvSpPr>
                <a:spLocks noChangeArrowheads="1"/>
              </p:cNvSpPr>
              <p:nvPr/>
            </p:nvSpPr>
            <p:spPr bwMode="auto">
              <a:xfrm>
                <a:off x="3657600" y="43338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51" name="Rectangle 178"/>
              <p:cNvSpPr>
                <a:spLocks noChangeArrowheads="1"/>
              </p:cNvSpPr>
              <p:nvPr/>
            </p:nvSpPr>
            <p:spPr bwMode="auto">
              <a:xfrm>
                <a:off x="4191000" y="43338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52" name="Rectangle 179"/>
              <p:cNvSpPr>
                <a:spLocks noChangeArrowheads="1"/>
              </p:cNvSpPr>
              <p:nvPr/>
            </p:nvSpPr>
            <p:spPr bwMode="auto">
              <a:xfrm>
                <a:off x="4724400" y="43338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53" name="Rectangle 180"/>
              <p:cNvSpPr>
                <a:spLocks noChangeArrowheads="1"/>
              </p:cNvSpPr>
              <p:nvPr/>
            </p:nvSpPr>
            <p:spPr bwMode="auto">
              <a:xfrm>
                <a:off x="5257800" y="43338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54" name="Rectangle 181"/>
              <p:cNvSpPr>
                <a:spLocks noChangeArrowheads="1"/>
              </p:cNvSpPr>
              <p:nvPr/>
            </p:nvSpPr>
            <p:spPr bwMode="auto">
              <a:xfrm>
                <a:off x="5791200" y="43338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55" name="Rectangle 182"/>
              <p:cNvSpPr>
                <a:spLocks noChangeArrowheads="1"/>
              </p:cNvSpPr>
              <p:nvPr/>
            </p:nvSpPr>
            <p:spPr bwMode="auto">
              <a:xfrm>
                <a:off x="6324600" y="43338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56" name="Rectangle 183"/>
              <p:cNvSpPr>
                <a:spLocks noChangeArrowheads="1"/>
              </p:cNvSpPr>
              <p:nvPr/>
            </p:nvSpPr>
            <p:spPr bwMode="auto">
              <a:xfrm>
                <a:off x="6858000" y="4333875"/>
                <a:ext cx="533400" cy="228600"/>
              </a:xfrm>
              <a:prstGeom prst="rect">
                <a:avLst/>
              </a:prstGeom>
              <a:solidFill>
                <a:schemeClr val="bg1"/>
              </a:solidFill>
              <a:ln w="25400" algn="ctr">
                <a:solidFill>
                  <a:schemeClr val="tx1"/>
                </a:solidFill>
                <a:round/>
                <a:headEnd/>
                <a:tailEnd/>
              </a:ln>
            </p:spPr>
            <p:txBody>
              <a:bodyPr lIns="0" t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en-US" altLang="zh-CN" sz="1600">
                  <a:latin typeface="Arial" panose="020B0604020202020204" pitchFamily="34" charset="0"/>
                  <a:ea typeface="宋体" panose="02010600030101010101" pitchFamily="2" charset="-122"/>
                </a:endParaRPr>
              </a:p>
            </p:txBody>
          </p:sp>
          <p:sp>
            <p:nvSpPr>
              <p:cNvPr id="153657" name="TextBox 184"/>
              <p:cNvSpPr txBox="1">
                <a:spLocks noChangeArrowheads="1"/>
              </p:cNvSpPr>
              <p:nvPr/>
            </p:nvSpPr>
            <p:spPr bwMode="auto">
              <a:xfrm>
                <a:off x="2119313" y="4257675"/>
                <a:ext cx="736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b="1" dirty="0" err="1">
                    <a:latin typeface="Courier New" panose="02070309020205020404" pitchFamily="49" charset="0"/>
                    <a:ea typeface="宋体" panose="02010600030101010101" pitchFamily="2" charset="-122"/>
                    <a:cs typeface="Courier New" panose="02070309020205020404" pitchFamily="49" charset="0"/>
                  </a:rPr>
                  <a:t>st</a:t>
                </a:r>
                <a:r>
                  <a:rPr lang="en-US" altLang="zh-CN" sz="1800" b="1" dirty="0">
                    <a:latin typeface="Courier New" panose="02070309020205020404" pitchFamily="49" charset="0"/>
                    <a:ea typeface="宋体" panose="02010600030101010101" pitchFamily="2" charset="-122"/>
                    <a:cs typeface="Courier New" panose="02070309020205020404" pitchFamily="49" charset="0"/>
                  </a:rPr>
                  <a:t> y</a:t>
                </a:r>
              </a:p>
            </p:txBody>
          </p:sp>
          <p:cxnSp>
            <p:nvCxnSpPr>
              <p:cNvPr id="153658" name="Straight Arrow Connector 231"/>
              <p:cNvCxnSpPr>
                <a:cxnSpLocks noChangeShapeType="1"/>
              </p:cNvCxnSpPr>
              <p:nvPr/>
            </p:nvCxnSpPr>
            <p:spPr bwMode="auto">
              <a:xfrm rot="5400000">
                <a:off x="1296194" y="4028281"/>
                <a:ext cx="1371600" cy="1588"/>
              </a:xfrm>
              <a:prstGeom prst="straightConnector1">
                <a:avLst/>
              </a:prstGeom>
              <a:noFill/>
              <a:ln w="25400" algn="ctr">
                <a:solidFill>
                  <a:srgbClr val="000000"/>
                </a:solidFill>
                <a:round/>
                <a:headEnd/>
                <a:tailEnd type="arrow" w="med" len="med"/>
              </a:ln>
              <a:extLst>
                <a:ext uri="{909E8E84-426E-40DD-AFC4-6F175D3DCCD1}">
                  <a14:hiddenFill xmlns:a14="http://schemas.microsoft.com/office/drawing/2010/main">
                    <a:noFill/>
                  </a14:hiddenFill>
                </a:ext>
              </a:extLst>
            </p:spPr>
          </p:cxnSp>
          <p:sp>
            <p:nvSpPr>
              <p:cNvPr id="153659" name="TextBox 232"/>
              <p:cNvSpPr txBox="1">
                <a:spLocks noChangeArrowheads="1"/>
              </p:cNvSpPr>
              <p:nvPr/>
            </p:nvSpPr>
            <p:spPr bwMode="auto">
              <a:xfrm>
                <a:off x="685800" y="3571875"/>
                <a:ext cx="128111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latin typeface="Calibri" panose="020F0502020204030204" pitchFamily="34" charset="0"/>
                    <a:ea typeface="宋体" panose="02010600030101010101" pitchFamily="2" charset="-122"/>
                  </a:rPr>
                  <a:t>Scalar instruction stream</a:t>
                </a:r>
              </a:p>
            </p:txBody>
          </p:sp>
          <p:cxnSp>
            <p:nvCxnSpPr>
              <p:cNvPr id="153660" name="Straight Arrow Connector 234"/>
              <p:cNvCxnSpPr>
                <a:cxnSpLocks noChangeShapeType="1"/>
              </p:cNvCxnSpPr>
              <p:nvPr/>
            </p:nvCxnSpPr>
            <p:spPr bwMode="auto">
              <a:xfrm>
                <a:off x="3124200" y="4867275"/>
                <a:ext cx="4267200" cy="1588"/>
              </a:xfrm>
              <a:prstGeom prst="straightConnector1">
                <a:avLst/>
              </a:prstGeom>
              <a:noFill/>
              <a:ln w="25400" algn="ctr">
                <a:solidFill>
                  <a:srgbClr val="000000"/>
                </a:solidFill>
                <a:round/>
                <a:headEnd type="arrow" w="med" len="med"/>
                <a:tailEnd type="arrow" w="med" len="med"/>
              </a:ln>
              <a:extLst>
                <a:ext uri="{909E8E84-426E-40DD-AFC4-6F175D3DCCD1}">
                  <a14:hiddenFill xmlns:a14="http://schemas.microsoft.com/office/drawing/2010/main">
                    <a:noFill/>
                  </a14:hiddenFill>
                </a:ext>
              </a:extLst>
            </p:spPr>
          </p:cxnSp>
          <p:sp>
            <p:nvSpPr>
              <p:cNvPr id="153661" name="TextBox 235"/>
              <p:cNvSpPr txBox="1">
                <a:spLocks noChangeArrowheads="1"/>
              </p:cNvSpPr>
              <p:nvPr/>
            </p:nvSpPr>
            <p:spPr bwMode="auto">
              <a:xfrm>
                <a:off x="3200400" y="4943475"/>
                <a:ext cx="4038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dirty="0">
                    <a:latin typeface="Calibri" panose="020F0502020204030204" pitchFamily="34" charset="0"/>
                    <a:ea typeface="宋体" panose="02010600030101010101" pitchFamily="2" charset="-122"/>
                  </a:rPr>
                  <a:t>SIMD execution across warp</a:t>
                </a:r>
              </a:p>
            </p:txBody>
          </p:sp>
        </p:grpSp>
      </p:grpSp>
      <p:sp>
        <p:nvSpPr>
          <p:cNvPr id="2" name="灯片编号占位符 1"/>
          <p:cNvSpPr>
            <a:spLocks noGrp="1"/>
          </p:cNvSpPr>
          <p:nvPr>
            <p:ph type="sldNum" sz="quarter" idx="12"/>
          </p:nvPr>
        </p:nvSpPr>
        <p:spPr/>
        <p:txBody>
          <a:bodyPr/>
          <a:lstStyle/>
          <a:p>
            <a:fld id="{8BD4F407-B401-4F27-B84C-F4D1FCFDF361}" type="slidenum">
              <a:rPr lang="zh-CN" altLang="en-US" smtClean="0"/>
              <a:pPr/>
              <a:t>45</a:t>
            </a:fld>
            <a:endParaRPr lang="zh-CN" altLang="en-US" dirty="0"/>
          </a:p>
        </p:txBody>
      </p:sp>
    </p:spTree>
    <p:extLst>
      <p:ext uri="{BB962C8B-B14F-4D97-AF65-F5344CB8AC3E}">
        <p14:creationId xmlns:p14="http://schemas.microsoft.com/office/powerpoint/2010/main" val="298549108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BCA9C184-1999-4990-BEB6-CFFED2A0171D}" type="datetime1">
              <a:rPr lang="en-US" altLang="zh-CN" smtClean="0"/>
              <a:t>4/30/2020</a:t>
            </a:fld>
            <a:endParaRPr lang="zh-CN" altLang="en-US"/>
          </a:p>
        </p:txBody>
      </p:sp>
      <p:sp>
        <p:nvSpPr>
          <p:cNvPr id="5" name="页脚占位符 4"/>
          <p:cNvSpPr>
            <a:spLocks noGrp="1"/>
          </p:cNvSpPr>
          <p:nvPr>
            <p:ph type="ftr" sz="quarter" idx="11"/>
          </p:nvPr>
        </p:nvSpPr>
        <p:spPr/>
        <p:txBody>
          <a:bodyPr/>
          <a:lstStyle/>
          <a:p>
            <a:pPr>
              <a:defRPr/>
            </a:pPr>
            <a:r>
              <a:rPr lang="zh-CN" altLang="en-US" smtClean="0"/>
              <a:t>中国科学技术大学</a:t>
            </a:r>
            <a:endParaRPr lang="zh-CN" altLang="en-US"/>
          </a:p>
        </p:txBody>
      </p:sp>
      <p:sp>
        <p:nvSpPr>
          <p:cNvPr id="6" name="灯片编号占位符 5"/>
          <p:cNvSpPr>
            <a:spLocks noGrp="1"/>
          </p:cNvSpPr>
          <p:nvPr>
            <p:ph type="sldNum" sz="quarter" idx="12"/>
          </p:nvPr>
        </p:nvSpPr>
        <p:spPr/>
        <p:txBody>
          <a:bodyPr/>
          <a:lstStyle/>
          <a:p>
            <a:pPr>
              <a:defRPr/>
            </a:pPr>
            <a:fld id="{53ED6BF9-6527-438A-891E-608CD71393A1}" type="slidenum">
              <a:rPr lang="zh-CN" altLang="en-US" smtClean="0"/>
              <a:pPr>
                <a:defRPr/>
              </a:pPr>
              <a:t>46</a:t>
            </a:fld>
            <a:endParaRPr lang="zh-CN" altLang="en-US"/>
          </a:p>
        </p:txBody>
      </p:sp>
      <p:pic>
        <p:nvPicPr>
          <p:cNvPr id="363522" name="Picture 2"/>
          <p:cNvPicPr>
            <a:picLocks noChangeAspect="1" noChangeArrowheads="1"/>
          </p:cNvPicPr>
          <p:nvPr/>
        </p:nvPicPr>
        <p:blipFill>
          <a:blip r:embed="rId2"/>
          <a:srcRect/>
          <a:stretch>
            <a:fillRect/>
          </a:stretch>
        </p:blipFill>
        <p:spPr bwMode="auto">
          <a:xfrm>
            <a:off x="0" y="-40641"/>
            <a:ext cx="8234045" cy="6831013"/>
          </a:xfrm>
          <a:prstGeom prst="rect">
            <a:avLst/>
          </a:prstGeom>
          <a:noFill/>
          <a:ln w="9525">
            <a:noFill/>
            <a:miter lim="800000"/>
            <a:headEnd/>
            <a:tailEnd/>
          </a:ln>
          <a:effectLst/>
        </p:spPr>
      </p:pic>
    </p:spTree>
    <p:extLst>
      <p:ext uri="{BB962C8B-B14F-4D97-AF65-F5344CB8AC3E}">
        <p14:creationId xmlns:p14="http://schemas.microsoft.com/office/powerpoint/2010/main" val="3892289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AutoShape 29"/>
          <p:cNvSpPr>
            <a:spLocks noChangeArrowheads="1"/>
          </p:cNvSpPr>
          <p:nvPr/>
        </p:nvSpPr>
        <p:spPr bwMode="auto">
          <a:xfrm>
            <a:off x="614363" y="3081338"/>
            <a:ext cx="6500812" cy="511175"/>
          </a:xfrm>
          <a:prstGeom prst="roundRect">
            <a:avLst>
              <a:gd name="adj" fmla="val 16667"/>
            </a:avLst>
          </a:prstGeom>
          <a:solidFill>
            <a:srgbClr val="CCFF33"/>
          </a:solidFill>
          <a:ln w="12700">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ko-KR" altLang="en-US" sz="2400">
              <a:solidFill>
                <a:srgbClr val="000000"/>
              </a:solidFill>
              <a:latin typeface="Verdana" panose="020B0604030504040204" pitchFamily="34" charset="0"/>
              <a:ea typeface="Gulim" pitchFamily="34" charset="-127"/>
            </a:endParaRPr>
          </a:p>
        </p:txBody>
      </p:sp>
      <p:sp>
        <p:nvSpPr>
          <p:cNvPr id="61" name="Text Box 32"/>
          <p:cNvSpPr txBox="1">
            <a:spLocks noChangeArrowheads="1"/>
          </p:cNvSpPr>
          <p:nvPr/>
        </p:nvSpPr>
        <p:spPr bwMode="auto">
          <a:xfrm>
            <a:off x="7086600" y="3162300"/>
            <a:ext cx="2028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b="1" i="1">
                <a:solidFill>
                  <a:srgbClr val="BDE11B"/>
                </a:solidFill>
                <a:latin typeface="Verdana" panose="020B0604030504040204" pitchFamily="34" charset="0"/>
                <a:ea typeface="Gulim" pitchFamily="34" charset="-127"/>
              </a:rPr>
              <a:t>Warp 0 at PC X+3</a:t>
            </a:r>
          </a:p>
        </p:txBody>
      </p:sp>
      <p:sp>
        <p:nvSpPr>
          <p:cNvPr id="55" name="AutoShape 29"/>
          <p:cNvSpPr>
            <a:spLocks noChangeArrowheads="1"/>
          </p:cNvSpPr>
          <p:nvPr/>
        </p:nvSpPr>
        <p:spPr bwMode="auto">
          <a:xfrm>
            <a:off x="614363" y="2466975"/>
            <a:ext cx="6500812" cy="511175"/>
          </a:xfrm>
          <a:prstGeom prst="roundRect">
            <a:avLst>
              <a:gd name="adj" fmla="val 16667"/>
            </a:avLst>
          </a:prstGeom>
          <a:solidFill>
            <a:srgbClr val="CCFF33"/>
          </a:solidFill>
          <a:ln w="12700">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ko-KR" altLang="en-US" sz="2400">
              <a:solidFill>
                <a:srgbClr val="000000"/>
              </a:solidFill>
              <a:latin typeface="Verdana" panose="020B0604030504040204" pitchFamily="34" charset="0"/>
              <a:ea typeface="Gulim" pitchFamily="34" charset="-127"/>
            </a:endParaRPr>
          </a:p>
        </p:txBody>
      </p:sp>
      <p:sp>
        <p:nvSpPr>
          <p:cNvPr id="57" name="Text Box 32"/>
          <p:cNvSpPr txBox="1">
            <a:spLocks noChangeArrowheads="1"/>
          </p:cNvSpPr>
          <p:nvPr/>
        </p:nvSpPr>
        <p:spPr bwMode="auto">
          <a:xfrm>
            <a:off x="7086600" y="2547938"/>
            <a:ext cx="2028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b="1" i="1">
                <a:solidFill>
                  <a:srgbClr val="BDE11B"/>
                </a:solidFill>
                <a:latin typeface="Verdana" panose="020B0604030504040204" pitchFamily="34" charset="0"/>
                <a:ea typeface="Gulim" pitchFamily="34" charset="-127"/>
              </a:rPr>
              <a:t>Warp 0 at PC X+2</a:t>
            </a:r>
          </a:p>
        </p:txBody>
      </p:sp>
      <p:sp>
        <p:nvSpPr>
          <p:cNvPr id="33" name="AutoShape 29"/>
          <p:cNvSpPr>
            <a:spLocks noChangeArrowheads="1"/>
          </p:cNvSpPr>
          <p:nvPr/>
        </p:nvSpPr>
        <p:spPr bwMode="auto">
          <a:xfrm>
            <a:off x="592138" y="1789113"/>
            <a:ext cx="6500812" cy="511175"/>
          </a:xfrm>
          <a:prstGeom prst="roundRect">
            <a:avLst>
              <a:gd name="adj" fmla="val 16667"/>
            </a:avLst>
          </a:prstGeom>
          <a:solidFill>
            <a:srgbClr val="CCFF33"/>
          </a:solidFill>
          <a:ln w="12700">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ko-KR" altLang="en-US" sz="2400">
              <a:solidFill>
                <a:srgbClr val="000000"/>
              </a:solidFill>
              <a:latin typeface="Verdana" panose="020B0604030504040204" pitchFamily="34" charset="0"/>
              <a:ea typeface="Gulim" pitchFamily="34" charset="-127"/>
            </a:endParaRPr>
          </a:p>
        </p:txBody>
      </p:sp>
      <p:sp>
        <p:nvSpPr>
          <p:cNvPr id="54" name="Text Box 32"/>
          <p:cNvSpPr txBox="1">
            <a:spLocks noChangeArrowheads="1"/>
          </p:cNvSpPr>
          <p:nvPr/>
        </p:nvSpPr>
        <p:spPr bwMode="auto">
          <a:xfrm>
            <a:off x="7086600" y="1870075"/>
            <a:ext cx="2028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b="1" i="1">
                <a:solidFill>
                  <a:srgbClr val="BDE11B"/>
                </a:solidFill>
                <a:latin typeface="Verdana" panose="020B0604030504040204" pitchFamily="34" charset="0"/>
                <a:ea typeface="Gulim" pitchFamily="34" charset="-127"/>
              </a:rPr>
              <a:t>Warp 0 at PC X+1</a:t>
            </a:r>
          </a:p>
        </p:txBody>
      </p:sp>
      <p:sp>
        <p:nvSpPr>
          <p:cNvPr id="30" name="AutoShape 29"/>
          <p:cNvSpPr>
            <a:spLocks noChangeArrowheads="1"/>
          </p:cNvSpPr>
          <p:nvPr/>
        </p:nvSpPr>
        <p:spPr bwMode="auto">
          <a:xfrm>
            <a:off x="585788" y="1181100"/>
            <a:ext cx="6500812" cy="511175"/>
          </a:xfrm>
          <a:prstGeom prst="roundRect">
            <a:avLst>
              <a:gd name="adj" fmla="val 16667"/>
            </a:avLst>
          </a:prstGeom>
          <a:solidFill>
            <a:srgbClr val="CCFF33"/>
          </a:solidFill>
          <a:ln w="12700">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ko-KR" altLang="en-US" sz="2400">
              <a:solidFill>
                <a:srgbClr val="000000"/>
              </a:solidFill>
              <a:latin typeface="Verdana" panose="020B0604030504040204" pitchFamily="34" charset="0"/>
              <a:ea typeface="Gulim" pitchFamily="34" charset="-127"/>
            </a:endParaRPr>
          </a:p>
        </p:txBody>
      </p:sp>
      <p:sp>
        <p:nvSpPr>
          <p:cNvPr id="156681" name="Title 1"/>
          <p:cNvSpPr>
            <a:spLocks noGrp="1"/>
          </p:cNvSpPr>
          <p:nvPr>
            <p:ph type="title"/>
          </p:nvPr>
        </p:nvSpPr>
        <p:spPr/>
        <p:txBody>
          <a:bodyPr/>
          <a:lstStyle/>
          <a:p>
            <a:r>
              <a:rPr lang="en-US" altLang="zh-CN" smtClean="0"/>
              <a:t>SPMD on SIMT Machine</a:t>
            </a:r>
          </a:p>
        </p:txBody>
      </p:sp>
      <p:sp>
        <p:nvSpPr>
          <p:cNvPr id="2" name="日期占位符 1"/>
          <p:cNvSpPr>
            <a:spLocks noGrp="1"/>
          </p:cNvSpPr>
          <p:nvPr>
            <p:ph type="dt" sz="half" idx="10"/>
          </p:nvPr>
        </p:nvSpPr>
        <p:spPr/>
        <p:txBody>
          <a:bodyPr/>
          <a:lstStyle/>
          <a:p>
            <a:fld id="{18CD0ABF-7CB6-440F-8C45-BB29AA5391EA}" type="datetime1">
              <a:rPr lang="en-US" altLang="zh-CN" smtClean="0"/>
              <a:t>4/30/2020</a:t>
            </a:fld>
            <a:endParaRPr lang="zh-CN" altLang="en-US"/>
          </a:p>
        </p:txBody>
      </p:sp>
      <p:sp>
        <p:nvSpPr>
          <p:cNvPr id="3" name="页脚占位符 2"/>
          <p:cNvSpPr>
            <a:spLocks noGrp="1"/>
          </p:cNvSpPr>
          <p:nvPr>
            <p:ph type="ftr" sz="quarter" idx="11"/>
          </p:nvPr>
        </p:nvSpPr>
        <p:spPr/>
        <p:txBody>
          <a:bodyPr/>
          <a:lstStyle/>
          <a:p>
            <a:r>
              <a:rPr lang="zh-CN" altLang="en-US" smtClean="0"/>
              <a:t>中国科学技术大学</a:t>
            </a:r>
            <a:endParaRPr lang="zh-CN" altLang="en-US" dirty="0"/>
          </a:p>
        </p:txBody>
      </p:sp>
      <p:sp>
        <p:nvSpPr>
          <p:cNvPr id="15668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0"/>
              </a:spcBef>
              <a:buFontTx/>
              <a:buNone/>
            </a:pPr>
            <a:fld id="{552E447F-8F04-4A5F-A78D-B0B758660374}" type="slidenum">
              <a:rPr lang="en-US" altLang="zh-CN" sz="1600" smtClean="0">
                <a:solidFill>
                  <a:srgbClr val="000000"/>
                </a:solidFill>
                <a:latin typeface="Garamond" panose="02020404030301010803" pitchFamily="18" charset="0"/>
                <a:ea typeface="MS PGothic" pitchFamily="34" charset="-128"/>
              </a:rPr>
              <a:pPr algn="ctr">
                <a:lnSpc>
                  <a:spcPct val="100000"/>
                </a:lnSpc>
                <a:spcBef>
                  <a:spcPct val="0"/>
                </a:spcBef>
                <a:buFontTx/>
                <a:buNone/>
              </a:pPr>
              <a:t>47</a:t>
            </a:fld>
            <a:endParaRPr lang="en-US" altLang="zh-CN" sz="1600" smtClean="0">
              <a:solidFill>
                <a:srgbClr val="000000"/>
              </a:solidFill>
              <a:latin typeface="Garamond" panose="02020404030301010803" pitchFamily="18" charset="0"/>
              <a:ea typeface="MS PGothic" pitchFamily="34" charset="-128"/>
            </a:endParaRPr>
          </a:p>
        </p:txBody>
      </p:sp>
      <p:sp>
        <p:nvSpPr>
          <p:cNvPr id="156683" name="Text Box 3"/>
          <p:cNvSpPr txBox="1">
            <a:spLocks noChangeArrowheads="1"/>
          </p:cNvSpPr>
          <p:nvPr/>
        </p:nvSpPr>
        <p:spPr bwMode="auto">
          <a:xfrm>
            <a:off x="107950" y="4895850"/>
            <a:ext cx="3016250" cy="6096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10000"/>
              </a:spcBef>
              <a:buFontTx/>
              <a:buNone/>
            </a:pPr>
            <a:r>
              <a:rPr lang="en-US" altLang="ko-KR" sz="1600" b="1" dirty="0">
                <a:solidFill>
                  <a:srgbClr val="000000"/>
                </a:solidFill>
                <a:latin typeface="Courier New" panose="02070309020205020404" pitchFamily="49" charset="0"/>
                <a:ea typeface="Gulim" pitchFamily="34" charset="-127"/>
              </a:rPr>
              <a:t>for (</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=0; </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 &lt; N; </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a:t>
            </a:r>
          </a:p>
          <a:p>
            <a:pPr eaLnBrk="1" hangingPunct="1">
              <a:lnSpc>
                <a:spcPct val="100000"/>
              </a:lnSpc>
              <a:spcBef>
                <a:spcPct val="10000"/>
              </a:spcBef>
              <a:buFontTx/>
              <a:buNone/>
            </a:pPr>
            <a:r>
              <a:rPr lang="en-US" altLang="ko-KR" sz="1600" b="1" dirty="0">
                <a:solidFill>
                  <a:srgbClr val="000000"/>
                </a:solidFill>
                <a:latin typeface="Courier New" panose="02070309020205020404" pitchFamily="49" charset="0"/>
                <a:ea typeface="Gulim" pitchFamily="34" charset="-127"/>
              </a:rPr>
              <a:t>    C[</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 = A[</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 + B[</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a:t>
            </a:r>
          </a:p>
        </p:txBody>
      </p:sp>
      <p:grpSp>
        <p:nvGrpSpPr>
          <p:cNvPr id="156684" name="Group 5"/>
          <p:cNvGrpSpPr>
            <a:grpSpLocks/>
          </p:cNvGrpSpPr>
          <p:nvPr/>
        </p:nvGrpSpPr>
        <p:grpSpPr bwMode="auto">
          <a:xfrm>
            <a:off x="811213" y="1143000"/>
            <a:ext cx="1981200" cy="2590800"/>
            <a:chOff x="949325" y="1509713"/>
            <a:chExt cx="1981200" cy="2590800"/>
          </a:xfrm>
        </p:grpSpPr>
        <p:sp>
          <p:nvSpPr>
            <p:cNvPr id="156703" name="AutoShape 33"/>
            <p:cNvSpPr>
              <a:spLocks noChangeArrowheads="1"/>
            </p:cNvSpPr>
            <p:nvPr/>
          </p:nvSpPr>
          <p:spPr bwMode="auto">
            <a:xfrm>
              <a:off x="1198563" y="1601788"/>
              <a:ext cx="700088"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56704" name="AutoShape 34"/>
            <p:cNvSpPr>
              <a:spLocks noChangeArrowheads="1"/>
            </p:cNvSpPr>
            <p:nvPr/>
          </p:nvSpPr>
          <p:spPr bwMode="auto">
            <a:xfrm>
              <a:off x="2112963" y="2211388"/>
              <a:ext cx="700088"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56705" name="AutoShape 35"/>
            <p:cNvSpPr>
              <a:spLocks noChangeArrowheads="1"/>
            </p:cNvSpPr>
            <p:nvPr/>
          </p:nvSpPr>
          <p:spPr bwMode="auto">
            <a:xfrm>
              <a:off x="1573213" y="2897188"/>
              <a:ext cx="638175"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add</a:t>
              </a:r>
            </a:p>
          </p:txBody>
        </p:sp>
        <p:sp>
          <p:nvSpPr>
            <p:cNvPr id="156706" name="AutoShape 36"/>
            <p:cNvSpPr>
              <a:spLocks noChangeArrowheads="1"/>
            </p:cNvSpPr>
            <p:nvPr/>
          </p:nvSpPr>
          <p:spPr bwMode="auto">
            <a:xfrm>
              <a:off x="1530350" y="3506788"/>
              <a:ext cx="800100"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store</a:t>
              </a:r>
            </a:p>
          </p:txBody>
        </p:sp>
        <p:sp>
          <p:nvSpPr>
            <p:cNvPr id="156707" name="Line 37"/>
            <p:cNvSpPr>
              <a:spLocks noChangeShapeType="1"/>
            </p:cNvSpPr>
            <p:nvPr/>
          </p:nvSpPr>
          <p:spPr bwMode="auto">
            <a:xfrm>
              <a:off x="1558925" y="2043113"/>
              <a:ext cx="228600" cy="838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6708" name="Line 38"/>
            <p:cNvSpPr>
              <a:spLocks noChangeShapeType="1"/>
            </p:cNvSpPr>
            <p:nvPr/>
          </p:nvSpPr>
          <p:spPr bwMode="auto">
            <a:xfrm flipH="1">
              <a:off x="2016125" y="2652713"/>
              <a:ext cx="22860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6709" name="Line 39"/>
            <p:cNvSpPr>
              <a:spLocks noChangeShapeType="1"/>
            </p:cNvSpPr>
            <p:nvPr/>
          </p:nvSpPr>
          <p:spPr bwMode="auto">
            <a:xfrm>
              <a:off x="1939925" y="3338513"/>
              <a:ext cx="0" cy="1524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6710" name="AutoShape 47"/>
            <p:cNvSpPr>
              <a:spLocks noChangeArrowheads="1"/>
            </p:cNvSpPr>
            <p:nvPr/>
          </p:nvSpPr>
          <p:spPr bwMode="auto">
            <a:xfrm>
              <a:off x="949325" y="1509713"/>
              <a:ext cx="1981200" cy="2590800"/>
            </a:xfrm>
            <a:prstGeom prst="roundRect">
              <a:avLst>
                <a:gd name="adj" fmla="val 16667"/>
              </a:avLst>
            </a:prstGeom>
            <a:noFill/>
            <a:ln w="3810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56685" name="Group 4"/>
          <p:cNvGrpSpPr>
            <a:grpSpLocks/>
          </p:cNvGrpSpPr>
          <p:nvPr/>
        </p:nvGrpSpPr>
        <p:grpSpPr bwMode="auto">
          <a:xfrm>
            <a:off x="3276600" y="1143000"/>
            <a:ext cx="1981200" cy="2590800"/>
            <a:chOff x="2930525" y="1509713"/>
            <a:chExt cx="1981200" cy="2590800"/>
          </a:xfrm>
        </p:grpSpPr>
        <p:sp>
          <p:nvSpPr>
            <p:cNvPr id="156695" name="AutoShape 40"/>
            <p:cNvSpPr>
              <a:spLocks noChangeArrowheads="1"/>
            </p:cNvSpPr>
            <p:nvPr/>
          </p:nvSpPr>
          <p:spPr bwMode="auto">
            <a:xfrm>
              <a:off x="3103563" y="1601788"/>
              <a:ext cx="700088"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56696" name="AutoShape 41"/>
            <p:cNvSpPr>
              <a:spLocks noChangeArrowheads="1"/>
            </p:cNvSpPr>
            <p:nvPr/>
          </p:nvSpPr>
          <p:spPr bwMode="auto">
            <a:xfrm>
              <a:off x="4017963" y="2211388"/>
              <a:ext cx="700088"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56697" name="AutoShape 42"/>
            <p:cNvSpPr>
              <a:spLocks noChangeArrowheads="1"/>
            </p:cNvSpPr>
            <p:nvPr/>
          </p:nvSpPr>
          <p:spPr bwMode="auto">
            <a:xfrm>
              <a:off x="3478213" y="2897188"/>
              <a:ext cx="638175"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add</a:t>
              </a:r>
            </a:p>
          </p:txBody>
        </p:sp>
        <p:sp>
          <p:nvSpPr>
            <p:cNvPr id="156698" name="AutoShape 43"/>
            <p:cNvSpPr>
              <a:spLocks noChangeArrowheads="1"/>
            </p:cNvSpPr>
            <p:nvPr/>
          </p:nvSpPr>
          <p:spPr bwMode="auto">
            <a:xfrm>
              <a:off x="3435350" y="3506788"/>
              <a:ext cx="800100"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store</a:t>
              </a:r>
            </a:p>
          </p:txBody>
        </p:sp>
        <p:sp>
          <p:nvSpPr>
            <p:cNvPr id="156699" name="Line 44"/>
            <p:cNvSpPr>
              <a:spLocks noChangeShapeType="1"/>
            </p:cNvSpPr>
            <p:nvPr/>
          </p:nvSpPr>
          <p:spPr bwMode="auto">
            <a:xfrm>
              <a:off x="3387725" y="2043113"/>
              <a:ext cx="304800" cy="838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6700" name="Line 45"/>
            <p:cNvSpPr>
              <a:spLocks noChangeShapeType="1"/>
            </p:cNvSpPr>
            <p:nvPr/>
          </p:nvSpPr>
          <p:spPr bwMode="auto">
            <a:xfrm flipH="1">
              <a:off x="3921125" y="2652713"/>
              <a:ext cx="22860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6701" name="Line 46"/>
            <p:cNvSpPr>
              <a:spLocks noChangeShapeType="1"/>
            </p:cNvSpPr>
            <p:nvPr/>
          </p:nvSpPr>
          <p:spPr bwMode="auto">
            <a:xfrm>
              <a:off x="3844925" y="3338513"/>
              <a:ext cx="0" cy="1524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6702" name="AutoShape 48"/>
            <p:cNvSpPr>
              <a:spLocks noChangeArrowheads="1"/>
            </p:cNvSpPr>
            <p:nvPr/>
          </p:nvSpPr>
          <p:spPr bwMode="auto">
            <a:xfrm>
              <a:off x="2930525" y="1509713"/>
              <a:ext cx="1981200" cy="2590800"/>
            </a:xfrm>
            <a:prstGeom prst="roundRect">
              <a:avLst>
                <a:gd name="adj" fmla="val 16667"/>
              </a:avLst>
            </a:prstGeom>
            <a:noFill/>
            <a:ln w="3810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sp>
        <p:nvSpPr>
          <p:cNvPr id="156686" name="Text Box 49"/>
          <p:cNvSpPr txBox="1">
            <a:spLocks noChangeArrowheads="1"/>
          </p:cNvSpPr>
          <p:nvPr/>
        </p:nvSpPr>
        <p:spPr bwMode="auto">
          <a:xfrm>
            <a:off x="823913" y="3749675"/>
            <a:ext cx="10668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600" b="1">
                <a:solidFill>
                  <a:srgbClr val="FF0000"/>
                </a:solidFill>
                <a:latin typeface="Verdana" panose="020B0604030504040204" pitchFamily="34" charset="0"/>
                <a:ea typeface="Gulim" pitchFamily="34" charset="-127"/>
              </a:rPr>
              <a:t>Iter. 1</a:t>
            </a:r>
          </a:p>
        </p:txBody>
      </p:sp>
      <p:sp>
        <p:nvSpPr>
          <p:cNvPr id="156687" name="Text Box 50"/>
          <p:cNvSpPr txBox="1">
            <a:spLocks noChangeArrowheads="1"/>
          </p:cNvSpPr>
          <p:nvPr/>
        </p:nvSpPr>
        <p:spPr bwMode="auto">
          <a:xfrm>
            <a:off x="2805113" y="3749675"/>
            <a:ext cx="10668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600" b="1">
                <a:solidFill>
                  <a:srgbClr val="FF0000"/>
                </a:solidFill>
                <a:latin typeface="Verdana" panose="020B0604030504040204" pitchFamily="34" charset="0"/>
                <a:ea typeface="Gulim" pitchFamily="34" charset="-127"/>
              </a:rPr>
              <a:t>Iter. 2</a:t>
            </a:r>
          </a:p>
        </p:txBody>
      </p:sp>
      <p:sp>
        <p:nvSpPr>
          <p:cNvPr id="156688" name="Line 55"/>
          <p:cNvSpPr>
            <a:spLocks noChangeShapeType="1"/>
          </p:cNvSpPr>
          <p:nvPr/>
        </p:nvSpPr>
        <p:spPr bwMode="auto">
          <a:xfrm>
            <a:off x="6019800" y="2133600"/>
            <a:ext cx="533400" cy="0"/>
          </a:xfrm>
          <a:prstGeom prst="line">
            <a:avLst/>
          </a:prstGeom>
          <a:noFill/>
          <a:ln w="7620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59" name="Text Box 26"/>
          <p:cNvSpPr txBox="1">
            <a:spLocks noChangeArrowheads="1"/>
          </p:cNvSpPr>
          <p:nvPr/>
        </p:nvSpPr>
        <p:spPr bwMode="auto">
          <a:xfrm>
            <a:off x="3429000" y="4230688"/>
            <a:ext cx="5867400" cy="2246312"/>
          </a:xfrm>
          <a:prstGeom prst="rect">
            <a:avLst/>
          </a:prstGeom>
          <a:noFill/>
          <a:ln>
            <a:noFill/>
          </a:ln>
          <a:extLst/>
        </p:spPr>
        <p:txBody>
          <a:bodyPr anchor="ct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altLang="ko-KR" sz="2000" dirty="0" smtClean="0">
                <a:solidFill>
                  <a:srgbClr val="000000"/>
                </a:solidFill>
                <a:latin typeface="+mn-lt"/>
                <a:ea typeface="굴림" charset="0"/>
                <a:cs typeface="굴림" charset="0"/>
              </a:rPr>
              <a:t>Realization</a:t>
            </a:r>
            <a:r>
              <a:rPr lang="en-US" altLang="ko-KR" sz="2000" dirty="0" smtClean="0">
                <a:solidFill>
                  <a:srgbClr val="0000FF"/>
                </a:solidFill>
                <a:latin typeface="+mn-lt"/>
                <a:ea typeface="굴림" charset="0"/>
                <a:cs typeface="굴림" charset="0"/>
              </a:rPr>
              <a:t>: Each iteration is independent</a:t>
            </a:r>
          </a:p>
          <a:p>
            <a:pPr eaLnBrk="1" hangingPunct="1">
              <a:defRPr/>
            </a:pPr>
            <a:endParaRPr lang="en-US" altLang="ko-KR" sz="2000" dirty="0" smtClean="0">
              <a:solidFill>
                <a:srgbClr val="0000FF"/>
              </a:solidFill>
              <a:latin typeface="+mn-lt"/>
              <a:ea typeface="굴림" charset="0"/>
              <a:cs typeface="굴림" charset="0"/>
            </a:endParaRPr>
          </a:p>
          <a:p>
            <a:pPr eaLnBrk="1" hangingPunct="1">
              <a:defRPr/>
            </a:pPr>
            <a:r>
              <a:rPr lang="en-US" altLang="ko-KR" sz="2000" dirty="0" smtClean="0">
                <a:latin typeface="+mn-lt"/>
                <a:ea typeface="굴림" charset="0"/>
                <a:cs typeface="굴림" charset="0"/>
              </a:rPr>
              <a:t>Idea: </a:t>
            </a:r>
            <a:r>
              <a:rPr lang="en-US" altLang="ko-KR" sz="2000" dirty="0" smtClean="0">
                <a:solidFill>
                  <a:srgbClr val="0000FF"/>
                </a:solidFill>
                <a:latin typeface="+mn-lt"/>
                <a:ea typeface="굴림" charset="0"/>
                <a:cs typeface="굴림" charset="0"/>
              </a:rPr>
              <a:t>Programmer or compiler generates a thread to execute each iteration. Each thread does the same thing (but on different data)</a:t>
            </a:r>
          </a:p>
          <a:p>
            <a:pPr eaLnBrk="1" hangingPunct="1">
              <a:defRPr/>
            </a:pPr>
            <a:endParaRPr lang="en-US" altLang="ko-KR" sz="2000" dirty="0" smtClean="0">
              <a:solidFill>
                <a:srgbClr val="FF0000"/>
              </a:solidFill>
              <a:latin typeface="+mn-lt"/>
              <a:ea typeface="굴림" charset="0"/>
              <a:cs typeface="굴림" charset="0"/>
            </a:endParaRPr>
          </a:p>
          <a:p>
            <a:pPr eaLnBrk="1" hangingPunct="1">
              <a:defRPr/>
            </a:pPr>
            <a:r>
              <a:rPr lang="en-US" altLang="ko-KR" sz="2000" dirty="0" smtClean="0">
                <a:solidFill>
                  <a:srgbClr val="FF0000"/>
                </a:solidFill>
                <a:latin typeface="+mn-lt"/>
                <a:ea typeface="굴림" charset="0"/>
                <a:cs typeface="굴림" charset="0"/>
              </a:rPr>
              <a:t>Can be executed on a MIMD machine</a:t>
            </a:r>
          </a:p>
        </p:txBody>
      </p:sp>
      <p:sp>
        <p:nvSpPr>
          <p:cNvPr id="156690" name="TextBox 2"/>
          <p:cNvSpPr txBox="1">
            <a:spLocks noChangeArrowheads="1"/>
          </p:cNvSpPr>
          <p:nvPr/>
        </p:nvSpPr>
        <p:spPr bwMode="auto">
          <a:xfrm>
            <a:off x="3200400" y="4876800"/>
            <a:ext cx="5943600" cy="954088"/>
          </a:xfrm>
          <a:prstGeom prst="rect">
            <a:avLst/>
          </a:prstGeom>
          <a:solidFill>
            <a:schemeClr val="bg1"/>
          </a:solidFill>
          <a:ln w="9525">
            <a:solidFill>
              <a:schemeClr val="tx1"/>
            </a:solidFill>
            <a:miter lim="800000"/>
            <a:headEnd/>
            <a:tailEnd/>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2200">
                <a:latin typeface="Arial" panose="020B0604020202020204" pitchFamily="34" charset="0"/>
                <a:ea typeface="MS PGothic" pitchFamily="34" charset="-128"/>
              </a:rPr>
              <a:t>This particular model is also called:</a:t>
            </a:r>
          </a:p>
          <a:p>
            <a:pPr algn="ctr" eaLnBrk="1" hangingPunct="1">
              <a:lnSpc>
                <a:spcPct val="100000"/>
              </a:lnSpc>
              <a:spcBef>
                <a:spcPct val="0"/>
              </a:spcBef>
              <a:buFontTx/>
              <a:buNone/>
            </a:pPr>
            <a:endParaRPr lang="en-US" altLang="zh-CN" sz="1200">
              <a:latin typeface="Arial" panose="020B0604020202020204" pitchFamily="34" charset="0"/>
              <a:ea typeface="MS PGothic" pitchFamily="34" charset="-128"/>
            </a:endParaRPr>
          </a:p>
          <a:p>
            <a:pPr algn="ctr" eaLnBrk="1" hangingPunct="1">
              <a:lnSpc>
                <a:spcPct val="100000"/>
              </a:lnSpc>
              <a:spcBef>
                <a:spcPct val="0"/>
              </a:spcBef>
              <a:buFontTx/>
              <a:buNone/>
            </a:pPr>
            <a:r>
              <a:rPr lang="en-US" altLang="zh-CN" sz="2200">
                <a:solidFill>
                  <a:srgbClr val="FF0000"/>
                </a:solidFill>
                <a:latin typeface="Arial" panose="020B0604020202020204" pitchFamily="34" charset="0"/>
                <a:ea typeface="MS PGothic" pitchFamily="34" charset="-128"/>
              </a:rPr>
              <a:t>SPMD: Single Program Multiple Data</a:t>
            </a:r>
          </a:p>
        </p:txBody>
      </p:sp>
      <p:sp>
        <p:nvSpPr>
          <p:cNvPr id="156691" name="TextBox 51"/>
          <p:cNvSpPr txBox="1">
            <a:spLocks noChangeArrowheads="1"/>
          </p:cNvSpPr>
          <p:nvPr/>
        </p:nvSpPr>
        <p:spPr bwMode="auto">
          <a:xfrm>
            <a:off x="3267075" y="6019800"/>
            <a:ext cx="5867400" cy="430213"/>
          </a:xfrm>
          <a:prstGeom prst="rect">
            <a:avLst/>
          </a:prstGeom>
          <a:solidFill>
            <a:schemeClr val="bg1"/>
          </a:solidFill>
          <a:ln w="9525">
            <a:solidFill>
              <a:schemeClr val="tx1"/>
            </a:solidFill>
            <a:miter lim="800000"/>
            <a:headEnd/>
            <a:tailEnd/>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2200">
                <a:solidFill>
                  <a:srgbClr val="FF0000"/>
                </a:solidFill>
                <a:latin typeface="Arial" panose="020B0604020202020204" pitchFamily="34" charset="0"/>
                <a:ea typeface="MS PGothic" pitchFamily="34" charset="-128"/>
              </a:rPr>
              <a:t>Can be executed on a SIMD machine</a:t>
            </a:r>
          </a:p>
        </p:txBody>
      </p:sp>
      <p:sp>
        <p:nvSpPr>
          <p:cNvPr id="156692" name="TextBox 52"/>
          <p:cNvSpPr txBox="1">
            <a:spLocks noChangeArrowheads="1"/>
          </p:cNvSpPr>
          <p:nvPr/>
        </p:nvSpPr>
        <p:spPr bwMode="auto">
          <a:xfrm>
            <a:off x="3200400" y="5943600"/>
            <a:ext cx="5943600" cy="769938"/>
          </a:xfrm>
          <a:prstGeom prst="rect">
            <a:avLst/>
          </a:prstGeom>
          <a:solidFill>
            <a:schemeClr val="bg1"/>
          </a:solidFill>
          <a:ln w="9525">
            <a:solidFill>
              <a:schemeClr val="tx1"/>
            </a:solidFill>
            <a:miter lim="800000"/>
            <a:headEnd/>
            <a:tailEnd/>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2200">
                <a:solidFill>
                  <a:srgbClr val="0000FF"/>
                </a:solidFill>
                <a:latin typeface="Arial" panose="020B0604020202020204" pitchFamily="34" charset="0"/>
                <a:ea typeface="MS PGothic" pitchFamily="34" charset="-128"/>
              </a:rPr>
              <a:t>A GPU executes it using the SIMT model:</a:t>
            </a:r>
          </a:p>
          <a:p>
            <a:pPr algn="ctr" eaLnBrk="1" hangingPunct="1">
              <a:lnSpc>
                <a:spcPct val="100000"/>
              </a:lnSpc>
              <a:spcBef>
                <a:spcPct val="0"/>
              </a:spcBef>
              <a:buFontTx/>
              <a:buNone/>
            </a:pPr>
            <a:r>
              <a:rPr lang="en-US" altLang="zh-CN" sz="2200">
                <a:solidFill>
                  <a:srgbClr val="FF0000"/>
                </a:solidFill>
                <a:latin typeface="Arial" panose="020B0604020202020204" pitchFamily="34" charset="0"/>
                <a:ea typeface="MS PGothic" pitchFamily="34" charset="-128"/>
              </a:rPr>
              <a:t>Single Instruction Multiple Thread</a:t>
            </a:r>
          </a:p>
        </p:txBody>
      </p:sp>
      <p:sp>
        <p:nvSpPr>
          <p:cNvPr id="31" name="Text Box 32"/>
          <p:cNvSpPr txBox="1">
            <a:spLocks noChangeArrowheads="1"/>
          </p:cNvSpPr>
          <p:nvPr/>
        </p:nvSpPr>
        <p:spPr bwMode="auto">
          <a:xfrm>
            <a:off x="7086600" y="1276350"/>
            <a:ext cx="17462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b="1" i="1">
                <a:solidFill>
                  <a:srgbClr val="BDE11B"/>
                </a:solidFill>
                <a:latin typeface="Verdana" panose="020B0604030504040204" pitchFamily="34" charset="0"/>
                <a:ea typeface="Gulim" pitchFamily="34" charset="-127"/>
              </a:rPr>
              <a:t>Warp 0 at PC X</a:t>
            </a:r>
          </a:p>
        </p:txBody>
      </p:sp>
      <p:sp>
        <p:nvSpPr>
          <p:cNvPr id="156694" name="TextBox 1"/>
          <p:cNvSpPr txBox="1">
            <a:spLocks noChangeArrowheads="1"/>
          </p:cNvSpPr>
          <p:nvPr/>
        </p:nvSpPr>
        <p:spPr bwMode="auto">
          <a:xfrm>
            <a:off x="3505200" y="4030663"/>
            <a:ext cx="5410200" cy="769937"/>
          </a:xfrm>
          <a:prstGeom prst="rect">
            <a:avLst/>
          </a:prstGeom>
          <a:solidFill>
            <a:schemeClr val="bg1"/>
          </a:solidFill>
          <a:ln w="9525">
            <a:solidFill>
              <a:schemeClr val="tx1"/>
            </a:solidFill>
            <a:miter lim="800000"/>
            <a:headEnd/>
            <a:tailEnd/>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2200">
                <a:solidFill>
                  <a:srgbClr val="0000FF"/>
                </a:solidFill>
                <a:latin typeface="Arial" panose="020B0604020202020204" pitchFamily="34" charset="0"/>
                <a:ea typeface="MS PGothic" pitchFamily="34" charset="-128"/>
              </a:rPr>
              <a:t>Warp:</a:t>
            </a:r>
            <a:r>
              <a:rPr lang="en-US" altLang="zh-CN" sz="2200">
                <a:latin typeface="Arial" panose="020B0604020202020204" pitchFamily="34" charset="0"/>
                <a:ea typeface="MS PGothic" pitchFamily="34" charset="-128"/>
              </a:rPr>
              <a:t> </a:t>
            </a:r>
            <a:r>
              <a:rPr lang="en-US" altLang="zh-CN" sz="2200">
                <a:solidFill>
                  <a:srgbClr val="BDE11B"/>
                </a:solidFill>
                <a:latin typeface="Arial" panose="020B0604020202020204" pitchFamily="34" charset="0"/>
                <a:ea typeface="MS PGothic" pitchFamily="34" charset="-128"/>
              </a:rPr>
              <a:t>A set of threads that execute</a:t>
            </a:r>
          </a:p>
          <a:p>
            <a:pPr algn="ctr" eaLnBrk="1" hangingPunct="1">
              <a:lnSpc>
                <a:spcPct val="100000"/>
              </a:lnSpc>
              <a:spcBef>
                <a:spcPct val="0"/>
              </a:spcBef>
              <a:buFontTx/>
              <a:buNone/>
            </a:pPr>
            <a:r>
              <a:rPr lang="en-US" altLang="zh-CN" sz="2200">
                <a:solidFill>
                  <a:srgbClr val="BDE11B"/>
                </a:solidFill>
                <a:latin typeface="Arial" panose="020B0604020202020204" pitchFamily="34" charset="0"/>
                <a:ea typeface="MS PGothic" pitchFamily="34" charset="-128"/>
              </a:rPr>
              <a:t>the same instruction </a:t>
            </a:r>
            <a:r>
              <a:rPr lang="en-US" altLang="zh-CN" sz="2200">
                <a:latin typeface="Arial" panose="020B0604020202020204" pitchFamily="34" charset="0"/>
                <a:ea typeface="MS PGothic" pitchFamily="34" charset="-128"/>
              </a:rPr>
              <a:t>(i.e., at the same PC)</a:t>
            </a:r>
          </a:p>
        </p:txBody>
      </p:sp>
    </p:spTree>
    <p:extLst>
      <p:ext uri="{BB962C8B-B14F-4D97-AF65-F5344CB8AC3E}">
        <p14:creationId xmlns:p14="http://schemas.microsoft.com/office/powerpoint/2010/main" val="209769818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1"/>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30"/>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54"/>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33"/>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57"/>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55"/>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61"/>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0" grpId="1" animBg="1"/>
      <p:bldP spid="61" grpId="0"/>
      <p:bldP spid="61" grpId="1"/>
      <p:bldP spid="55" grpId="0" animBg="1"/>
      <p:bldP spid="55" grpId="1" animBg="1"/>
      <p:bldP spid="57" grpId="0"/>
      <p:bldP spid="57" grpId="1"/>
      <p:bldP spid="33" grpId="0" animBg="1"/>
      <p:bldP spid="33" grpId="1" animBg="1"/>
      <p:bldP spid="54" grpId="0"/>
      <p:bldP spid="54" grpId="1"/>
      <p:bldP spid="30" grpId="0" animBg="1"/>
      <p:bldP spid="30" grpId="1" animBg="1"/>
      <p:bldP spid="31" grpId="0"/>
      <p:bldP spid="31"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itle 1"/>
          <p:cNvSpPr>
            <a:spLocks noGrp="1"/>
          </p:cNvSpPr>
          <p:nvPr>
            <p:ph type="title"/>
          </p:nvPr>
        </p:nvSpPr>
        <p:spPr/>
        <p:txBody>
          <a:bodyPr/>
          <a:lstStyle/>
          <a:p>
            <a:r>
              <a:rPr lang="en-US" altLang="zh-CN" smtClean="0"/>
              <a:t>SIMD vs. SIMT Execution Model</a:t>
            </a:r>
          </a:p>
        </p:txBody>
      </p:sp>
      <p:sp>
        <p:nvSpPr>
          <p:cNvPr id="3" name="Content Placeholder 2"/>
          <p:cNvSpPr>
            <a:spLocks noGrp="1"/>
          </p:cNvSpPr>
          <p:nvPr>
            <p:ph idx="1"/>
          </p:nvPr>
        </p:nvSpPr>
        <p:spPr/>
        <p:txBody>
          <a:bodyPr>
            <a:normAutofit fontScale="92500" lnSpcReduction="20000"/>
          </a:bodyPr>
          <a:lstStyle/>
          <a:p>
            <a:r>
              <a:rPr lang="en-US" altLang="zh-CN" dirty="0" smtClean="0"/>
              <a:t>SIMD: </a:t>
            </a:r>
            <a:r>
              <a:rPr lang="zh-CN" altLang="en-US" dirty="0" smtClean="0"/>
              <a:t>一条指令流（一串顺序的</a:t>
            </a:r>
            <a:r>
              <a:rPr lang="en-US" altLang="zh-CN" dirty="0" smtClean="0"/>
              <a:t>SIMD</a:t>
            </a:r>
            <a:r>
              <a:rPr lang="zh-CN" altLang="en-US" dirty="0" smtClean="0"/>
              <a:t>指令），每条指令对应多个数据输入（向量指令）</a:t>
            </a:r>
            <a:endParaRPr lang="en-US" altLang="zh-CN" dirty="0" smtClean="0"/>
          </a:p>
          <a:p>
            <a:pPr>
              <a:lnSpc>
                <a:spcPct val="120000"/>
              </a:lnSpc>
            </a:pPr>
            <a:r>
              <a:rPr lang="en-US" altLang="zh-CN" dirty="0" smtClean="0"/>
              <a:t>SIMT: </a:t>
            </a:r>
            <a:r>
              <a:rPr lang="zh-CN" altLang="en-US" dirty="0" smtClean="0"/>
              <a:t>多个指令流（标量指令）构成线程，</a:t>
            </a:r>
            <a:r>
              <a:rPr lang="en-US" altLang="zh-CN" dirty="0" smtClean="0">
                <a:sym typeface="Wingdings" panose="05000000000000000000" pitchFamily="2" charset="2"/>
              </a:rPr>
              <a:t> </a:t>
            </a:r>
            <a:r>
              <a:rPr lang="zh-CN" altLang="en-US" dirty="0" smtClean="0">
                <a:sym typeface="Wingdings" panose="05000000000000000000" pitchFamily="2" charset="2"/>
              </a:rPr>
              <a:t>这些线程动态构成</a:t>
            </a:r>
            <a:r>
              <a:rPr lang="en-US" altLang="zh-CN" dirty="0" smtClean="0">
                <a:sym typeface="Wingdings" panose="05000000000000000000" pitchFamily="2" charset="2"/>
              </a:rPr>
              <a:t>warp</a:t>
            </a:r>
            <a:r>
              <a:rPr lang="zh-CN" altLang="en-US" dirty="0" smtClean="0">
                <a:sym typeface="Wingdings" panose="05000000000000000000" pitchFamily="2" charset="2"/>
              </a:rPr>
              <a:t>。一个</a:t>
            </a:r>
            <a:r>
              <a:rPr lang="en-US" altLang="zh-CN" dirty="0" smtClean="0">
                <a:sym typeface="Wingdings" panose="05000000000000000000" pitchFamily="2" charset="2"/>
              </a:rPr>
              <a:t>Warp</a:t>
            </a:r>
            <a:r>
              <a:rPr lang="zh-CN" altLang="en-US" dirty="0" smtClean="0">
                <a:sym typeface="Wingdings" panose="05000000000000000000" pitchFamily="2" charset="2"/>
              </a:rPr>
              <a:t>处理多个数据元素</a:t>
            </a:r>
            <a:endParaRPr lang="en-US" altLang="zh-CN" dirty="0" smtClean="0">
              <a:sym typeface="Wingdings" panose="05000000000000000000" pitchFamily="2" charset="2"/>
            </a:endParaRPr>
          </a:p>
          <a:p>
            <a:endParaRPr lang="en-US" altLang="zh-CN" dirty="0" smtClean="0"/>
          </a:p>
          <a:p>
            <a:r>
              <a:rPr lang="en-US" altLang="zh-CN" dirty="0" smtClean="0"/>
              <a:t>SIMT </a:t>
            </a:r>
            <a:r>
              <a:rPr lang="zh-CN" altLang="en-US" dirty="0" smtClean="0"/>
              <a:t>主要优点：</a:t>
            </a:r>
            <a:r>
              <a:rPr lang="en-US" altLang="zh-CN" dirty="0" smtClean="0"/>
              <a:t> </a:t>
            </a:r>
          </a:p>
          <a:p>
            <a:pPr lvl="1"/>
            <a:r>
              <a:rPr lang="zh-CN" altLang="en-US" dirty="0" smtClean="0"/>
              <a:t>可以独立地处理线程</a:t>
            </a:r>
            <a:r>
              <a:rPr lang="en-US" altLang="zh-CN" dirty="0" smtClean="0"/>
              <a:t>,</a:t>
            </a:r>
            <a:r>
              <a:rPr lang="zh-CN" altLang="en-US" dirty="0" smtClean="0"/>
              <a:t>即每个线程可以在任何标量流水线上单独执行（</a:t>
            </a:r>
            <a:r>
              <a:rPr lang="en-US" altLang="zh-CN" dirty="0" smtClean="0">
                <a:sym typeface="Wingdings" panose="05000000000000000000" pitchFamily="2" charset="2"/>
              </a:rPr>
              <a:t> MIMD </a:t>
            </a:r>
            <a:r>
              <a:rPr lang="zh-CN" altLang="en-US" dirty="0" smtClean="0">
                <a:sym typeface="Wingdings" panose="05000000000000000000" pitchFamily="2" charset="2"/>
              </a:rPr>
              <a:t>处理模式）</a:t>
            </a:r>
            <a:endParaRPr lang="en-US" altLang="zh-CN" dirty="0" smtClean="0">
              <a:sym typeface="Wingdings" panose="05000000000000000000" pitchFamily="2" charset="2"/>
            </a:endParaRPr>
          </a:p>
          <a:p>
            <a:pPr lvl="1"/>
            <a:r>
              <a:rPr lang="zh-CN" altLang="en-US" dirty="0" smtClean="0"/>
              <a:t>可以将线程组织成</a:t>
            </a:r>
            <a:r>
              <a:rPr lang="en-US" altLang="zh-CN" dirty="0" smtClean="0"/>
              <a:t>warp</a:t>
            </a:r>
            <a:r>
              <a:rPr lang="zh-CN" altLang="en-US" dirty="0" smtClean="0"/>
              <a:t>，即可以将执行相同指令流的线程构成</a:t>
            </a:r>
            <a:r>
              <a:rPr lang="en-US" altLang="zh-CN" dirty="0" smtClean="0"/>
              <a:t>warp</a:t>
            </a:r>
            <a:r>
              <a:rPr lang="zh-CN" altLang="en-US" dirty="0" smtClean="0"/>
              <a:t>，形成</a:t>
            </a:r>
            <a:r>
              <a:rPr lang="en-US" altLang="zh-CN" dirty="0" smtClean="0"/>
              <a:t>SIMD</a:t>
            </a:r>
            <a:r>
              <a:rPr lang="zh-CN" altLang="en-US" dirty="0" smtClean="0"/>
              <a:t> 处理模式</a:t>
            </a:r>
            <a:r>
              <a:rPr lang="en-US" altLang="zh-CN" dirty="0" smtClean="0"/>
              <a:t>, </a:t>
            </a:r>
            <a:r>
              <a:rPr lang="zh-CN" altLang="en-US" dirty="0" smtClean="0"/>
              <a:t>以充分发挥</a:t>
            </a:r>
            <a:r>
              <a:rPr lang="en-US" altLang="zh-CN" dirty="0" smtClean="0"/>
              <a:t>SIMD</a:t>
            </a:r>
            <a:r>
              <a:rPr lang="zh-CN" altLang="en-US" dirty="0" smtClean="0"/>
              <a:t>处理的优势</a:t>
            </a:r>
            <a:endParaRPr lang="en-US" altLang="zh-CN" dirty="0" smtClean="0"/>
          </a:p>
        </p:txBody>
      </p:sp>
      <p:sp>
        <p:nvSpPr>
          <p:cNvPr id="2" name="日期占位符 1"/>
          <p:cNvSpPr>
            <a:spLocks noGrp="1"/>
          </p:cNvSpPr>
          <p:nvPr>
            <p:ph type="dt" sz="half" idx="10"/>
          </p:nvPr>
        </p:nvSpPr>
        <p:spPr/>
        <p:txBody>
          <a:bodyPr/>
          <a:lstStyle/>
          <a:p>
            <a:fld id="{DF027B9B-74AD-49E5-9D20-02FF7F1E888B}" type="datetime1">
              <a:rPr lang="en-US" altLang="zh-CN" smtClean="0"/>
              <a:t>4/30/2020</a:t>
            </a:fld>
            <a:endParaRPr lang="zh-CN" altLang="en-US"/>
          </a:p>
        </p:txBody>
      </p:sp>
      <p:sp>
        <p:nvSpPr>
          <p:cNvPr id="4" name="页脚占位符 3"/>
          <p:cNvSpPr>
            <a:spLocks noGrp="1"/>
          </p:cNvSpPr>
          <p:nvPr>
            <p:ph type="ftr" sz="quarter" idx="11"/>
          </p:nvPr>
        </p:nvSpPr>
        <p:spPr/>
        <p:txBody>
          <a:bodyPr/>
          <a:lstStyle/>
          <a:p>
            <a:r>
              <a:rPr lang="zh-CN" altLang="en-US" smtClean="0"/>
              <a:t>中国科学技术大学</a:t>
            </a:r>
            <a:endParaRPr lang="zh-CN" altLang="en-US" dirty="0"/>
          </a:p>
        </p:txBody>
      </p:sp>
    </p:spTree>
    <p:extLst>
      <p:ext uri="{BB962C8B-B14F-4D97-AF65-F5344CB8AC3E}">
        <p14:creationId xmlns:p14="http://schemas.microsoft.com/office/powerpoint/2010/main" val="4065893291"/>
      </p:ext>
    </p:extLst>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AutoShape 30"/>
          <p:cNvSpPr>
            <a:spLocks noChangeArrowheads="1"/>
          </p:cNvSpPr>
          <p:nvPr/>
        </p:nvSpPr>
        <p:spPr bwMode="auto">
          <a:xfrm>
            <a:off x="533400" y="4433888"/>
            <a:ext cx="6553200" cy="533400"/>
          </a:xfrm>
          <a:prstGeom prst="roundRect">
            <a:avLst>
              <a:gd name="adj" fmla="val 16667"/>
            </a:avLst>
          </a:prstGeom>
          <a:solidFill>
            <a:srgbClr val="FF00FF"/>
          </a:solidFill>
          <a:ln w="12700">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63" name="AutoShape 29"/>
          <p:cNvSpPr>
            <a:spLocks noChangeArrowheads="1"/>
          </p:cNvSpPr>
          <p:nvPr/>
        </p:nvSpPr>
        <p:spPr bwMode="auto">
          <a:xfrm>
            <a:off x="585788" y="3160713"/>
            <a:ext cx="6500812" cy="511175"/>
          </a:xfrm>
          <a:prstGeom prst="roundRect">
            <a:avLst>
              <a:gd name="adj" fmla="val 16667"/>
            </a:avLst>
          </a:prstGeom>
          <a:solidFill>
            <a:srgbClr val="CCFF33"/>
          </a:solidFill>
          <a:ln w="12700">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ko-KR" altLang="en-US" sz="2400">
              <a:solidFill>
                <a:srgbClr val="000000"/>
              </a:solidFill>
              <a:latin typeface="Verdana" panose="020B0604030504040204" pitchFamily="34" charset="0"/>
              <a:ea typeface="Gulim" pitchFamily="34" charset="-127"/>
            </a:endParaRPr>
          </a:p>
        </p:txBody>
      </p:sp>
      <p:sp>
        <p:nvSpPr>
          <p:cNvPr id="30" name="AutoShape 29"/>
          <p:cNvSpPr>
            <a:spLocks noChangeArrowheads="1"/>
          </p:cNvSpPr>
          <p:nvPr/>
        </p:nvSpPr>
        <p:spPr bwMode="auto">
          <a:xfrm>
            <a:off x="585788" y="3162300"/>
            <a:ext cx="6500812" cy="511175"/>
          </a:xfrm>
          <a:prstGeom prst="roundRect">
            <a:avLst>
              <a:gd name="adj" fmla="val 16667"/>
            </a:avLst>
          </a:prstGeom>
          <a:solidFill>
            <a:srgbClr val="CCFF33"/>
          </a:solidFill>
          <a:ln w="12700">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ko-KR" altLang="en-US" sz="2400">
              <a:solidFill>
                <a:srgbClr val="000000"/>
              </a:solidFill>
              <a:latin typeface="Verdana" panose="020B0604030504040204" pitchFamily="34" charset="0"/>
              <a:ea typeface="Gulim" pitchFamily="34" charset="-127"/>
            </a:endParaRPr>
          </a:p>
        </p:txBody>
      </p:sp>
      <p:sp>
        <p:nvSpPr>
          <p:cNvPr id="158725" name="Title 1"/>
          <p:cNvSpPr>
            <a:spLocks noGrp="1"/>
          </p:cNvSpPr>
          <p:nvPr>
            <p:ph type="title"/>
          </p:nvPr>
        </p:nvSpPr>
        <p:spPr>
          <a:xfrm>
            <a:off x="152400" y="152400"/>
            <a:ext cx="8915400" cy="757238"/>
          </a:xfrm>
        </p:spPr>
        <p:txBody>
          <a:bodyPr/>
          <a:lstStyle/>
          <a:p>
            <a:r>
              <a:rPr lang="en-US" altLang="zh-CN" b="1" smtClean="0">
                <a:solidFill>
                  <a:srgbClr val="FF0000"/>
                </a:solidFill>
              </a:rPr>
              <a:t>Multithreading of Warps </a:t>
            </a:r>
          </a:p>
        </p:txBody>
      </p:sp>
      <p:sp>
        <p:nvSpPr>
          <p:cNvPr id="158726" name="Text Box 3"/>
          <p:cNvSpPr txBox="1">
            <a:spLocks noChangeArrowheads="1"/>
          </p:cNvSpPr>
          <p:nvPr/>
        </p:nvSpPr>
        <p:spPr bwMode="auto">
          <a:xfrm>
            <a:off x="5975350" y="1116013"/>
            <a:ext cx="30162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10000"/>
              </a:spcBef>
              <a:buFontTx/>
              <a:buNone/>
            </a:pPr>
            <a:r>
              <a:rPr lang="en-US" altLang="ko-KR" sz="1600" b="1" dirty="0">
                <a:solidFill>
                  <a:srgbClr val="000000"/>
                </a:solidFill>
                <a:latin typeface="Courier New" panose="02070309020205020404" pitchFamily="49" charset="0"/>
                <a:ea typeface="Gulim" pitchFamily="34" charset="-127"/>
              </a:rPr>
              <a:t>for (</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=0; </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 &lt; N; </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a:t>
            </a:r>
          </a:p>
          <a:p>
            <a:pPr eaLnBrk="1" hangingPunct="1">
              <a:lnSpc>
                <a:spcPct val="100000"/>
              </a:lnSpc>
              <a:spcBef>
                <a:spcPct val="10000"/>
              </a:spcBef>
              <a:buFontTx/>
              <a:buNone/>
            </a:pPr>
            <a:r>
              <a:rPr lang="en-US" altLang="ko-KR" sz="1600" b="1" dirty="0">
                <a:solidFill>
                  <a:srgbClr val="000000"/>
                </a:solidFill>
                <a:latin typeface="Courier New" panose="02070309020205020404" pitchFamily="49" charset="0"/>
                <a:ea typeface="Gulim" pitchFamily="34" charset="-127"/>
              </a:rPr>
              <a:t>    C[</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 = A[</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 + B[</a:t>
            </a:r>
            <a:r>
              <a:rPr lang="en-US" altLang="ko-KR" sz="1600" b="1" dirty="0" err="1">
                <a:solidFill>
                  <a:srgbClr val="000000"/>
                </a:solidFill>
                <a:latin typeface="Courier New" panose="02070309020205020404" pitchFamily="49" charset="0"/>
                <a:ea typeface="Gulim" pitchFamily="34" charset="-127"/>
              </a:rPr>
              <a:t>i</a:t>
            </a:r>
            <a:r>
              <a:rPr lang="en-US" altLang="ko-KR" sz="1600" b="1" dirty="0">
                <a:solidFill>
                  <a:srgbClr val="000000"/>
                </a:solidFill>
                <a:latin typeface="Courier New" panose="02070309020205020404" pitchFamily="49" charset="0"/>
                <a:ea typeface="Gulim" pitchFamily="34" charset="-127"/>
              </a:rPr>
              <a:t>];</a:t>
            </a:r>
          </a:p>
        </p:txBody>
      </p:sp>
      <p:grpSp>
        <p:nvGrpSpPr>
          <p:cNvPr id="158727" name="Group 5"/>
          <p:cNvGrpSpPr>
            <a:grpSpLocks/>
          </p:cNvGrpSpPr>
          <p:nvPr/>
        </p:nvGrpSpPr>
        <p:grpSpPr bwMode="auto">
          <a:xfrm>
            <a:off x="811213" y="3124200"/>
            <a:ext cx="1981200" cy="2590800"/>
            <a:chOff x="949325" y="1509713"/>
            <a:chExt cx="1981200" cy="2590800"/>
          </a:xfrm>
        </p:grpSpPr>
        <p:sp>
          <p:nvSpPr>
            <p:cNvPr id="158748" name="AutoShape 33"/>
            <p:cNvSpPr>
              <a:spLocks noChangeArrowheads="1"/>
            </p:cNvSpPr>
            <p:nvPr/>
          </p:nvSpPr>
          <p:spPr bwMode="auto">
            <a:xfrm>
              <a:off x="1198563" y="1601788"/>
              <a:ext cx="700088"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58749" name="AutoShape 34"/>
            <p:cNvSpPr>
              <a:spLocks noChangeArrowheads="1"/>
            </p:cNvSpPr>
            <p:nvPr/>
          </p:nvSpPr>
          <p:spPr bwMode="auto">
            <a:xfrm>
              <a:off x="2112963" y="2211388"/>
              <a:ext cx="700088"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58750" name="AutoShape 35"/>
            <p:cNvSpPr>
              <a:spLocks noChangeArrowheads="1"/>
            </p:cNvSpPr>
            <p:nvPr/>
          </p:nvSpPr>
          <p:spPr bwMode="auto">
            <a:xfrm>
              <a:off x="1573213" y="2897188"/>
              <a:ext cx="638175"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add</a:t>
              </a:r>
            </a:p>
          </p:txBody>
        </p:sp>
        <p:sp>
          <p:nvSpPr>
            <p:cNvPr id="158751" name="AutoShape 36"/>
            <p:cNvSpPr>
              <a:spLocks noChangeArrowheads="1"/>
            </p:cNvSpPr>
            <p:nvPr/>
          </p:nvSpPr>
          <p:spPr bwMode="auto">
            <a:xfrm>
              <a:off x="1530350" y="3506788"/>
              <a:ext cx="800100"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store</a:t>
              </a:r>
            </a:p>
          </p:txBody>
        </p:sp>
        <p:sp>
          <p:nvSpPr>
            <p:cNvPr id="158752" name="Line 37"/>
            <p:cNvSpPr>
              <a:spLocks noChangeShapeType="1"/>
            </p:cNvSpPr>
            <p:nvPr/>
          </p:nvSpPr>
          <p:spPr bwMode="auto">
            <a:xfrm>
              <a:off x="1558925" y="2043113"/>
              <a:ext cx="228600" cy="838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8753" name="Line 38"/>
            <p:cNvSpPr>
              <a:spLocks noChangeShapeType="1"/>
            </p:cNvSpPr>
            <p:nvPr/>
          </p:nvSpPr>
          <p:spPr bwMode="auto">
            <a:xfrm flipH="1">
              <a:off x="2016125" y="2652713"/>
              <a:ext cx="22860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8754" name="Line 39"/>
            <p:cNvSpPr>
              <a:spLocks noChangeShapeType="1"/>
            </p:cNvSpPr>
            <p:nvPr/>
          </p:nvSpPr>
          <p:spPr bwMode="auto">
            <a:xfrm>
              <a:off x="1939925" y="3338513"/>
              <a:ext cx="0" cy="1524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8755" name="AutoShape 47"/>
            <p:cNvSpPr>
              <a:spLocks noChangeArrowheads="1"/>
            </p:cNvSpPr>
            <p:nvPr/>
          </p:nvSpPr>
          <p:spPr bwMode="auto">
            <a:xfrm>
              <a:off x="949325" y="1509713"/>
              <a:ext cx="1981200" cy="2590800"/>
            </a:xfrm>
            <a:prstGeom prst="roundRect">
              <a:avLst>
                <a:gd name="adj" fmla="val 16667"/>
              </a:avLst>
            </a:prstGeom>
            <a:noFill/>
            <a:ln w="3810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58728" name="Group 4"/>
          <p:cNvGrpSpPr>
            <a:grpSpLocks/>
          </p:cNvGrpSpPr>
          <p:nvPr/>
        </p:nvGrpSpPr>
        <p:grpSpPr bwMode="auto">
          <a:xfrm>
            <a:off x="3276600" y="3124200"/>
            <a:ext cx="1981200" cy="2590800"/>
            <a:chOff x="2930525" y="1509713"/>
            <a:chExt cx="1981200" cy="2590800"/>
          </a:xfrm>
        </p:grpSpPr>
        <p:sp>
          <p:nvSpPr>
            <p:cNvPr id="158740" name="AutoShape 40"/>
            <p:cNvSpPr>
              <a:spLocks noChangeArrowheads="1"/>
            </p:cNvSpPr>
            <p:nvPr/>
          </p:nvSpPr>
          <p:spPr bwMode="auto">
            <a:xfrm>
              <a:off x="3103563" y="1601788"/>
              <a:ext cx="700088"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58741" name="AutoShape 41"/>
            <p:cNvSpPr>
              <a:spLocks noChangeArrowheads="1"/>
            </p:cNvSpPr>
            <p:nvPr/>
          </p:nvSpPr>
          <p:spPr bwMode="auto">
            <a:xfrm>
              <a:off x="4017963" y="2211388"/>
              <a:ext cx="700088"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load</a:t>
              </a:r>
            </a:p>
          </p:txBody>
        </p:sp>
        <p:sp>
          <p:nvSpPr>
            <p:cNvPr id="158742" name="AutoShape 42"/>
            <p:cNvSpPr>
              <a:spLocks noChangeArrowheads="1"/>
            </p:cNvSpPr>
            <p:nvPr/>
          </p:nvSpPr>
          <p:spPr bwMode="auto">
            <a:xfrm>
              <a:off x="3478213" y="2897188"/>
              <a:ext cx="638175"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add</a:t>
              </a:r>
            </a:p>
          </p:txBody>
        </p:sp>
        <p:sp>
          <p:nvSpPr>
            <p:cNvPr id="158743" name="AutoShape 43"/>
            <p:cNvSpPr>
              <a:spLocks noChangeArrowheads="1"/>
            </p:cNvSpPr>
            <p:nvPr/>
          </p:nvSpPr>
          <p:spPr bwMode="auto">
            <a:xfrm>
              <a:off x="3435350" y="3506788"/>
              <a:ext cx="800100"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FFFFFF"/>
                  </a:solidFill>
                  <a:latin typeface="Verdana" panose="020B0604030504040204" pitchFamily="34" charset="0"/>
                  <a:ea typeface="Gulim" pitchFamily="34" charset="-127"/>
                </a:rPr>
                <a:t>store</a:t>
              </a:r>
            </a:p>
          </p:txBody>
        </p:sp>
        <p:sp>
          <p:nvSpPr>
            <p:cNvPr id="158744" name="Line 44"/>
            <p:cNvSpPr>
              <a:spLocks noChangeShapeType="1"/>
            </p:cNvSpPr>
            <p:nvPr/>
          </p:nvSpPr>
          <p:spPr bwMode="auto">
            <a:xfrm>
              <a:off x="3387725" y="2043113"/>
              <a:ext cx="304800" cy="838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8745" name="Line 45"/>
            <p:cNvSpPr>
              <a:spLocks noChangeShapeType="1"/>
            </p:cNvSpPr>
            <p:nvPr/>
          </p:nvSpPr>
          <p:spPr bwMode="auto">
            <a:xfrm flipH="1">
              <a:off x="3921125" y="2652713"/>
              <a:ext cx="22860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8746" name="Line 46"/>
            <p:cNvSpPr>
              <a:spLocks noChangeShapeType="1"/>
            </p:cNvSpPr>
            <p:nvPr/>
          </p:nvSpPr>
          <p:spPr bwMode="auto">
            <a:xfrm>
              <a:off x="3844925" y="3338513"/>
              <a:ext cx="0" cy="1524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8747" name="AutoShape 48"/>
            <p:cNvSpPr>
              <a:spLocks noChangeArrowheads="1"/>
            </p:cNvSpPr>
            <p:nvPr/>
          </p:nvSpPr>
          <p:spPr bwMode="auto">
            <a:xfrm>
              <a:off x="2930525" y="1509713"/>
              <a:ext cx="1981200" cy="2590800"/>
            </a:xfrm>
            <a:prstGeom prst="roundRect">
              <a:avLst>
                <a:gd name="adj" fmla="val 16667"/>
              </a:avLst>
            </a:prstGeom>
            <a:noFill/>
            <a:ln w="3810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sp>
        <p:nvSpPr>
          <p:cNvPr id="50" name="Text Box 49"/>
          <p:cNvSpPr txBox="1">
            <a:spLocks noChangeArrowheads="1"/>
          </p:cNvSpPr>
          <p:nvPr/>
        </p:nvSpPr>
        <p:spPr bwMode="auto">
          <a:xfrm>
            <a:off x="1231900" y="5759450"/>
            <a:ext cx="6858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000">
                <a:solidFill>
                  <a:srgbClr val="000000"/>
                </a:solidFill>
                <a:latin typeface="Verdana" panose="020B0604030504040204" pitchFamily="34" charset="0"/>
                <a:ea typeface="Gulim" pitchFamily="34" charset="-127"/>
              </a:rPr>
              <a:t>Iter. 1</a:t>
            </a:r>
          </a:p>
        </p:txBody>
      </p:sp>
      <p:sp>
        <p:nvSpPr>
          <p:cNvPr id="51" name="Text Box 50"/>
          <p:cNvSpPr txBox="1">
            <a:spLocks noChangeArrowheads="1"/>
          </p:cNvSpPr>
          <p:nvPr/>
        </p:nvSpPr>
        <p:spPr bwMode="auto">
          <a:xfrm>
            <a:off x="3213100" y="5759450"/>
            <a:ext cx="6858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000">
                <a:solidFill>
                  <a:srgbClr val="000000"/>
                </a:solidFill>
                <a:latin typeface="Verdana" panose="020B0604030504040204" pitchFamily="34" charset="0"/>
                <a:ea typeface="Gulim" pitchFamily="34" charset="-127"/>
              </a:rPr>
              <a:t>Iter. 2</a:t>
            </a:r>
          </a:p>
        </p:txBody>
      </p:sp>
      <p:sp>
        <p:nvSpPr>
          <p:cNvPr id="158731" name="Line 55"/>
          <p:cNvSpPr>
            <a:spLocks noChangeShapeType="1"/>
          </p:cNvSpPr>
          <p:nvPr/>
        </p:nvSpPr>
        <p:spPr bwMode="auto">
          <a:xfrm>
            <a:off x="6019800" y="4114800"/>
            <a:ext cx="533400" cy="0"/>
          </a:xfrm>
          <a:prstGeom prst="line">
            <a:avLst/>
          </a:prstGeom>
          <a:noFill/>
          <a:ln w="7620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1" name="Text Box 32"/>
          <p:cNvSpPr txBox="1">
            <a:spLocks noChangeArrowheads="1"/>
          </p:cNvSpPr>
          <p:nvPr/>
        </p:nvSpPr>
        <p:spPr bwMode="auto">
          <a:xfrm>
            <a:off x="7086600" y="3257550"/>
            <a:ext cx="17462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b="1" i="1">
                <a:solidFill>
                  <a:srgbClr val="BDE11B"/>
                </a:solidFill>
                <a:latin typeface="Verdana" panose="020B0604030504040204" pitchFamily="34" charset="0"/>
                <a:ea typeface="Gulim" pitchFamily="34" charset="-127"/>
              </a:rPr>
              <a:t>Warp 0 at PC X</a:t>
            </a:r>
          </a:p>
        </p:txBody>
      </p:sp>
      <p:sp>
        <p:nvSpPr>
          <p:cNvPr id="158733" name="Content Placeholder 2"/>
          <p:cNvSpPr>
            <a:spLocks noGrp="1"/>
          </p:cNvSpPr>
          <p:nvPr>
            <p:ph idx="1"/>
          </p:nvPr>
        </p:nvSpPr>
        <p:spPr>
          <a:xfrm>
            <a:off x="258763" y="996950"/>
            <a:ext cx="8732837" cy="1365250"/>
          </a:xfrm>
        </p:spPr>
        <p:txBody>
          <a:bodyPr>
            <a:normAutofit fontScale="70000" lnSpcReduction="20000"/>
          </a:bodyPr>
          <a:lstStyle/>
          <a:p>
            <a:r>
              <a:rPr lang="zh-CN" altLang="en-US" smtClean="0"/>
              <a:t>设一个</a:t>
            </a:r>
            <a:r>
              <a:rPr lang="en-US" altLang="zh-CN" smtClean="0"/>
              <a:t>warp</a:t>
            </a:r>
            <a:r>
              <a:rPr lang="zh-CN" altLang="en-US" smtClean="0"/>
              <a:t>由</a:t>
            </a:r>
            <a:r>
              <a:rPr lang="en-US" altLang="zh-CN" smtClean="0"/>
              <a:t> 32 threads</a:t>
            </a:r>
            <a:r>
              <a:rPr lang="zh-CN" altLang="en-US" smtClean="0"/>
              <a:t>构成</a:t>
            </a:r>
            <a:endParaRPr lang="en-US" altLang="zh-CN" smtClean="0"/>
          </a:p>
          <a:p>
            <a:r>
              <a:rPr lang="zh-CN" altLang="en-US" smtClean="0"/>
              <a:t>如果有</a:t>
            </a:r>
            <a:r>
              <a:rPr lang="en-US" altLang="zh-CN" smtClean="0"/>
              <a:t>32K</a:t>
            </a:r>
            <a:r>
              <a:rPr lang="zh-CN" altLang="en-US" smtClean="0"/>
              <a:t>次循环</a:t>
            </a:r>
            <a:r>
              <a:rPr lang="en-US" altLang="zh-CN" smtClean="0"/>
              <a:t> </a:t>
            </a:r>
            <a:r>
              <a:rPr lang="en-US" altLang="zh-CN" smtClean="0">
                <a:sym typeface="Wingdings" panose="05000000000000000000" pitchFamily="2" charset="2"/>
              </a:rPr>
              <a:t> 1K </a:t>
            </a:r>
            <a:r>
              <a:rPr lang="zh-CN" altLang="en-US" smtClean="0">
                <a:sym typeface="Wingdings" panose="05000000000000000000" pitchFamily="2" charset="2"/>
              </a:rPr>
              <a:t>个</a:t>
            </a:r>
            <a:r>
              <a:rPr lang="en-US" altLang="zh-CN" smtClean="0">
                <a:sym typeface="Wingdings" panose="05000000000000000000" pitchFamily="2" charset="2"/>
              </a:rPr>
              <a:t>warps</a:t>
            </a:r>
          </a:p>
          <a:p>
            <a:r>
              <a:rPr lang="zh-CN" altLang="en-US" smtClean="0">
                <a:sym typeface="Wingdings" panose="05000000000000000000" pitchFamily="2" charset="2"/>
              </a:rPr>
              <a:t>这些</a:t>
            </a:r>
            <a:r>
              <a:rPr lang="en-US" altLang="zh-CN" smtClean="0">
                <a:sym typeface="Wingdings" panose="05000000000000000000" pitchFamily="2" charset="2"/>
              </a:rPr>
              <a:t>Warps</a:t>
            </a:r>
            <a:r>
              <a:rPr lang="zh-CN" altLang="en-US" smtClean="0">
                <a:sym typeface="Wingdings" panose="05000000000000000000" pitchFamily="2" charset="2"/>
              </a:rPr>
              <a:t>可以在同一条流水线上交替执行</a:t>
            </a:r>
            <a:endParaRPr lang="en-US" altLang="zh-CN" smtClean="0">
              <a:sym typeface="Wingdings" panose="05000000000000000000" pitchFamily="2" charset="2"/>
            </a:endParaRPr>
          </a:p>
          <a:p>
            <a:pPr lvl="1"/>
            <a:r>
              <a:rPr lang="en-US" altLang="zh-CN" smtClean="0">
                <a:sym typeface="Wingdings" panose="05000000000000000000" pitchFamily="2" charset="2"/>
              </a:rPr>
              <a:t>Fine grained multithreading of warps</a:t>
            </a:r>
            <a:endParaRPr lang="en-US" altLang="zh-CN" smtClean="0"/>
          </a:p>
        </p:txBody>
      </p:sp>
      <p:sp>
        <p:nvSpPr>
          <p:cNvPr id="64" name="Text Box 32"/>
          <p:cNvSpPr txBox="1">
            <a:spLocks noChangeArrowheads="1"/>
          </p:cNvSpPr>
          <p:nvPr/>
        </p:nvSpPr>
        <p:spPr bwMode="auto">
          <a:xfrm>
            <a:off x="7081838" y="3262313"/>
            <a:ext cx="17462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b="1" i="1">
                <a:solidFill>
                  <a:srgbClr val="BDE11B"/>
                </a:solidFill>
                <a:latin typeface="Verdana" panose="020B0604030504040204" pitchFamily="34" charset="0"/>
                <a:ea typeface="Gulim" pitchFamily="34" charset="-127"/>
              </a:rPr>
              <a:t>Warp 1 at PC X</a:t>
            </a:r>
          </a:p>
        </p:txBody>
      </p:sp>
      <p:sp>
        <p:nvSpPr>
          <p:cNvPr id="66" name="Text Box 49"/>
          <p:cNvSpPr txBox="1">
            <a:spLocks noChangeArrowheads="1"/>
          </p:cNvSpPr>
          <p:nvPr/>
        </p:nvSpPr>
        <p:spPr bwMode="auto">
          <a:xfrm>
            <a:off x="1495425" y="6057900"/>
            <a:ext cx="102393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000">
                <a:solidFill>
                  <a:srgbClr val="000000"/>
                </a:solidFill>
                <a:latin typeface="Verdana" panose="020B0604030504040204" pitchFamily="34" charset="0"/>
                <a:ea typeface="Gulim" pitchFamily="34" charset="-127"/>
              </a:rPr>
              <a:t>Iter. 3</a:t>
            </a:r>
            <a:r>
              <a:rPr lang="en-US" altLang="zh-CN" sz="1000">
                <a:solidFill>
                  <a:srgbClr val="000000"/>
                </a:solidFill>
                <a:latin typeface="Verdana" panose="020B0604030504040204" pitchFamily="34" charset="0"/>
                <a:ea typeface="Gulim" pitchFamily="34" charset="-127"/>
              </a:rPr>
              <a:t>2+1</a:t>
            </a:r>
            <a:endParaRPr lang="en-US" altLang="ko-KR" sz="1000">
              <a:solidFill>
                <a:srgbClr val="000000"/>
              </a:solidFill>
              <a:latin typeface="Verdana" panose="020B0604030504040204" pitchFamily="34" charset="0"/>
              <a:ea typeface="Gulim" pitchFamily="34" charset="-127"/>
            </a:endParaRPr>
          </a:p>
        </p:txBody>
      </p:sp>
      <p:sp>
        <p:nvSpPr>
          <p:cNvPr id="67" name="Text Box 50"/>
          <p:cNvSpPr txBox="1">
            <a:spLocks noChangeArrowheads="1"/>
          </p:cNvSpPr>
          <p:nvPr/>
        </p:nvSpPr>
        <p:spPr bwMode="auto">
          <a:xfrm>
            <a:off x="3678238" y="6072188"/>
            <a:ext cx="10556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000">
                <a:solidFill>
                  <a:srgbClr val="000000"/>
                </a:solidFill>
                <a:latin typeface="Verdana" panose="020B0604030504040204" pitchFamily="34" charset="0"/>
                <a:ea typeface="Gulim" pitchFamily="34" charset="-127"/>
              </a:rPr>
              <a:t>Iter. 3</a:t>
            </a:r>
            <a:r>
              <a:rPr lang="en-US" altLang="zh-CN" sz="1000">
                <a:solidFill>
                  <a:srgbClr val="000000"/>
                </a:solidFill>
                <a:latin typeface="Verdana" panose="020B0604030504040204" pitchFamily="34" charset="0"/>
                <a:ea typeface="Gulim" pitchFamily="34" charset="-127"/>
              </a:rPr>
              <a:t>2+2</a:t>
            </a:r>
            <a:endParaRPr lang="en-US" altLang="ko-KR" sz="1000">
              <a:solidFill>
                <a:srgbClr val="000000"/>
              </a:solidFill>
              <a:latin typeface="Verdana" panose="020B0604030504040204" pitchFamily="34" charset="0"/>
              <a:ea typeface="Gulim" pitchFamily="34" charset="-127"/>
            </a:endParaRPr>
          </a:p>
        </p:txBody>
      </p:sp>
      <p:sp>
        <p:nvSpPr>
          <p:cNvPr id="69" name="Text Box 32"/>
          <p:cNvSpPr txBox="1">
            <a:spLocks noChangeArrowheads="1"/>
          </p:cNvSpPr>
          <p:nvPr/>
        </p:nvSpPr>
        <p:spPr bwMode="auto">
          <a:xfrm>
            <a:off x="7086600" y="4572000"/>
            <a:ext cx="2157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b="1" i="1">
                <a:solidFill>
                  <a:srgbClr val="DD38E8"/>
                </a:solidFill>
                <a:latin typeface="Verdana" panose="020B0604030504040204" pitchFamily="34" charset="0"/>
                <a:ea typeface="Gulim" pitchFamily="34" charset="-127"/>
              </a:rPr>
              <a:t>Warp 20 at PC X+2</a:t>
            </a:r>
          </a:p>
        </p:txBody>
      </p:sp>
      <p:sp>
        <p:nvSpPr>
          <p:cNvPr id="72" name="Text Box 49"/>
          <p:cNvSpPr txBox="1">
            <a:spLocks noChangeArrowheads="1"/>
          </p:cNvSpPr>
          <p:nvPr/>
        </p:nvSpPr>
        <p:spPr bwMode="auto">
          <a:xfrm>
            <a:off x="1641475" y="6424613"/>
            <a:ext cx="21939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000">
                <a:solidFill>
                  <a:srgbClr val="000000"/>
                </a:solidFill>
                <a:latin typeface="Verdana" panose="020B0604030504040204" pitchFamily="34" charset="0"/>
                <a:ea typeface="Gulim" pitchFamily="34" charset="-127"/>
              </a:rPr>
              <a:t>Iter. 20*32 + 1</a:t>
            </a:r>
          </a:p>
        </p:txBody>
      </p:sp>
      <p:sp>
        <p:nvSpPr>
          <p:cNvPr id="73" name="Text Box 49"/>
          <p:cNvSpPr txBox="1">
            <a:spLocks noChangeArrowheads="1"/>
          </p:cNvSpPr>
          <p:nvPr/>
        </p:nvSpPr>
        <p:spPr bwMode="auto">
          <a:xfrm>
            <a:off x="4197350" y="6413500"/>
            <a:ext cx="1676400"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000">
                <a:solidFill>
                  <a:srgbClr val="000000"/>
                </a:solidFill>
                <a:latin typeface="Verdana" panose="020B0604030504040204" pitchFamily="34" charset="0"/>
                <a:ea typeface="Gulim" pitchFamily="34" charset="-127"/>
              </a:rPr>
              <a:t>Iter. 20*32 + 2</a:t>
            </a:r>
          </a:p>
        </p:txBody>
      </p:sp>
      <p:sp>
        <p:nvSpPr>
          <p:cNvPr id="2" name="日期占位符 1"/>
          <p:cNvSpPr>
            <a:spLocks noGrp="1"/>
          </p:cNvSpPr>
          <p:nvPr>
            <p:ph type="dt" sz="half" idx="10"/>
          </p:nvPr>
        </p:nvSpPr>
        <p:spPr/>
        <p:txBody>
          <a:bodyPr/>
          <a:lstStyle/>
          <a:p>
            <a:fld id="{6BADFD42-F6E4-4DC1-8767-EF0AA19A7BC4}" type="datetime1">
              <a:rPr lang="en-US" altLang="zh-CN" smtClean="0"/>
              <a:t>4/30/2020</a:t>
            </a:fld>
            <a:endParaRPr lang="zh-CN" altLang="en-US"/>
          </a:p>
        </p:txBody>
      </p:sp>
      <p:sp>
        <p:nvSpPr>
          <p:cNvPr id="3" name="页脚占位符 2"/>
          <p:cNvSpPr>
            <a:spLocks noGrp="1"/>
          </p:cNvSpPr>
          <p:nvPr>
            <p:ph type="ftr" sz="quarter" idx="11"/>
          </p:nvPr>
        </p:nvSpPr>
        <p:spPr/>
        <p:txBody>
          <a:bodyPr/>
          <a:lstStyle/>
          <a:p>
            <a:r>
              <a:rPr lang="zh-CN" altLang="en-US" smtClean="0"/>
              <a:t>中国科学技术大学</a:t>
            </a:r>
            <a:endParaRPr lang="zh-CN" altLang="en-US" dirty="0"/>
          </a:p>
        </p:txBody>
      </p:sp>
      <p:sp>
        <p:nvSpPr>
          <p:cNvPr id="4" name="灯片编号占位符 3"/>
          <p:cNvSpPr>
            <a:spLocks noGrp="1"/>
          </p:cNvSpPr>
          <p:nvPr>
            <p:ph type="sldNum" sz="quarter" idx="12"/>
          </p:nvPr>
        </p:nvSpPr>
        <p:spPr/>
        <p:txBody>
          <a:bodyPr/>
          <a:lstStyle/>
          <a:p>
            <a:fld id="{8BD4F407-B401-4F27-B84C-F4D1FCFDF361}" type="slidenum">
              <a:rPr lang="zh-CN" altLang="en-US" smtClean="0"/>
              <a:pPr/>
              <a:t>49</a:t>
            </a:fld>
            <a:endParaRPr lang="zh-CN" altLang="en-US" dirty="0"/>
          </a:p>
        </p:txBody>
      </p:sp>
    </p:spTree>
    <p:extLst>
      <p:ext uri="{BB962C8B-B14F-4D97-AF65-F5344CB8AC3E}">
        <p14:creationId xmlns:p14="http://schemas.microsoft.com/office/powerpoint/2010/main" val="441834831"/>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31"/>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30"/>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50"/>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51"/>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66"/>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67"/>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63"/>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64"/>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63" grpId="0" animBg="1"/>
      <p:bldP spid="63" grpId="1" animBg="1"/>
      <p:bldP spid="30" grpId="0" animBg="1"/>
      <p:bldP spid="30" grpId="1" animBg="1"/>
      <p:bldP spid="50" grpId="0"/>
      <p:bldP spid="50" grpId="1"/>
      <p:bldP spid="51" grpId="0"/>
      <p:bldP spid="51" grpId="1"/>
      <p:bldP spid="31" grpId="0"/>
      <p:bldP spid="31" grpId="1"/>
      <p:bldP spid="64" grpId="0"/>
      <p:bldP spid="64" grpId="1"/>
      <p:bldP spid="66" grpId="0"/>
      <p:bldP spid="66" grpId="1"/>
      <p:bldP spid="67" grpId="0"/>
      <p:bldP spid="67" grpId="1"/>
      <p:bldP spid="69" grpId="0"/>
      <p:bldP spid="72" grpId="0"/>
      <p:bldP spid="7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标题 1"/>
          <p:cNvSpPr>
            <a:spLocks noGrp="1"/>
          </p:cNvSpPr>
          <p:nvPr>
            <p:ph type="title"/>
          </p:nvPr>
        </p:nvSpPr>
        <p:spPr/>
        <p:txBody>
          <a:bodyPr/>
          <a:lstStyle/>
          <a:p>
            <a:r>
              <a:rPr lang="en-US" altLang="zh-CN" sz="3600" b="1" dirty="0" smtClean="0">
                <a:solidFill>
                  <a:srgbClr val="FF0000"/>
                </a:solidFill>
              </a:rPr>
              <a:t>SIMD Array Processing vs. VLIW</a:t>
            </a:r>
            <a:endParaRPr lang="zh-CN" altLang="en-US" sz="3600" b="1" dirty="0" smtClean="0">
              <a:solidFill>
                <a:srgbClr val="FF0000"/>
              </a:solidFill>
            </a:endParaRPr>
          </a:p>
        </p:txBody>
      </p:sp>
      <p:sp>
        <p:nvSpPr>
          <p:cNvPr id="112643" name="内容占位符 2"/>
          <p:cNvSpPr>
            <a:spLocks noGrp="1"/>
          </p:cNvSpPr>
          <p:nvPr>
            <p:ph idx="1"/>
          </p:nvPr>
        </p:nvSpPr>
        <p:spPr>
          <a:xfrm>
            <a:off x="310203" y="1258432"/>
            <a:ext cx="8533546" cy="1061687"/>
          </a:xfrm>
        </p:spPr>
        <p:txBody>
          <a:bodyPr>
            <a:normAutofit/>
          </a:bodyPr>
          <a:lstStyle/>
          <a:p>
            <a:r>
              <a:rPr lang="en-US" altLang="zh-CN" dirty="0" smtClean="0"/>
              <a:t>VLIW: </a:t>
            </a:r>
            <a:r>
              <a:rPr lang="zh-CN" altLang="en-US" dirty="0" smtClean="0"/>
              <a:t>多个独立的操作由编译器封装在一起</a:t>
            </a:r>
            <a:endParaRPr lang="en-US" altLang="zh-CN" dirty="0" smtClean="0"/>
          </a:p>
          <a:p>
            <a:endParaRPr lang="zh-CN" altLang="en-US" dirty="0" smtClean="0"/>
          </a:p>
        </p:txBody>
      </p:sp>
      <p:sp>
        <p:nvSpPr>
          <p:cNvPr id="4" name="日期占位符 3"/>
          <p:cNvSpPr>
            <a:spLocks noGrp="1"/>
          </p:cNvSpPr>
          <p:nvPr>
            <p:ph type="dt" sz="half" idx="10"/>
          </p:nvPr>
        </p:nvSpPr>
        <p:spPr/>
        <p:txBody>
          <a:bodyPr/>
          <a:lstStyle/>
          <a:p>
            <a:pPr>
              <a:defRPr/>
            </a:pPr>
            <a:fld id="{BC572A52-41FC-4898-8E29-9C3AA4CA844E}" type="datetime1">
              <a:rPr lang="en-US" altLang="zh-CN" smtClean="0"/>
              <a:t>4/30/2020</a:t>
            </a:fld>
            <a:endParaRPr lang="zh-CN" altLang="en-US"/>
          </a:p>
        </p:txBody>
      </p:sp>
      <p:sp>
        <p:nvSpPr>
          <p:cNvPr id="5" name="页脚占位符 4"/>
          <p:cNvSpPr>
            <a:spLocks noGrp="1"/>
          </p:cNvSpPr>
          <p:nvPr>
            <p:ph type="ftr" sz="quarter" idx="11"/>
          </p:nvPr>
        </p:nvSpPr>
        <p:spPr/>
        <p:txBody>
          <a:bodyPr/>
          <a:lstStyle/>
          <a:p>
            <a:pPr>
              <a:defRPr/>
            </a:pPr>
            <a:r>
              <a:rPr lang="zh-CN" altLang="en-US" smtClean="0"/>
              <a:t>中国科学技术大学</a:t>
            </a:r>
            <a:endParaRPr lang="zh-CN" altLang="en-US"/>
          </a:p>
        </p:txBody>
      </p:sp>
      <p:sp>
        <p:nvSpPr>
          <p:cNvPr id="112646"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892944B4-F063-4FD1-8836-47F7BC5D7EA3}" type="slidenum">
              <a:rPr lang="zh-CN" altLang="en-US"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5</a:t>
            </a:fld>
            <a:endParaRPr lang="zh-CN" altLang="en-US" sz="1200" smtClean="0">
              <a:solidFill>
                <a:srgbClr val="898989"/>
              </a:solidFill>
              <a:latin typeface="Calibri" panose="020F0502020204030204" pitchFamily="34" charset="0"/>
              <a:ea typeface="宋体" panose="02010600030101010101" pitchFamily="2" charset="-122"/>
            </a:endParaRPr>
          </a:p>
        </p:txBody>
      </p:sp>
      <p:pic>
        <p:nvPicPr>
          <p:cNvPr id="112647"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0202" y="2380847"/>
            <a:ext cx="8191500" cy="391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606839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itle 1"/>
          <p:cNvSpPr>
            <a:spLocks noGrp="1"/>
          </p:cNvSpPr>
          <p:nvPr>
            <p:ph type="title"/>
          </p:nvPr>
        </p:nvSpPr>
        <p:spPr>
          <a:xfrm>
            <a:off x="593725" y="246063"/>
            <a:ext cx="7886700" cy="536575"/>
          </a:xfrm>
        </p:spPr>
        <p:txBody>
          <a:bodyPr>
            <a:normAutofit fontScale="90000"/>
          </a:bodyPr>
          <a:lstStyle/>
          <a:p>
            <a:r>
              <a:rPr lang="en-US" altLang="zh-CN" b="1" dirty="0" smtClean="0">
                <a:solidFill>
                  <a:srgbClr val="FF0000"/>
                </a:solidFill>
              </a:rPr>
              <a:t>Warps and Warp-Level FGMT</a:t>
            </a:r>
          </a:p>
        </p:txBody>
      </p:sp>
      <p:sp>
        <p:nvSpPr>
          <p:cNvPr id="48130" name="Content Placeholder 2"/>
          <p:cNvSpPr>
            <a:spLocks noGrp="1"/>
          </p:cNvSpPr>
          <p:nvPr>
            <p:ph idx="1"/>
          </p:nvPr>
        </p:nvSpPr>
        <p:spPr>
          <a:xfrm>
            <a:off x="228600" y="996950"/>
            <a:ext cx="8610600" cy="5194300"/>
          </a:xfrm>
        </p:spPr>
        <p:txBody>
          <a:bodyPr/>
          <a:lstStyle/>
          <a:p>
            <a:pPr>
              <a:defRPr/>
            </a:pPr>
            <a:r>
              <a:rPr lang="en-US" altLang="zh-CN" dirty="0" smtClean="0"/>
              <a:t>Warp: </a:t>
            </a:r>
            <a:r>
              <a:rPr lang="zh-CN" altLang="en-US" dirty="0" smtClean="0"/>
              <a:t>执行相同指令（操作不同的数据元素）的一组线程</a:t>
            </a:r>
            <a:endParaRPr lang="en-US" altLang="zh-CN" dirty="0" smtClean="0"/>
          </a:p>
          <a:p>
            <a:pPr>
              <a:defRPr/>
            </a:pPr>
            <a:r>
              <a:rPr lang="zh-CN" altLang="en-US" dirty="0" smtClean="0">
                <a:latin typeface="Arial  " charset="0"/>
              </a:rPr>
              <a:t>同一</a:t>
            </a:r>
            <a:r>
              <a:rPr lang="en-US" altLang="zh-CN" dirty="0" smtClean="0">
                <a:latin typeface="Arial  " charset="0"/>
              </a:rPr>
              <a:t>Warp</a:t>
            </a:r>
            <a:r>
              <a:rPr lang="zh-CN" altLang="en-US" dirty="0" smtClean="0">
                <a:latin typeface="Arial  " charset="0"/>
              </a:rPr>
              <a:t>中的所有线程执行相同代码</a:t>
            </a:r>
            <a:endParaRPr lang="en-CA" altLang="ja-JP" dirty="0" smtClean="0">
              <a:latin typeface="Arial  " charset="0"/>
            </a:endParaRPr>
          </a:p>
          <a:p>
            <a:pPr>
              <a:defRPr/>
            </a:pPr>
            <a:r>
              <a:rPr lang="en-US" altLang="zh-CN" sz="1800" dirty="0" smtClean="0"/>
              <a:t>Warp: The threads that run lengthwise in a woven fabric …</a:t>
            </a:r>
            <a:endParaRPr lang="en-CA" altLang="ja-JP" sz="1800" dirty="0" smtClean="0">
              <a:latin typeface="Arial  " charset="0"/>
            </a:endParaRPr>
          </a:p>
          <a:p>
            <a:pPr>
              <a:defRPr/>
            </a:pPr>
            <a:endParaRPr lang="en-US" altLang="zh-CN" dirty="0" smtClean="0"/>
          </a:p>
          <a:p>
            <a:pPr marL="0" indent="0">
              <a:buFont typeface="Arial" panose="020B0604020202020204" pitchFamily="34" charset="0"/>
              <a:buNone/>
              <a:defRPr/>
            </a:pPr>
            <a:endParaRPr lang="en-US" altLang="zh-CN" dirty="0" smtClean="0"/>
          </a:p>
        </p:txBody>
      </p:sp>
      <p:sp>
        <p:nvSpPr>
          <p:cNvPr id="160772" name="Slide Number Placeholder 3"/>
          <p:cNvSpPr>
            <a:spLocks noGrp="1"/>
          </p:cNvSpPr>
          <p:nvPr>
            <p:ph type="sldNum" sz="quarter" idx="12"/>
          </p:nvPr>
        </p:nvSpPr>
        <p:spPr bwMode="auto">
          <a:xfrm>
            <a:off x="3028950" y="6356350"/>
            <a:ext cx="30861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0"/>
              </a:spcBef>
              <a:buFontTx/>
              <a:buNone/>
            </a:pPr>
            <a:fld id="{B61A8349-A087-43B7-AA55-EB544D9DDB16}" type="slidenum">
              <a:rPr lang="en-US" altLang="zh-CN" sz="1600" smtClean="0">
                <a:solidFill>
                  <a:srgbClr val="000000"/>
                </a:solidFill>
                <a:latin typeface="Garamond" panose="02020404030301010803" pitchFamily="18" charset="0"/>
                <a:ea typeface="MS PGothic" pitchFamily="34" charset="-128"/>
              </a:rPr>
              <a:pPr algn="ctr">
                <a:lnSpc>
                  <a:spcPct val="100000"/>
                </a:lnSpc>
                <a:spcBef>
                  <a:spcPct val="0"/>
                </a:spcBef>
                <a:buFontTx/>
                <a:buNone/>
              </a:pPr>
              <a:t>50</a:t>
            </a:fld>
            <a:endParaRPr lang="en-US" altLang="zh-CN" sz="1600" smtClean="0">
              <a:solidFill>
                <a:srgbClr val="000000"/>
              </a:solidFill>
              <a:latin typeface="Garamond" panose="02020404030301010803" pitchFamily="18" charset="0"/>
              <a:ea typeface="MS PGothic" pitchFamily="34" charset="-128"/>
            </a:endParaRPr>
          </a:p>
        </p:txBody>
      </p:sp>
      <p:sp>
        <p:nvSpPr>
          <p:cNvPr id="160773" name="AutoShape 25"/>
          <p:cNvSpPr>
            <a:spLocks noChangeAspect="1" noChangeArrowheads="1" noTextEdit="1"/>
          </p:cNvSpPr>
          <p:nvPr/>
        </p:nvSpPr>
        <p:spPr bwMode="auto">
          <a:xfrm>
            <a:off x="461963" y="3160713"/>
            <a:ext cx="8193087" cy="234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0774" name="Rectangle 27"/>
          <p:cNvSpPr>
            <a:spLocks noChangeArrowheads="1"/>
          </p:cNvSpPr>
          <p:nvPr/>
        </p:nvSpPr>
        <p:spPr bwMode="auto">
          <a:xfrm>
            <a:off x="5981700" y="3194050"/>
            <a:ext cx="2640013" cy="162718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0775" name="Rectangle 28"/>
          <p:cNvSpPr>
            <a:spLocks noChangeArrowheads="1"/>
          </p:cNvSpPr>
          <p:nvPr/>
        </p:nvSpPr>
        <p:spPr bwMode="auto">
          <a:xfrm>
            <a:off x="5981700" y="3194050"/>
            <a:ext cx="2640013" cy="1627188"/>
          </a:xfrm>
          <a:prstGeom prst="rect">
            <a:avLst/>
          </a:prstGeom>
          <a:noFill/>
          <a:ln w="158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0776" name="Rectangle 29"/>
          <p:cNvSpPr>
            <a:spLocks noChangeArrowheads="1"/>
          </p:cNvSpPr>
          <p:nvPr/>
        </p:nvSpPr>
        <p:spPr bwMode="auto">
          <a:xfrm>
            <a:off x="6183313" y="3398838"/>
            <a:ext cx="2235200" cy="304800"/>
          </a:xfrm>
          <a:prstGeom prst="rect">
            <a:avLst/>
          </a:prstGeom>
          <a:solidFill>
            <a:srgbClr val="FFBF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0777" name="Rectangle 30"/>
          <p:cNvSpPr>
            <a:spLocks noChangeArrowheads="1"/>
          </p:cNvSpPr>
          <p:nvPr/>
        </p:nvSpPr>
        <p:spPr bwMode="auto">
          <a:xfrm>
            <a:off x="6183313" y="3398838"/>
            <a:ext cx="2235200" cy="304800"/>
          </a:xfrm>
          <a:prstGeom prst="rect">
            <a:avLst/>
          </a:prstGeom>
          <a:noFill/>
          <a:ln w="158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0778" name="Rectangle 31"/>
          <p:cNvSpPr>
            <a:spLocks noChangeArrowheads="1"/>
          </p:cNvSpPr>
          <p:nvPr/>
        </p:nvSpPr>
        <p:spPr bwMode="auto">
          <a:xfrm>
            <a:off x="6397625" y="3389313"/>
            <a:ext cx="1866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200">
                <a:solidFill>
                  <a:srgbClr val="000000"/>
                </a:solidFill>
                <a:latin typeface="Arial" panose="020B0604020202020204" pitchFamily="34" charset="0"/>
                <a:ea typeface="MS PGothic" pitchFamily="34" charset="-128"/>
              </a:rPr>
              <a:t>Thread Warp 3</a:t>
            </a:r>
            <a:endParaRPr lang="en-US" altLang="zh-CN" sz="1800">
              <a:solidFill>
                <a:srgbClr val="000000"/>
              </a:solidFill>
              <a:latin typeface="Arial" panose="020B0604020202020204" pitchFamily="34" charset="0"/>
              <a:ea typeface="MS PGothic" pitchFamily="34" charset="-128"/>
            </a:endParaRPr>
          </a:p>
        </p:txBody>
      </p:sp>
      <p:sp>
        <p:nvSpPr>
          <p:cNvPr id="160779" name="Rectangle 32"/>
          <p:cNvSpPr>
            <a:spLocks noChangeArrowheads="1"/>
          </p:cNvSpPr>
          <p:nvPr/>
        </p:nvSpPr>
        <p:spPr bwMode="auto">
          <a:xfrm>
            <a:off x="6183313" y="3703638"/>
            <a:ext cx="2235200" cy="303212"/>
          </a:xfrm>
          <a:prstGeom prst="rect">
            <a:avLst/>
          </a:prstGeom>
          <a:solidFill>
            <a:srgbClr val="F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0780" name="Rectangle 33"/>
          <p:cNvSpPr>
            <a:spLocks noChangeArrowheads="1"/>
          </p:cNvSpPr>
          <p:nvPr/>
        </p:nvSpPr>
        <p:spPr bwMode="auto">
          <a:xfrm>
            <a:off x="6183313" y="3703638"/>
            <a:ext cx="2235200" cy="303212"/>
          </a:xfrm>
          <a:prstGeom prst="rect">
            <a:avLst/>
          </a:prstGeom>
          <a:noFill/>
          <a:ln w="158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0781" name="Rectangle 34"/>
          <p:cNvSpPr>
            <a:spLocks noChangeArrowheads="1"/>
          </p:cNvSpPr>
          <p:nvPr/>
        </p:nvSpPr>
        <p:spPr bwMode="auto">
          <a:xfrm>
            <a:off x="6397625" y="3684588"/>
            <a:ext cx="1866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200">
                <a:solidFill>
                  <a:srgbClr val="000000"/>
                </a:solidFill>
                <a:latin typeface="Arial" panose="020B0604020202020204" pitchFamily="34" charset="0"/>
                <a:ea typeface="MS PGothic" pitchFamily="34" charset="-128"/>
              </a:rPr>
              <a:t>Thread Warp 8</a:t>
            </a:r>
            <a:endParaRPr lang="en-US" altLang="zh-CN" sz="1800">
              <a:solidFill>
                <a:srgbClr val="000000"/>
              </a:solidFill>
              <a:latin typeface="Arial" panose="020B0604020202020204" pitchFamily="34" charset="0"/>
              <a:ea typeface="MS PGothic" pitchFamily="34" charset="-128"/>
            </a:endParaRPr>
          </a:p>
        </p:txBody>
      </p:sp>
      <p:sp>
        <p:nvSpPr>
          <p:cNvPr id="160782" name="Freeform 35"/>
          <p:cNvSpPr>
            <a:spLocks/>
          </p:cNvSpPr>
          <p:nvPr/>
        </p:nvSpPr>
        <p:spPr bwMode="auto">
          <a:xfrm>
            <a:off x="7277100" y="4059238"/>
            <a:ext cx="49213" cy="50800"/>
          </a:xfrm>
          <a:custGeom>
            <a:avLst/>
            <a:gdLst>
              <a:gd name="T0" fmla="*/ 0 w 49"/>
              <a:gd name="T1" fmla="*/ 2147483646 h 50"/>
              <a:gd name="T2" fmla="*/ 2147483646 w 49"/>
              <a:gd name="T3" fmla="*/ 0 h 50"/>
              <a:gd name="T4" fmla="*/ 2147483646 w 49"/>
              <a:gd name="T5" fmla="*/ 2147483646 h 50"/>
              <a:gd name="T6" fmla="*/ 2147483646 w 49"/>
              <a:gd name="T7" fmla="*/ 2147483646 h 50"/>
              <a:gd name="T8" fmla="*/ 2147483646 w 49"/>
              <a:gd name="T9" fmla="*/ 2147483646 h 50"/>
              <a:gd name="T10" fmla="*/ 0 w 49"/>
              <a:gd name="T11" fmla="*/ 2147483646 h 50"/>
              <a:gd name="T12" fmla="*/ 0 60000 65536"/>
              <a:gd name="T13" fmla="*/ 0 60000 65536"/>
              <a:gd name="T14" fmla="*/ 0 60000 65536"/>
              <a:gd name="T15" fmla="*/ 0 60000 65536"/>
              <a:gd name="T16" fmla="*/ 0 60000 65536"/>
              <a:gd name="T17" fmla="*/ 0 60000 65536"/>
              <a:gd name="T18" fmla="*/ 0 w 49"/>
              <a:gd name="T19" fmla="*/ 0 h 50"/>
              <a:gd name="T20" fmla="*/ 49 w 49"/>
              <a:gd name="T21" fmla="*/ 50 h 50"/>
            </a:gdLst>
            <a:ahLst/>
            <a:cxnLst>
              <a:cxn ang="T12">
                <a:pos x="T0" y="T1"/>
              </a:cxn>
              <a:cxn ang="T13">
                <a:pos x="T2" y="T3"/>
              </a:cxn>
              <a:cxn ang="T14">
                <a:pos x="T4" y="T5"/>
              </a:cxn>
              <a:cxn ang="T15">
                <a:pos x="T6" y="T7"/>
              </a:cxn>
              <a:cxn ang="T16">
                <a:pos x="T8" y="T9"/>
              </a:cxn>
              <a:cxn ang="T17">
                <a:pos x="T10" y="T11"/>
              </a:cxn>
            </a:cxnLst>
            <a:rect l="T18" t="T19" r="T20" b="T21"/>
            <a:pathLst>
              <a:path w="49" h="50">
                <a:moveTo>
                  <a:pt x="0" y="25"/>
                </a:moveTo>
                <a:cubicBezTo>
                  <a:pt x="0" y="11"/>
                  <a:pt x="11" y="0"/>
                  <a:pt x="24" y="0"/>
                </a:cubicBezTo>
                <a:cubicBezTo>
                  <a:pt x="38" y="0"/>
                  <a:pt x="49" y="11"/>
                  <a:pt x="49" y="25"/>
                </a:cubicBezTo>
                <a:cubicBezTo>
                  <a:pt x="49" y="25"/>
                  <a:pt x="49" y="25"/>
                  <a:pt x="49" y="25"/>
                </a:cubicBezTo>
                <a:cubicBezTo>
                  <a:pt x="49" y="39"/>
                  <a:pt x="38" y="50"/>
                  <a:pt x="24" y="50"/>
                </a:cubicBezTo>
                <a:cubicBezTo>
                  <a:pt x="11" y="50"/>
                  <a:pt x="0" y="39"/>
                  <a:pt x="0" y="25"/>
                </a:cubicBezTo>
              </a:path>
            </a:pathLst>
          </a:custGeom>
          <a:solidFill>
            <a:srgbClr val="000000"/>
          </a:solidFill>
          <a:ln w="0">
            <a:solidFill>
              <a:srgbClr val="000000"/>
            </a:solidFill>
            <a:round/>
            <a:headEnd/>
            <a:tailEnd/>
          </a:ln>
        </p:spPr>
        <p:txBody>
          <a:bodyPr/>
          <a:lstStyle/>
          <a:p>
            <a:endParaRPr lang="zh-CN" altLang="en-US"/>
          </a:p>
        </p:txBody>
      </p:sp>
      <p:sp>
        <p:nvSpPr>
          <p:cNvPr id="160783" name="Freeform 36"/>
          <p:cNvSpPr>
            <a:spLocks/>
          </p:cNvSpPr>
          <p:nvPr/>
        </p:nvSpPr>
        <p:spPr bwMode="auto">
          <a:xfrm>
            <a:off x="7277100" y="4059238"/>
            <a:ext cx="49213" cy="50800"/>
          </a:xfrm>
          <a:custGeom>
            <a:avLst/>
            <a:gdLst>
              <a:gd name="T0" fmla="*/ 0 w 31"/>
              <a:gd name="T1" fmla="*/ 2147483646 h 32"/>
              <a:gd name="T2" fmla="*/ 2147483646 w 31"/>
              <a:gd name="T3" fmla="*/ 0 h 32"/>
              <a:gd name="T4" fmla="*/ 2147483646 w 31"/>
              <a:gd name="T5" fmla="*/ 2147483646 h 32"/>
              <a:gd name="T6" fmla="*/ 2147483646 w 31"/>
              <a:gd name="T7" fmla="*/ 2147483646 h 32"/>
              <a:gd name="T8" fmla="*/ 2147483646 w 31"/>
              <a:gd name="T9" fmla="*/ 2147483646 h 32"/>
              <a:gd name="T10" fmla="*/ 0 w 31"/>
              <a:gd name="T11" fmla="*/ 2147483646 h 32"/>
              <a:gd name="T12" fmla="*/ 0 60000 65536"/>
              <a:gd name="T13" fmla="*/ 0 60000 65536"/>
              <a:gd name="T14" fmla="*/ 0 60000 65536"/>
              <a:gd name="T15" fmla="*/ 0 60000 65536"/>
              <a:gd name="T16" fmla="*/ 0 60000 65536"/>
              <a:gd name="T17" fmla="*/ 0 60000 65536"/>
              <a:gd name="T18" fmla="*/ 0 w 31"/>
              <a:gd name="T19" fmla="*/ 0 h 32"/>
              <a:gd name="T20" fmla="*/ 31 w 31"/>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31" h="32">
                <a:moveTo>
                  <a:pt x="0" y="16"/>
                </a:moveTo>
                <a:cubicBezTo>
                  <a:pt x="0" y="7"/>
                  <a:pt x="7" y="0"/>
                  <a:pt x="15" y="0"/>
                </a:cubicBezTo>
                <a:cubicBezTo>
                  <a:pt x="24" y="0"/>
                  <a:pt x="31" y="7"/>
                  <a:pt x="31" y="16"/>
                </a:cubicBezTo>
                <a:cubicBezTo>
                  <a:pt x="31" y="16"/>
                  <a:pt x="31" y="16"/>
                  <a:pt x="31" y="16"/>
                </a:cubicBezTo>
                <a:cubicBezTo>
                  <a:pt x="31" y="25"/>
                  <a:pt x="24" y="32"/>
                  <a:pt x="15" y="32"/>
                </a:cubicBezTo>
                <a:cubicBezTo>
                  <a:pt x="7" y="32"/>
                  <a:pt x="0" y="25"/>
                  <a:pt x="0" y="16"/>
                </a:cubicBezTo>
              </a:path>
            </a:pathLst>
          </a:cu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0784" name="Freeform 37"/>
          <p:cNvSpPr>
            <a:spLocks/>
          </p:cNvSpPr>
          <p:nvPr/>
        </p:nvSpPr>
        <p:spPr bwMode="auto">
          <a:xfrm>
            <a:off x="7277100" y="4159250"/>
            <a:ext cx="49213" cy="52388"/>
          </a:xfrm>
          <a:custGeom>
            <a:avLst/>
            <a:gdLst>
              <a:gd name="T0" fmla="*/ 0 w 49"/>
              <a:gd name="T1" fmla="*/ 2147483646 h 50"/>
              <a:gd name="T2" fmla="*/ 2147483646 w 49"/>
              <a:gd name="T3" fmla="*/ 0 h 50"/>
              <a:gd name="T4" fmla="*/ 2147483646 w 49"/>
              <a:gd name="T5" fmla="*/ 2147483646 h 50"/>
              <a:gd name="T6" fmla="*/ 2147483646 w 49"/>
              <a:gd name="T7" fmla="*/ 2147483646 h 50"/>
              <a:gd name="T8" fmla="*/ 2147483646 w 49"/>
              <a:gd name="T9" fmla="*/ 2147483646 h 50"/>
              <a:gd name="T10" fmla="*/ 0 w 49"/>
              <a:gd name="T11" fmla="*/ 2147483646 h 50"/>
              <a:gd name="T12" fmla="*/ 0 60000 65536"/>
              <a:gd name="T13" fmla="*/ 0 60000 65536"/>
              <a:gd name="T14" fmla="*/ 0 60000 65536"/>
              <a:gd name="T15" fmla="*/ 0 60000 65536"/>
              <a:gd name="T16" fmla="*/ 0 60000 65536"/>
              <a:gd name="T17" fmla="*/ 0 60000 65536"/>
              <a:gd name="T18" fmla="*/ 0 w 49"/>
              <a:gd name="T19" fmla="*/ 0 h 50"/>
              <a:gd name="T20" fmla="*/ 49 w 49"/>
              <a:gd name="T21" fmla="*/ 50 h 50"/>
            </a:gdLst>
            <a:ahLst/>
            <a:cxnLst>
              <a:cxn ang="T12">
                <a:pos x="T0" y="T1"/>
              </a:cxn>
              <a:cxn ang="T13">
                <a:pos x="T2" y="T3"/>
              </a:cxn>
              <a:cxn ang="T14">
                <a:pos x="T4" y="T5"/>
              </a:cxn>
              <a:cxn ang="T15">
                <a:pos x="T6" y="T7"/>
              </a:cxn>
              <a:cxn ang="T16">
                <a:pos x="T8" y="T9"/>
              </a:cxn>
              <a:cxn ang="T17">
                <a:pos x="T10" y="T11"/>
              </a:cxn>
            </a:cxnLst>
            <a:rect l="T18" t="T19" r="T20" b="T21"/>
            <a:pathLst>
              <a:path w="49" h="50">
                <a:moveTo>
                  <a:pt x="0" y="25"/>
                </a:moveTo>
                <a:cubicBezTo>
                  <a:pt x="0" y="12"/>
                  <a:pt x="11" y="0"/>
                  <a:pt x="24" y="0"/>
                </a:cubicBezTo>
                <a:cubicBezTo>
                  <a:pt x="38" y="0"/>
                  <a:pt x="49" y="12"/>
                  <a:pt x="49" y="25"/>
                </a:cubicBezTo>
                <a:cubicBezTo>
                  <a:pt x="49" y="25"/>
                  <a:pt x="49" y="25"/>
                  <a:pt x="49" y="25"/>
                </a:cubicBezTo>
                <a:cubicBezTo>
                  <a:pt x="49" y="39"/>
                  <a:pt x="38" y="50"/>
                  <a:pt x="24" y="50"/>
                </a:cubicBezTo>
                <a:cubicBezTo>
                  <a:pt x="11" y="50"/>
                  <a:pt x="0" y="39"/>
                  <a:pt x="0" y="25"/>
                </a:cubicBezTo>
              </a:path>
            </a:pathLst>
          </a:custGeom>
          <a:solidFill>
            <a:srgbClr val="000000"/>
          </a:solidFill>
          <a:ln w="0">
            <a:solidFill>
              <a:srgbClr val="000000"/>
            </a:solidFill>
            <a:round/>
            <a:headEnd/>
            <a:tailEnd/>
          </a:ln>
        </p:spPr>
        <p:txBody>
          <a:bodyPr/>
          <a:lstStyle/>
          <a:p>
            <a:endParaRPr lang="zh-CN" altLang="en-US"/>
          </a:p>
        </p:txBody>
      </p:sp>
      <p:sp>
        <p:nvSpPr>
          <p:cNvPr id="160785" name="Freeform 38"/>
          <p:cNvSpPr>
            <a:spLocks/>
          </p:cNvSpPr>
          <p:nvPr/>
        </p:nvSpPr>
        <p:spPr bwMode="auto">
          <a:xfrm>
            <a:off x="7277100" y="4159250"/>
            <a:ext cx="49213" cy="52388"/>
          </a:xfrm>
          <a:custGeom>
            <a:avLst/>
            <a:gdLst>
              <a:gd name="T0" fmla="*/ 0 w 31"/>
              <a:gd name="T1" fmla="*/ 2147483646 h 33"/>
              <a:gd name="T2" fmla="*/ 2147483646 w 31"/>
              <a:gd name="T3" fmla="*/ 0 h 33"/>
              <a:gd name="T4" fmla="*/ 2147483646 w 31"/>
              <a:gd name="T5" fmla="*/ 2147483646 h 33"/>
              <a:gd name="T6" fmla="*/ 2147483646 w 31"/>
              <a:gd name="T7" fmla="*/ 2147483646 h 33"/>
              <a:gd name="T8" fmla="*/ 2147483646 w 31"/>
              <a:gd name="T9" fmla="*/ 2147483646 h 33"/>
              <a:gd name="T10" fmla="*/ 0 w 31"/>
              <a:gd name="T11" fmla="*/ 2147483646 h 33"/>
              <a:gd name="T12" fmla="*/ 0 60000 65536"/>
              <a:gd name="T13" fmla="*/ 0 60000 65536"/>
              <a:gd name="T14" fmla="*/ 0 60000 65536"/>
              <a:gd name="T15" fmla="*/ 0 60000 65536"/>
              <a:gd name="T16" fmla="*/ 0 60000 65536"/>
              <a:gd name="T17" fmla="*/ 0 60000 65536"/>
              <a:gd name="T18" fmla="*/ 0 w 31"/>
              <a:gd name="T19" fmla="*/ 0 h 33"/>
              <a:gd name="T20" fmla="*/ 31 w 31"/>
              <a:gd name="T21" fmla="*/ 33 h 33"/>
            </a:gdLst>
            <a:ahLst/>
            <a:cxnLst>
              <a:cxn ang="T12">
                <a:pos x="T0" y="T1"/>
              </a:cxn>
              <a:cxn ang="T13">
                <a:pos x="T2" y="T3"/>
              </a:cxn>
              <a:cxn ang="T14">
                <a:pos x="T4" y="T5"/>
              </a:cxn>
              <a:cxn ang="T15">
                <a:pos x="T6" y="T7"/>
              </a:cxn>
              <a:cxn ang="T16">
                <a:pos x="T8" y="T9"/>
              </a:cxn>
              <a:cxn ang="T17">
                <a:pos x="T10" y="T11"/>
              </a:cxn>
            </a:cxnLst>
            <a:rect l="T18" t="T19" r="T20" b="T21"/>
            <a:pathLst>
              <a:path w="31" h="33">
                <a:moveTo>
                  <a:pt x="0" y="17"/>
                </a:moveTo>
                <a:cubicBezTo>
                  <a:pt x="0" y="8"/>
                  <a:pt x="7" y="0"/>
                  <a:pt x="15" y="0"/>
                </a:cubicBezTo>
                <a:cubicBezTo>
                  <a:pt x="24" y="0"/>
                  <a:pt x="31" y="8"/>
                  <a:pt x="31" y="17"/>
                </a:cubicBezTo>
                <a:cubicBezTo>
                  <a:pt x="31" y="17"/>
                  <a:pt x="31" y="17"/>
                  <a:pt x="31" y="17"/>
                </a:cubicBezTo>
                <a:cubicBezTo>
                  <a:pt x="31" y="26"/>
                  <a:pt x="24" y="33"/>
                  <a:pt x="15" y="33"/>
                </a:cubicBezTo>
                <a:cubicBezTo>
                  <a:pt x="7" y="33"/>
                  <a:pt x="0" y="26"/>
                  <a:pt x="0" y="17"/>
                </a:cubicBezTo>
              </a:path>
            </a:pathLst>
          </a:cu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0786" name="Freeform 39"/>
          <p:cNvSpPr>
            <a:spLocks/>
          </p:cNvSpPr>
          <p:nvPr/>
        </p:nvSpPr>
        <p:spPr bwMode="auto">
          <a:xfrm>
            <a:off x="7277100" y="4262438"/>
            <a:ext cx="49213" cy="50800"/>
          </a:xfrm>
          <a:custGeom>
            <a:avLst/>
            <a:gdLst>
              <a:gd name="T0" fmla="*/ 0 w 49"/>
              <a:gd name="T1" fmla="*/ 2147483646 h 49"/>
              <a:gd name="T2" fmla="*/ 2147483646 w 49"/>
              <a:gd name="T3" fmla="*/ 0 h 49"/>
              <a:gd name="T4" fmla="*/ 2147483646 w 49"/>
              <a:gd name="T5" fmla="*/ 2147483646 h 49"/>
              <a:gd name="T6" fmla="*/ 2147483646 w 49"/>
              <a:gd name="T7" fmla="*/ 2147483646 h 49"/>
              <a:gd name="T8" fmla="*/ 2147483646 w 49"/>
              <a:gd name="T9" fmla="*/ 2147483646 h 49"/>
              <a:gd name="T10" fmla="*/ 0 w 49"/>
              <a:gd name="T11" fmla="*/ 2147483646 h 49"/>
              <a:gd name="T12" fmla="*/ 0 60000 65536"/>
              <a:gd name="T13" fmla="*/ 0 60000 65536"/>
              <a:gd name="T14" fmla="*/ 0 60000 65536"/>
              <a:gd name="T15" fmla="*/ 0 60000 65536"/>
              <a:gd name="T16" fmla="*/ 0 60000 65536"/>
              <a:gd name="T17" fmla="*/ 0 60000 65536"/>
              <a:gd name="T18" fmla="*/ 0 w 49"/>
              <a:gd name="T19" fmla="*/ 0 h 49"/>
              <a:gd name="T20" fmla="*/ 49 w 49"/>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9" h="49">
                <a:moveTo>
                  <a:pt x="0" y="25"/>
                </a:moveTo>
                <a:cubicBezTo>
                  <a:pt x="0" y="11"/>
                  <a:pt x="11" y="0"/>
                  <a:pt x="24" y="0"/>
                </a:cubicBezTo>
                <a:cubicBezTo>
                  <a:pt x="38" y="0"/>
                  <a:pt x="49" y="11"/>
                  <a:pt x="49" y="25"/>
                </a:cubicBezTo>
                <a:cubicBezTo>
                  <a:pt x="49" y="25"/>
                  <a:pt x="49" y="25"/>
                  <a:pt x="49" y="25"/>
                </a:cubicBezTo>
                <a:cubicBezTo>
                  <a:pt x="49" y="38"/>
                  <a:pt x="38" y="49"/>
                  <a:pt x="24" y="49"/>
                </a:cubicBezTo>
                <a:cubicBezTo>
                  <a:pt x="11" y="49"/>
                  <a:pt x="0" y="38"/>
                  <a:pt x="0" y="25"/>
                </a:cubicBezTo>
              </a:path>
            </a:pathLst>
          </a:custGeom>
          <a:solidFill>
            <a:srgbClr val="000000"/>
          </a:solidFill>
          <a:ln w="0">
            <a:solidFill>
              <a:srgbClr val="000000"/>
            </a:solidFill>
            <a:round/>
            <a:headEnd/>
            <a:tailEnd/>
          </a:ln>
        </p:spPr>
        <p:txBody>
          <a:bodyPr/>
          <a:lstStyle/>
          <a:p>
            <a:endParaRPr lang="zh-CN" altLang="en-US"/>
          </a:p>
        </p:txBody>
      </p:sp>
      <p:sp>
        <p:nvSpPr>
          <p:cNvPr id="160787" name="Freeform 40"/>
          <p:cNvSpPr>
            <a:spLocks/>
          </p:cNvSpPr>
          <p:nvPr/>
        </p:nvSpPr>
        <p:spPr bwMode="auto">
          <a:xfrm>
            <a:off x="7277100" y="4262438"/>
            <a:ext cx="49213" cy="50800"/>
          </a:xfrm>
          <a:custGeom>
            <a:avLst/>
            <a:gdLst>
              <a:gd name="T0" fmla="*/ 0 w 31"/>
              <a:gd name="T1" fmla="*/ 2147483646 h 32"/>
              <a:gd name="T2" fmla="*/ 2147483646 w 31"/>
              <a:gd name="T3" fmla="*/ 0 h 32"/>
              <a:gd name="T4" fmla="*/ 2147483646 w 31"/>
              <a:gd name="T5" fmla="*/ 2147483646 h 32"/>
              <a:gd name="T6" fmla="*/ 2147483646 w 31"/>
              <a:gd name="T7" fmla="*/ 2147483646 h 32"/>
              <a:gd name="T8" fmla="*/ 2147483646 w 31"/>
              <a:gd name="T9" fmla="*/ 2147483646 h 32"/>
              <a:gd name="T10" fmla="*/ 0 w 31"/>
              <a:gd name="T11" fmla="*/ 2147483646 h 32"/>
              <a:gd name="T12" fmla="*/ 0 60000 65536"/>
              <a:gd name="T13" fmla="*/ 0 60000 65536"/>
              <a:gd name="T14" fmla="*/ 0 60000 65536"/>
              <a:gd name="T15" fmla="*/ 0 60000 65536"/>
              <a:gd name="T16" fmla="*/ 0 60000 65536"/>
              <a:gd name="T17" fmla="*/ 0 60000 65536"/>
              <a:gd name="T18" fmla="*/ 0 w 31"/>
              <a:gd name="T19" fmla="*/ 0 h 32"/>
              <a:gd name="T20" fmla="*/ 31 w 31"/>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31" h="32">
                <a:moveTo>
                  <a:pt x="0" y="16"/>
                </a:moveTo>
                <a:cubicBezTo>
                  <a:pt x="0" y="7"/>
                  <a:pt x="7" y="0"/>
                  <a:pt x="15" y="0"/>
                </a:cubicBezTo>
                <a:cubicBezTo>
                  <a:pt x="24" y="0"/>
                  <a:pt x="31" y="7"/>
                  <a:pt x="31" y="16"/>
                </a:cubicBezTo>
                <a:cubicBezTo>
                  <a:pt x="31" y="16"/>
                  <a:pt x="31" y="16"/>
                  <a:pt x="31" y="16"/>
                </a:cubicBezTo>
                <a:cubicBezTo>
                  <a:pt x="31" y="24"/>
                  <a:pt x="24" y="32"/>
                  <a:pt x="15" y="32"/>
                </a:cubicBezTo>
                <a:cubicBezTo>
                  <a:pt x="7" y="32"/>
                  <a:pt x="0" y="24"/>
                  <a:pt x="0" y="16"/>
                </a:cubicBezTo>
              </a:path>
            </a:pathLst>
          </a:cu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0788" name="Line 41"/>
          <p:cNvSpPr>
            <a:spLocks noChangeShapeType="1"/>
          </p:cNvSpPr>
          <p:nvPr/>
        </p:nvSpPr>
        <p:spPr bwMode="auto">
          <a:xfrm>
            <a:off x="7300913" y="4668838"/>
            <a:ext cx="0" cy="222250"/>
          </a:xfrm>
          <a:prstGeom prst="line">
            <a:avLst/>
          </a:prstGeom>
          <a:noFill/>
          <a:ln w="26988"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789" name="Freeform 42"/>
          <p:cNvSpPr>
            <a:spLocks/>
          </p:cNvSpPr>
          <p:nvPr/>
        </p:nvSpPr>
        <p:spPr bwMode="auto">
          <a:xfrm>
            <a:off x="7216775" y="4849813"/>
            <a:ext cx="168275" cy="168275"/>
          </a:xfrm>
          <a:custGeom>
            <a:avLst/>
            <a:gdLst>
              <a:gd name="T0" fmla="*/ 2147483646 w 164"/>
              <a:gd name="T1" fmla="*/ 2147483646 h 164"/>
              <a:gd name="T2" fmla="*/ 0 w 164"/>
              <a:gd name="T3" fmla="*/ 0 h 164"/>
              <a:gd name="T4" fmla="*/ 2147483646 w 164"/>
              <a:gd name="T5" fmla="*/ 0 h 164"/>
              <a:gd name="T6" fmla="*/ 2147483646 w 164"/>
              <a:gd name="T7" fmla="*/ 0 h 164"/>
              <a:gd name="T8" fmla="*/ 2147483646 w 164"/>
              <a:gd name="T9" fmla="*/ 2147483646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82" y="164"/>
                </a:moveTo>
                <a:lnTo>
                  <a:pt x="0" y="0"/>
                </a:lnTo>
                <a:cubicBezTo>
                  <a:pt x="52" y="26"/>
                  <a:pt x="113" y="26"/>
                  <a:pt x="164" y="0"/>
                </a:cubicBezTo>
                <a:lnTo>
                  <a:pt x="82" y="164"/>
                </a:lnTo>
                <a:close/>
              </a:path>
            </a:pathLst>
          </a:custGeom>
          <a:solidFill>
            <a:srgbClr val="000000"/>
          </a:solidFill>
          <a:ln w="0">
            <a:solidFill>
              <a:srgbClr val="000000"/>
            </a:solidFill>
            <a:round/>
            <a:headEnd/>
            <a:tailEnd/>
          </a:ln>
        </p:spPr>
        <p:txBody>
          <a:bodyPr/>
          <a:lstStyle/>
          <a:p>
            <a:endParaRPr lang="zh-CN" altLang="en-US"/>
          </a:p>
        </p:txBody>
      </p:sp>
      <p:sp>
        <p:nvSpPr>
          <p:cNvPr id="160790" name="Rectangle 43"/>
          <p:cNvSpPr>
            <a:spLocks noChangeArrowheads="1"/>
          </p:cNvSpPr>
          <p:nvPr/>
        </p:nvSpPr>
        <p:spPr bwMode="auto">
          <a:xfrm>
            <a:off x="6183313" y="4364038"/>
            <a:ext cx="2235200" cy="304800"/>
          </a:xfrm>
          <a:prstGeom prst="rect">
            <a:avLst/>
          </a:prstGeom>
          <a:solidFill>
            <a:srgbClr val="FFEA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0791" name="Rectangle 44"/>
          <p:cNvSpPr>
            <a:spLocks noChangeArrowheads="1"/>
          </p:cNvSpPr>
          <p:nvPr/>
        </p:nvSpPr>
        <p:spPr bwMode="auto">
          <a:xfrm>
            <a:off x="6183313" y="4364038"/>
            <a:ext cx="2235200" cy="304800"/>
          </a:xfrm>
          <a:prstGeom prst="rect">
            <a:avLst/>
          </a:prstGeom>
          <a:noFill/>
          <a:ln w="158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0792" name="Rectangle 45"/>
          <p:cNvSpPr>
            <a:spLocks noChangeArrowheads="1"/>
          </p:cNvSpPr>
          <p:nvPr/>
        </p:nvSpPr>
        <p:spPr bwMode="auto">
          <a:xfrm>
            <a:off x="6397625" y="4356100"/>
            <a:ext cx="1866900"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200">
                <a:solidFill>
                  <a:srgbClr val="000000"/>
                </a:solidFill>
                <a:latin typeface="Arial" panose="020B0604020202020204" pitchFamily="34" charset="0"/>
                <a:ea typeface="MS PGothic" pitchFamily="34" charset="-128"/>
              </a:rPr>
              <a:t>Thread Warp 7</a:t>
            </a:r>
            <a:endParaRPr lang="en-US" altLang="zh-CN" sz="1800">
              <a:solidFill>
                <a:srgbClr val="000000"/>
              </a:solidFill>
              <a:latin typeface="Arial" panose="020B0604020202020204" pitchFamily="34" charset="0"/>
              <a:ea typeface="MS PGothic" pitchFamily="34" charset="-128"/>
            </a:endParaRPr>
          </a:p>
        </p:txBody>
      </p:sp>
      <p:sp>
        <p:nvSpPr>
          <p:cNvPr id="160793" name="Freeform 46"/>
          <p:cNvSpPr>
            <a:spLocks noEditPoints="1"/>
          </p:cNvSpPr>
          <p:nvPr/>
        </p:nvSpPr>
        <p:spPr bwMode="auto">
          <a:xfrm>
            <a:off x="4959350" y="3389313"/>
            <a:ext cx="1233488" cy="512762"/>
          </a:xfrm>
          <a:custGeom>
            <a:avLst/>
            <a:gdLst>
              <a:gd name="T0" fmla="*/ 2147483646 w 1204"/>
              <a:gd name="T1" fmla="*/ 2147483646 h 501"/>
              <a:gd name="T2" fmla="*/ 2147483646 w 1204"/>
              <a:gd name="T3" fmla="*/ 2147483646 h 501"/>
              <a:gd name="T4" fmla="*/ 2147483646 w 1204"/>
              <a:gd name="T5" fmla="*/ 2147483646 h 501"/>
              <a:gd name="T6" fmla="*/ 2147483646 w 1204"/>
              <a:gd name="T7" fmla="*/ 2147483646 h 501"/>
              <a:gd name="T8" fmla="*/ 2147483646 w 1204"/>
              <a:gd name="T9" fmla="*/ 2147483646 h 501"/>
              <a:gd name="T10" fmla="*/ 2147483646 w 1204"/>
              <a:gd name="T11" fmla="*/ 2147483646 h 501"/>
              <a:gd name="T12" fmla="*/ 2147483646 w 1204"/>
              <a:gd name="T13" fmla="*/ 2147483646 h 501"/>
              <a:gd name="T14" fmla="*/ 2147483646 w 1204"/>
              <a:gd name="T15" fmla="*/ 2147483646 h 501"/>
              <a:gd name="T16" fmla="*/ 2147483646 w 1204"/>
              <a:gd name="T17" fmla="*/ 2147483646 h 501"/>
              <a:gd name="T18" fmla="*/ 2147483646 w 1204"/>
              <a:gd name="T19" fmla="*/ 2147483646 h 501"/>
              <a:gd name="T20" fmla="*/ 2147483646 w 1204"/>
              <a:gd name="T21" fmla="*/ 2147483646 h 501"/>
              <a:gd name="T22" fmla="*/ 2147483646 w 1204"/>
              <a:gd name="T23" fmla="*/ 2147483646 h 501"/>
              <a:gd name="T24" fmla="*/ 2147483646 w 1204"/>
              <a:gd name="T25" fmla="*/ 2147483646 h 501"/>
              <a:gd name="T26" fmla="*/ 2147483646 w 1204"/>
              <a:gd name="T27" fmla="*/ 2147483646 h 501"/>
              <a:gd name="T28" fmla="*/ 2147483646 w 1204"/>
              <a:gd name="T29" fmla="*/ 2147483646 h 501"/>
              <a:gd name="T30" fmla="*/ 2147483646 w 1204"/>
              <a:gd name="T31" fmla="*/ 2147483646 h 501"/>
              <a:gd name="T32" fmla="*/ 2147483646 w 1204"/>
              <a:gd name="T33" fmla="*/ 2147483646 h 501"/>
              <a:gd name="T34" fmla="*/ 2147483646 w 1204"/>
              <a:gd name="T35" fmla="*/ 2147483646 h 501"/>
              <a:gd name="T36" fmla="*/ 2147483646 w 1204"/>
              <a:gd name="T37" fmla="*/ 2147483646 h 501"/>
              <a:gd name="T38" fmla="*/ 2147483646 w 1204"/>
              <a:gd name="T39" fmla="*/ 2147483646 h 501"/>
              <a:gd name="T40" fmla="*/ 2147483646 w 1204"/>
              <a:gd name="T41" fmla="*/ 2147483646 h 501"/>
              <a:gd name="T42" fmla="*/ 2147483646 w 1204"/>
              <a:gd name="T43" fmla="*/ 2147483646 h 501"/>
              <a:gd name="T44" fmla="*/ 2147483646 w 1204"/>
              <a:gd name="T45" fmla="*/ 2147483646 h 501"/>
              <a:gd name="T46" fmla="*/ 2147483646 w 1204"/>
              <a:gd name="T47" fmla="*/ 2147483646 h 501"/>
              <a:gd name="T48" fmla="*/ 2147483646 w 1204"/>
              <a:gd name="T49" fmla="*/ 2147483646 h 501"/>
              <a:gd name="T50" fmla="*/ 2147483646 w 1204"/>
              <a:gd name="T51" fmla="*/ 2147483646 h 501"/>
              <a:gd name="T52" fmla="*/ 2147483646 w 1204"/>
              <a:gd name="T53" fmla="*/ 2147483646 h 501"/>
              <a:gd name="T54" fmla="*/ 2147483646 w 1204"/>
              <a:gd name="T55" fmla="*/ 2147483646 h 501"/>
              <a:gd name="T56" fmla="*/ 2147483646 w 1204"/>
              <a:gd name="T57" fmla="*/ 2147483646 h 501"/>
              <a:gd name="T58" fmla="*/ 2147483646 w 1204"/>
              <a:gd name="T59" fmla="*/ 2147483646 h 501"/>
              <a:gd name="T60" fmla="*/ 2147483646 w 1204"/>
              <a:gd name="T61" fmla="*/ 2147483646 h 501"/>
              <a:gd name="T62" fmla="*/ 2147483646 w 1204"/>
              <a:gd name="T63" fmla="*/ 2147483646 h 501"/>
              <a:gd name="T64" fmla="*/ 2147483646 w 1204"/>
              <a:gd name="T65" fmla="*/ 2147483646 h 501"/>
              <a:gd name="T66" fmla="*/ 2147483646 w 1204"/>
              <a:gd name="T67" fmla="*/ 2147483646 h 501"/>
              <a:gd name="T68" fmla="*/ 2147483646 w 1204"/>
              <a:gd name="T69" fmla="*/ 2147483646 h 50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04"/>
              <a:gd name="T106" fmla="*/ 0 h 501"/>
              <a:gd name="T107" fmla="*/ 1204 w 1204"/>
              <a:gd name="T108" fmla="*/ 501 h 50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04" h="501">
                <a:moveTo>
                  <a:pt x="1198" y="16"/>
                </a:moveTo>
                <a:lnTo>
                  <a:pt x="1094" y="58"/>
                </a:lnTo>
                <a:cubicBezTo>
                  <a:pt x="1090" y="60"/>
                  <a:pt x="1086" y="58"/>
                  <a:pt x="1084" y="54"/>
                </a:cubicBezTo>
                <a:cubicBezTo>
                  <a:pt x="1082" y="50"/>
                  <a:pt x="1084" y="45"/>
                  <a:pt x="1088" y="44"/>
                </a:cubicBezTo>
                <a:lnTo>
                  <a:pt x="1192" y="1"/>
                </a:lnTo>
                <a:cubicBezTo>
                  <a:pt x="1196" y="0"/>
                  <a:pt x="1201" y="2"/>
                  <a:pt x="1202" y="6"/>
                </a:cubicBezTo>
                <a:cubicBezTo>
                  <a:pt x="1204" y="10"/>
                  <a:pt x="1202" y="15"/>
                  <a:pt x="1198" y="16"/>
                </a:cubicBezTo>
                <a:close/>
                <a:moveTo>
                  <a:pt x="1020" y="89"/>
                </a:moveTo>
                <a:lnTo>
                  <a:pt x="1020" y="89"/>
                </a:lnTo>
                <a:cubicBezTo>
                  <a:pt x="1016" y="90"/>
                  <a:pt x="1011" y="88"/>
                  <a:pt x="1010" y="84"/>
                </a:cubicBezTo>
                <a:cubicBezTo>
                  <a:pt x="1008" y="80"/>
                  <a:pt x="1010" y="75"/>
                  <a:pt x="1014" y="74"/>
                </a:cubicBezTo>
                <a:cubicBezTo>
                  <a:pt x="1018" y="72"/>
                  <a:pt x="1023" y="74"/>
                  <a:pt x="1025" y="78"/>
                </a:cubicBezTo>
                <a:cubicBezTo>
                  <a:pt x="1026" y="82"/>
                  <a:pt x="1024" y="87"/>
                  <a:pt x="1020" y="89"/>
                </a:cubicBezTo>
                <a:close/>
                <a:moveTo>
                  <a:pt x="946" y="119"/>
                </a:moveTo>
                <a:lnTo>
                  <a:pt x="842" y="161"/>
                </a:lnTo>
                <a:cubicBezTo>
                  <a:pt x="838" y="163"/>
                  <a:pt x="834" y="161"/>
                  <a:pt x="832" y="157"/>
                </a:cubicBezTo>
                <a:cubicBezTo>
                  <a:pt x="830" y="153"/>
                  <a:pt x="832" y="148"/>
                  <a:pt x="836" y="146"/>
                </a:cubicBezTo>
                <a:lnTo>
                  <a:pt x="940" y="104"/>
                </a:lnTo>
                <a:cubicBezTo>
                  <a:pt x="944" y="102"/>
                  <a:pt x="949" y="104"/>
                  <a:pt x="950" y="108"/>
                </a:cubicBezTo>
                <a:cubicBezTo>
                  <a:pt x="952" y="112"/>
                  <a:pt x="950" y="117"/>
                  <a:pt x="946" y="119"/>
                </a:cubicBezTo>
                <a:close/>
                <a:moveTo>
                  <a:pt x="768" y="191"/>
                </a:moveTo>
                <a:lnTo>
                  <a:pt x="768" y="191"/>
                </a:lnTo>
                <a:cubicBezTo>
                  <a:pt x="764" y="193"/>
                  <a:pt x="759" y="191"/>
                  <a:pt x="758" y="187"/>
                </a:cubicBezTo>
                <a:cubicBezTo>
                  <a:pt x="756" y="183"/>
                  <a:pt x="758" y="178"/>
                  <a:pt x="762" y="176"/>
                </a:cubicBezTo>
                <a:cubicBezTo>
                  <a:pt x="766" y="175"/>
                  <a:pt x="771" y="177"/>
                  <a:pt x="773" y="181"/>
                </a:cubicBezTo>
                <a:cubicBezTo>
                  <a:pt x="774" y="185"/>
                  <a:pt x="772" y="190"/>
                  <a:pt x="768" y="191"/>
                </a:cubicBezTo>
                <a:close/>
                <a:moveTo>
                  <a:pt x="694" y="221"/>
                </a:moveTo>
                <a:lnTo>
                  <a:pt x="590" y="264"/>
                </a:lnTo>
                <a:cubicBezTo>
                  <a:pt x="586" y="265"/>
                  <a:pt x="582" y="263"/>
                  <a:pt x="580" y="259"/>
                </a:cubicBezTo>
                <a:cubicBezTo>
                  <a:pt x="578" y="255"/>
                  <a:pt x="580" y="250"/>
                  <a:pt x="584" y="249"/>
                </a:cubicBezTo>
                <a:lnTo>
                  <a:pt x="688" y="207"/>
                </a:lnTo>
                <a:cubicBezTo>
                  <a:pt x="692" y="205"/>
                  <a:pt x="697" y="207"/>
                  <a:pt x="699" y="211"/>
                </a:cubicBezTo>
                <a:cubicBezTo>
                  <a:pt x="700" y="215"/>
                  <a:pt x="698" y="220"/>
                  <a:pt x="694" y="221"/>
                </a:cubicBezTo>
                <a:close/>
                <a:moveTo>
                  <a:pt x="516" y="294"/>
                </a:moveTo>
                <a:lnTo>
                  <a:pt x="516" y="294"/>
                </a:lnTo>
                <a:cubicBezTo>
                  <a:pt x="512" y="295"/>
                  <a:pt x="508" y="293"/>
                  <a:pt x="506" y="289"/>
                </a:cubicBezTo>
                <a:cubicBezTo>
                  <a:pt x="504" y="285"/>
                  <a:pt x="506" y="281"/>
                  <a:pt x="510" y="279"/>
                </a:cubicBezTo>
                <a:cubicBezTo>
                  <a:pt x="514" y="277"/>
                  <a:pt x="519" y="279"/>
                  <a:pt x="521" y="283"/>
                </a:cubicBezTo>
                <a:cubicBezTo>
                  <a:pt x="522" y="288"/>
                  <a:pt x="520" y="292"/>
                  <a:pt x="516" y="294"/>
                </a:cubicBezTo>
                <a:close/>
                <a:moveTo>
                  <a:pt x="442" y="324"/>
                </a:moveTo>
                <a:lnTo>
                  <a:pt x="338" y="366"/>
                </a:lnTo>
                <a:cubicBezTo>
                  <a:pt x="334" y="368"/>
                  <a:pt x="330" y="366"/>
                  <a:pt x="328" y="362"/>
                </a:cubicBezTo>
                <a:cubicBezTo>
                  <a:pt x="326" y="358"/>
                  <a:pt x="328" y="353"/>
                  <a:pt x="332" y="351"/>
                </a:cubicBezTo>
                <a:lnTo>
                  <a:pt x="436" y="309"/>
                </a:lnTo>
                <a:cubicBezTo>
                  <a:pt x="440" y="307"/>
                  <a:pt x="445" y="309"/>
                  <a:pt x="447" y="314"/>
                </a:cubicBezTo>
                <a:cubicBezTo>
                  <a:pt x="448" y="318"/>
                  <a:pt x="446" y="322"/>
                  <a:pt x="442" y="324"/>
                </a:cubicBezTo>
                <a:close/>
                <a:moveTo>
                  <a:pt x="264" y="396"/>
                </a:moveTo>
                <a:lnTo>
                  <a:pt x="264" y="396"/>
                </a:lnTo>
                <a:cubicBezTo>
                  <a:pt x="260" y="398"/>
                  <a:pt x="256" y="396"/>
                  <a:pt x="254" y="392"/>
                </a:cubicBezTo>
                <a:cubicBezTo>
                  <a:pt x="252" y="388"/>
                  <a:pt x="254" y="383"/>
                  <a:pt x="258" y="382"/>
                </a:cubicBezTo>
                <a:cubicBezTo>
                  <a:pt x="263" y="380"/>
                  <a:pt x="267" y="382"/>
                  <a:pt x="269" y="386"/>
                </a:cubicBezTo>
                <a:cubicBezTo>
                  <a:pt x="270" y="390"/>
                  <a:pt x="268" y="395"/>
                  <a:pt x="264" y="396"/>
                </a:cubicBezTo>
                <a:close/>
                <a:moveTo>
                  <a:pt x="190" y="427"/>
                </a:moveTo>
                <a:lnTo>
                  <a:pt x="87" y="469"/>
                </a:lnTo>
                <a:cubicBezTo>
                  <a:pt x="82" y="470"/>
                  <a:pt x="78" y="468"/>
                  <a:pt x="76" y="464"/>
                </a:cubicBezTo>
                <a:cubicBezTo>
                  <a:pt x="74" y="460"/>
                  <a:pt x="76" y="456"/>
                  <a:pt x="81" y="454"/>
                </a:cubicBezTo>
                <a:lnTo>
                  <a:pt x="184" y="412"/>
                </a:lnTo>
                <a:cubicBezTo>
                  <a:pt x="188" y="410"/>
                  <a:pt x="193" y="412"/>
                  <a:pt x="195" y="416"/>
                </a:cubicBezTo>
                <a:cubicBezTo>
                  <a:pt x="196" y="420"/>
                  <a:pt x="194" y="425"/>
                  <a:pt x="190" y="427"/>
                </a:cubicBezTo>
                <a:close/>
                <a:moveTo>
                  <a:pt x="12" y="499"/>
                </a:moveTo>
                <a:lnTo>
                  <a:pt x="12" y="499"/>
                </a:lnTo>
                <a:cubicBezTo>
                  <a:pt x="8" y="501"/>
                  <a:pt x="4" y="499"/>
                  <a:pt x="2" y="494"/>
                </a:cubicBezTo>
                <a:cubicBezTo>
                  <a:pt x="0" y="490"/>
                  <a:pt x="2" y="486"/>
                  <a:pt x="7" y="484"/>
                </a:cubicBezTo>
                <a:cubicBezTo>
                  <a:pt x="11" y="482"/>
                  <a:pt x="15" y="484"/>
                  <a:pt x="17" y="489"/>
                </a:cubicBezTo>
                <a:cubicBezTo>
                  <a:pt x="19" y="493"/>
                  <a:pt x="17" y="497"/>
                  <a:pt x="12" y="499"/>
                </a:cubicBezTo>
                <a:close/>
              </a:path>
            </a:pathLst>
          </a:custGeom>
          <a:solidFill>
            <a:srgbClr val="000000"/>
          </a:solidFill>
          <a:ln w="15875">
            <a:solidFill>
              <a:srgbClr val="000000"/>
            </a:solidFill>
            <a:bevel/>
            <a:headEnd/>
            <a:tailEnd/>
          </a:ln>
        </p:spPr>
        <p:txBody>
          <a:bodyPr/>
          <a:lstStyle/>
          <a:p>
            <a:endParaRPr lang="zh-CN" altLang="en-US"/>
          </a:p>
        </p:txBody>
      </p:sp>
      <p:sp>
        <p:nvSpPr>
          <p:cNvPr id="160794" name="Freeform 47"/>
          <p:cNvSpPr>
            <a:spLocks noEditPoints="1"/>
          </p:cNvSpPr>
          <p:nvPr/>
        </p:nvSpPr>
        <p:spPr bwMode="auto">
          <a:xfrm>
            <a:off x="4978400" y="3694113"/>
            <a:ext cx="1214438" cy="1701800"/>
          </a:xfrm>
          <a:custGeom>
            <a:avLst/>
            <a:gdLst>
              <a:gd name="T0" fmla="*/ 2147483646 w 1185"/>
              <a:gd name="T1" fmla="*/ 2147483646 h 1662"/>
              <a:gd name="T2" fmla="*/ 2147483646 w 1185"/>
              <a:gd name="T3" fmla="*/ 2147483646 h 1662"/>
              <a:gd name="T4" fmla="*/ 2147483646 w 1185"/>
              <a:gd name="T5" fmla="*/ 2147483646 h 1662"/>
              <a:gd name="T6" fmla="*/ 2147483646 w 1185"/>
              <a:gd name="T7" fmla="*/ 2147483646 h 1662"/>
              <a:gd name="T8" fmla="*/ 2147483646 w 1185"/>
              <a:gd name="T9" fmla="*/ 2147483646 h 1662"/>
              <a:gd name="T10" fmla="*/ 2147483646 w 1185"/>
              <a:gd name="T11" fmla="*/ 2147483646 h 1662"/>
              <a:gd name="T12" fmla="*/ 2147483646 w 1185"/>
              <a:gd name="T13" fmla="*/ 2147483646 h 1662"/>
              <a:gd name="T14" fmla="*/ 2147483646 w 1185"/>
              <a:gd name="T15" fmla="*/ 2147483646 h 1662"/>
              <a:gd name="T16" fmla="*/ 2147483646 w 1185"/>
              <a:gd name="T17" fmla="*/ 2147483646 h 1662"/>
              <a:gd name="T18" fmla="*/ 2147483646 w 1185"/>
              <a:gd name="T19" fmla="*/ 2147483646 h 1662"/>
              <a:gd name="T20" fmla="*/ 2147483646 w 1185"/>
              <a:gd name="T21" fmla="*/ 2147483646 h 1662"/>
              <a:gd name="T22" fmla="*/ 2147483646 w 1185"/>
              <a:gd name="T23" fmla="*/ 2147483646 h 1662"/>
              <a:gd name="T24" fmla="*/ 2147483646 w 1185"/>
              <a:gd name="T25" fmla="*/ 2147483646 h 1662"/>
              <a:gd name="T26" fmla="*/ 2147483646 w 1185"/>
              <a:gd name="T27" fmla="*/ 2147483646 h 1662"/>
              <a:gd name="T28" fmla="*/ 2147483646 w 1185"/>
              <a:gd name="T29" fmla="*/ 2147483646 h 1662"/>
              <a:gd name="T30" fmla="*/ 2147483646 w 1185"/>
              <a:gd name="T31" fmla="*/ 2147483646 h 1662"/>
              <a:gd name="T32" fmla="*/ 2147483646 w 1185"/>
              <a:gd name="T33" fmla="*/ 2147483646 h 1662"/>
              <a:gd name="T34" fmla="*/ 2147483646 w 1185"/>
              <a:gd name="T35" fmla="*/ 2147483646 h 1662"/>
              <a:gd name="T36" fmla="*/ 2147483646 w 1185"/>
              <a:gd name="T37" fmla="*/ 2147483646 h 1662"/>
              <a:gd name="T38" fmla="*/ 2147483646 w 1185"/>
              <a:gd name="T39" fmla="*/ 2147483646 h 1662"/>
              <a:gd name="T40" fmla="*/ 2147483646 w 1185"/>
              <a:gd name="T41" fmla="*/ 2147483646 h 1662"/>
              <a:gd name="T42" fmla="*/ 2147483646 w 1185"/>
              <a:gd name="T43" fmla="*/ 2147483646 h 1662"/>
              <a:gd name="T44" fmla="*/ 2147483646 w 1185"/>
              <a:gd name="T45" fmla="*/ 2147483646 h 1662"/>
              <a:gd name="T46" fmla="*/ 2147483646 w 1185"/>
              <a:gd name="T47" fmla="*/ 2147483646 h 1662"/>
              <a:gd name="T48" fmla="*/ 2147483646 w 1185"/>
              <a:gd name="T49" fmla="*/ 2147483646 h 1662"/>
              <a:gd name="T50" fmla="*/ 2147483646 w 1185"/>
              <a:gd name="T51" fmla="*/ 2147483646 h 1662"/>
              <a:gd name="T52" fmla="*/ 2147483646 w 1185"/>
              <a:gd name="T53" fmla="*/ 2147483646 h 1662"/>
              <a:gd name="T54" fmla="*/ 2147483646 w 1185"/>
              <a:gd name="T55" fmla="*/ 2147483646 h 1662"/>
              <a:gd name="T56" fmla="*/ 2147483646 w 1185"/>
              <a:gd name="T57" fmla="*/ 2147483646 h 1662"/>
              <a:gd name="T58" fmla="*/ 2147483646 w 1185"/>
              <a:gd name="T59" fmla="*/ 2147483646 h 1662"/>
              <a:gd name="T60" fmla="*/ 2147483646 w 1185"/>
              <a:gd name="T61" fmla="*/ 2147483646 h 1662"/>
              <a:gd name="T62" fmla="*/ 2147483646 w 1185"/>
              <a:gd name="T63" fmla="*/ 2147483646 h 1662"/>
              <a:gd name="T64" fmla="*/ 2147483646 w 1185"/>
              <a:gd name="T65" fmla="*/ 2147483646 h 1662"/>
              <a:gd name="T66" fmla="*/ 2147483646 w 1185"/>
              <a:gd name="T67" fmla="*/ 2147483646 h 1662"/>
              <a:gd name="T68" fmla="*/ 2147483646 w 1185"/>
              <a:gd name="T69" fmla="*/ 2147483646 h 1662"/>
              <a:gd name="T70" fmla="*/ 2147483646 w 1185"/>
              <a:gd name="T71" fmla="*/ 2147483646 h 1662"/>
              <a:gd name="T72" fmla="*/ 2147483646 w 1185"/>
              <a:gd name="T73" fmla="*/ 2147483646 h 1662"/>
              <a:gd name="T74" fmla="*/ 2147483646 w 1185"/>
              <a:gd name="T75" fmla="*/ 2147483646 h 1662"/>
              <a:gd name="T76" fmla="*/ 2147483646 w 1185"/>
              <a:gd name="T77" fmla="*/ 2147483646 h 1662"/>
              <a:gd name="T78" fmla="*/ 2147483646 w 1185"/>
              <a:gd name="T79" fmla="*/ 2147483646 h 1662"/>
              <a:gd name="T80" fmla="*/ 2147483646 w 1185"/>
              <a:gd name="T81" fmla="*/ 2147483646 h 1662"/>
              <a:gd name="T82" fmla="*/ 2147483646 w 1185"/>
              <a:gd name="T83" fmla="*/ 2147483646 h 1662"/>
              <a:gd name="T84" fmla="*/ 2147483646 w 1185"/>
              <a:gd name="T85" fmla="*/ 2147483646 h 1662"/>
              <a:gd name="T86" fmla="*/ 2147483646 w 1185"/>
              <a:gd name="T87" fmla="*/ 2147483646 h 1662"/>
              <a:gd name="T88" fmla="*/ 2147483646 w 1185"/>
              <a:gd name="T89" fmla="*/ 2147483646 h 1662"/>
              <a:gd name="T90" fmla="*/ 2147483646 w 1185"/>
              <a:gd name="T91" fmla="*/ 2147483646 h 1662"/>
              <a:gd name="T92" fmla="*/ 2147483646 w 1185"/>
              <a:gd name="T93" fmla="*/ 2147483646 h 1662"/>
              <a:gd name="T94" fmla="*/ 2147483646 w 1185"/>
              <a:gd name="T95" fmla="*/ 2147483646 h 1662"/>
              <a:gd name="T96" fmla="*/ 2147483646 w 1185"/>
              <a:gd name="T97" fmla="*/ 2147483646 h 1662"/>
              <a:gd name="T98" fmla="*/ 2147483646 w 1185"/>
              <a:gd name="T99" fmla="*/ 2147483646 h 1662"/>
              <a:gd name="T100" fmla="*/ 2147483646 w 1185"/>
              <a:gd name="T101" fmla="*/ 2147483646 h 1662"/>
              <a:gd name="T102" fmla="*/ 2147483646 w 1185"/>
              <a:gd name="T103" fmla="*/ 2147483646 h 166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85"/>
              <a:gd name="T157" fmla="*/ 0 h 1662"/>
              <a:gd name="T158" fmla="*/ 1185 w 1185"/>
              <a:gd name="T159" fmla="*/ 1662 h 166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85" h="1662">
                <a:moveTo>
                  <a:pt x="1183" y="13"/>
                </a:moveTo>
                <a:lnTo>
                  <a:pt x="1118" y="105"/>
                </a:lnTo>
                <a:cubicBezTo>
                  <a:pt x="1115" y="108"/>
                  <a:pt x="1110" y="109"/>
                  <a:pt x="1107" y="107"/>
                </a:cubicBezTo>
                <a:cubicBezTo>
                  <a:pt x="1103" y="104"/>
                  <a:pt x="1102" y="99"/>
                  <a:pt x="1105" y="95"/>
                </a:cubicBezTo>
                <a:lnTo>
                  <a:pt x="1169" y="4"/>
                </a:lnTo>
                <a:cubicBezTo>
                  <a:pt x="1172" y="0"/>
                  <a:pt x="1177" y="0"/>
                  <a:pt x="1181" y="2"/>
                </a:cubicBezTo>
                <a:cubicBezTo>
                  <a:pt x="1184" y="5"/>
                  <a:pt x="1185" y="10"/>
                  <a:pt x="1183" y="13"/>
                </a:cubicBezTo>
                <a:close/>
                <a:moveTo>
                  <a:pt x="1071" y="170"/>
                </a:moveTo>
                <a:lnTo>
                  <a:pt x="1071" y="170"/>
                </a:lnTo>
                <a:cubicBezTo>
                  <a:pt x="1069" y="173"/>
                  <a:pt x="1064" y="174"/>
                  <a:pt x="1060" y="172"/>
                </a:cubicBezTo>
                <a:cubicBezTo>
                  <a:pt x="1057" y="169"/>
                  <a:pt x="1056" y="164"/>
                  <a:pt x="1058" y="161"/>
                </a:cubicBezTo>
                <a:cubicBezTo>
                  <a:pt x="1061" y="157"/>
                  <a:pt x="1066" y="156"/>
                  <a:pt x="1070" y="159"/>
                </a:cubicBezTo>
                <a:cubicBezTo>
                  <a:pt x="1073" y="161"/>
                  <a:pt x="1074" y="166"/>
                  <a:pt x="1071" y="170"/>
                </a:cubicBezTo>
                <a:close/>
                <a:moveTo>
                  <a:pt x="1025" y="235"/>
                </a:moveTo>
                <a:lnTo>
                  <a:pt x="960" y="326"/>
                </a:lnTo>
                <a:cubicBezTo>
                  <a:pt x="958" y="330"/>
                  <a:pt x="953" y="331"/>
                  <a:pt x="949" y="328"/>
                </a:cubicBezTo>
                <a:cubicBezTo>
                  <a:pt x="945" y="326"/>
                  <a:pt x="945" y="321"/>
                  <a:pt x="947" y="317"/>
                </a:cubicBezTo>
                <a:lnTo>
                  <a:pt x="1012" y="226"/>
                </a:lnTo>
                <a:cubicBezTo>
                  <a:pt x="1015" y="222"/>
                  <a:pt x="1020" y="221"/>
                  <a:pt x="1023" y="224"/>
                </a:cubicBezTo>
                <a:cubicBezTo>
                  <a:pt x="1027" y="226"/>
                  <a:pt x="1028" y="231"/>
                  <a:pt x="1025" y="235"/>
                </a:cubicBezTo>
                <a:close/>
                <a:moveTo>
                  <a:pt x="914" y="392"/>
                </a:moveTo>
                <a:lnTo>
                  <a:pt x="914" y="392"/>
                </a:lnTo>
                <a:cubicBezTo>
                  <a:pt x="911" y="395"/>
                  <a:pt x="906" y="396"/>
                  <a:pt x="903" y="394"/>
                </a:cubicBezTo>
                <a:cubicBezTo>
                  <a:pt x="899" y="391"/>
                  <a:pt x="898" y="386"/>
                  <a:pt x="901" y="382"/>
                </a:cubicBezTo>
                <a:cubicBezTo>
                  <a:pt x="903" y="379"/>
                  <a:pt x="908" y="378"/>
                  <a:pt x="912" y="381"/>
                </a:cubicBezTo>
                <a:cubicBezTo>
                  <a:pt x="916" y="383"/>
                  <a:pt x="917" y="388"/>
                  <a:pt x="914" y="392"/>
                </a:cubicBezTo>
                <a:close/>
                <a:moveTo>
                  <a:pt x="868" y="457"/>
                </a:moveTo>
                <a:lnTo>
                  <a:pt x="803" y="548"/>
                </a:lnTo>
                <a:cubicBezTo>
                  <a:pt x="800" y="552"/>
                  <a:pt x="795" y="553"/>
                  <a:pt x="792" y="550"/>
                </a:cubicBezTo>
                <a:cubicBezTo>
                  <a:pt x="788" y="548"/>
                  <a:pt x="787" y="543"/>
                  <a:pt x="790" y="539"/>
                </a:cubicBezTo>
                <a:lnTo>
                  <a:pt x="855" y="448"/>
                </a:lnTo>
                <a:cubicBezTo>
                  <a:pt x="857" y="444"/>
                  <a:pt x="862" y="443"/>
                  <a:pt x="866" y="446"/>
                </a:cubicBezTo>
                <a:cubicBezTo>
                  <a:pt x="869" y="448"/>
                  <a:pt x="870" y="453"/>
                  <a:pt x="868" y="457"/>
                </a:cubicBezTo>
                <a:close/>
                <a:moveTo>
                  <a:pt x="756" y="614"/>
                </a:moveTo>
                <a:lnTo>
                  <a:pt x="756" y="614"/>
                </a:lnTo>
                <a:cubicBezTo>
                  <a:pt x="754" y="617"/>
                  <a:pt x="749" y="618"/>
                  <a:pt x="745" y="615"/>
                </a:cubicBezTo>
                <a:cubicBezTo>
                  <a:pt x="742" y="613"/>
                  <a:pt x="741" y="608"/>
                  <a:pt x="743" y="604"/>
                </a:cubicBezTo>
                <a:cubicBezTo>
                  <a:pt x="746" y="601"/>
                  <a:pt x="751" y="600"/>
                  <a:pt x="755" y="602"/>
                </a:cubicBezTo>
                <a:cubicBezTo>
                  <a:pt x="758" y="605"/>
                  <a:pt x="759" y="610"/>
                  <a:pt x="756" y="614"/>
                </a:cubicBezTo>
                <a:close/>
                <a:moveTo>
                  <a:pt x="710" y="679"/>
                </a:moveTo>
                <a:lnTo>
                  <a:pt x="645" y="770"/>
                </a:lnTo>
                <a:cubicBezTo>
                  <a:pt x="643" y="774"/>
                  <a:pt x="638" y="775"/>
                  <a:pt x="634" y="772"/>
                </a:cubicBezTo>
                <a:cubicBezTo>
                  <a:pt x="631" y="769"/>
                  <a:pt x="630" y="764"/>
                  <a:pt x="632" y="761"/>
                </a:cubicBezTo>
                <a:lnTo>
                  <a:pt x="697" y="669"/>
                </a:lnTo>
                <a:cubicBezTo>
                  <a:pt x="700" y="666"/>
                  <a:pt x="705" y="665"/>
                  <a:pt x="708" y="668"/>
                </a:cubicBezTo>
                <a:cubicBezTo>
                  <a:pt x="712" y="670"/>
                  <a:pt x="713" y="675"/>
                  <a:pt x="710" y="679"/>
                </a:cubicBezTo>
                <a:close/>
                <a:moveTo>
                  <a:pt x="599" y="835"/>
                </a:moveTo>
                <a:lnTo>
                  <a:pt x="599" y="835"/>
                </a:lnTo>
                <a:cubicBezTo>
                  <a:pt x="596" y="839"/>
                  <a:pt x="591" y="840"/>
                  <a:pt x="588" y="837"/>
                </a:cubicBezTo>
                <a:cubicBezTo>
                  <a:pt x="584" y="835"/>
                  <a:pt x="583" y="830"/>
                  <a:pt x="586" y="826"/>
                </a:cubicBezTo>
                <a:cubicBezTo>
                  <a:pt x="589" y="822"/>
                  <a:pt x="594" y="822"/>
                  <a:pt x="597" y="824"/>
                </a:cubicBezTo>
                <a:cubicBezTo>
                  <a:pt x="601" y="827"/>
                  <a:pt x="602" y="832"/>
                  <a:pt x="599" y="835"/>
                </a:cubicBezTo>
                <a:close/>
                <a:moveTo>
                  <a:pt x="553" y="901"/>
                </a:moveTo>
                <a:lnTo>
                  <a:pt x="488" y="992"/>
                </a:lnTo>
                <a:cubicBezTo>
                  <a:pt x="485" y="995"/>
                  <a:pt x="480" y="996"/>
                  <a:pt x="477" y="994"/>
                </a:cubicBezTo>
                <a:cubicBezTo>
                  <a:pt x="473" y="991"/>
                  <a:pt x="472" y="986"/>
                  <a:pt x="475" y="983"/>
                </a:cubicBezTo>
                <a:lnTo>
                  <a:pt x="540" y="891"/>
                </a:lnTo>
                <a:cubicBezTo>
                  <a:pt x="542" y="888"/>
                  <a:pt x="547" y="887"/>
                  <a:pt x="551" y="889"/>
                </a:cubicBezTo>
                <a:cubicBezTo>
                  <a:pt x="554" y="892"/>
                  <a:pt x="555" y="897"/>
                  <a:pt x="553" y="901"/>
                </a:cubicBezTo>
                <a:close/>
                <a:moveTo>
                  <a:pt x="442" y="1057"/>
                </a:moveTo>
                <a:lnTo>
                  <a:pt x="442" y="1057"/>
                </a:lnTo>
                <a:cubicBezTo>
                  <a:pt x="439" y="1061"/>
                  <a:pt x="434" y="1062"/>
                  <a:pt x="430" y="1059"/>
                </a:cubicBezTo>
                <a:cubicBezTo>
                  <a:pt x="427" y="1056"/>
                  <a:pt x="426" y="1051"/>
                  <a:pt x="429" y="1048"/>
                </a:cubicBezTo>
                <a:cubicBezTo>
                  <a:pt x="431" y="1044"/>
                  <a:pt x="436" y="1043"/>
                  <a:pt x="440" y="1046"/>
                </a:cubicBezTo>
                <a:cubicBezTo>
                  <a:pt x="443" y="1049"/>
                  <a:pt x="444" y="1054"/>
                  <a:pt x="442" y="1057"/>
                </a:cubicBezTo>
                <a:close/>
                <a:moveTo>
                  <a:pt x="395" y="1122"/>
                </a:moveTo>
                <a:lnTo>
                  <a:pt x="330" y="1214"/>
                </a:lnTo>
                <a:cubicBezTo>
                  <a:pt x="328" y="1217"/>
                  <a:pt x="323" y="1218"/>
                  <a:pt x="319" y="1216"/>
                </a:cubicBezTo>
                <a:cubicBezTo>
                  <a:pt x="316" y="1213"/>
                  <a:pt x="315" y="1208"/>
                  <a:pt x="317" y="1204"/>
                </a:cubicBezTo>
                <a:lnTo>
                  <a:pt x="382" y="1113"/>
                </a:lnTo>
                <a:cubicBezTo>
                  <a:pt x="385" y="1109"/>
                  <a:pt x="390" y="1109"/>
                  <a:pt x="393" y="1111"/>
                </a:cubicBezTo>
                <a:cubicBezTo>
                  <a:pt x="397" y="1114"/>
                  <a:pt x="398" y="1119"/>
                  <a:pt x="395" y="1122"/>
                </a:cubicBezTo>
                <a:close/>
                <a:moveTo>
                  <a:pt x="284" y="1279"/>
                </a:moveTo>
                <a:lnTo>
                  <a:pt x="284" y="1279"/>
                </a:lnTo>
                <a:cubicBezTo>
                  <a:pt x="282" y="1283"/>
                  <a:pt x="277" y="1283"/>
                  <a:pt x="273" y="1281"/>
                </a:cubicBezTo>
                <a:cubicBezTo>
                  <a:pt x="269" y="1278"/>
                  <a:pt x="269" y="1273"/>
                  <a:pt x="271" y="1270"/>
                </a:cubicBezTo>
                <a:cubicBezTo>
                  <a:pt x="274" y="1266"/>
                  <a:pt x="279" y="1265"/>
                  <a:pt x="282" y="1268"/>
                </a:cubicBezTo>
                <a:cubicBezTo>
                  <a:pt x="286" y="1270"/>
                  <a:pt x="287" y="1275"/>
                  <a:pt x="284" y="1279"/>
                </a:cubicBezTo>
                <a:close/>
                <a:moveTo>
                  <a:pt x="238" y="1344"/>
                </a:moveTo>
                <a:lnTo>
                  <a:pt x="173" y="1436"/>
                </a:lnTo>
                <a:cubicBezTo>
                  <a:pt x="170" y="1439"/>
                  <a:pt x="165" y="1440"/>
                  <a:pt x="162" y="1437"/>
                </a:cubicBezTo>
                <a:cubicBezTo>
                  <a:pt x="158" y="1435"/>
                  <a:pt x="157" y="1430"/>
                  <a:pt x="160" y="1426"/>
                </a:cubicBezTo>
                <a:lnTo>
                  <a:pt x="225" y="1335"/>
                </a:lnTo>
                <a:cubicBezTo>
                  <a:pt x="227" y="1331"/>
                  <a:pt x="232" y="1330"/>
                  <a:pt x="236" y="1333"/>
                </a:cubicBezTo>
                <a:cubicBezTo>
                  <a:pt x="240" y="1336"/>
                  <a:pt x="240" y="1341"/>
                  <a:pt x="238" y="1344"/>
                </a:cubicBezTo>
                <a:close/>
                <a:moveTo>
                  <a:pt x="127" y="1501"/>
                </a:moveTo>
                <a:lnTo>
                  <a:pt x="127" y="1501"/>
                </a:lnTo>
                <a:cubicBezTo>
                  <a:pt x="124" y="1504"/>
                  <a:pt x="119" y="1505"/>
                  <a:pt x="116" y="1503"/>
                </a:cubicBezTo>
                <a:cubicBezTo>
                  <a:pt x="112" y="1500"/>
                  <a:pt x="111" y="1495"/>
                  <a:pt x="114" y="1491"/>
                </a:cubicBezTo>
                <a:cubicBezTo>
                  <a:pt x="116" y="1488"/>
                  <a:pt x="121" y="1487"/>
                  <a:pt x="125" y="1490"/>
                </a:cubicBezTo>
                <a:cubicBezTo>
                  <a:pt x="128" y="1492"/>
                  <a:pt x="129" y="1497"/>
                  <a:pt x="127" y="1501"/>
                </a:cubicBezTo>
                <a:close/>
                <a:moveTo>
                  <a:pt x="80" y="1566"/>
                </a:moveTo>
                <a:lnTo>
                  <a:pt x="16" y="1657"/>
                </a:lnTo>
                <a:cubicBezTo>
                  <a:pt x="13" y="1661"/>
                  <a:pt x="8" y="1662"/>
                  <a:pt x="4" y="1659"/>
                </a:cubicBezTo>
                <a:cubicBezTo>
                  <a:pt x="1" y="1657"/>
                  <a:pt x="0" y="1652"/>
                  <a:pt x="3" y="1648"/>
                </a:cubicBezTo>
                <a:lnTo>
                  <a:pt x="67" y="1557"/>
                </a:lnTo>
                <a:cubicBezTo>
                  <a:pt x="70" y="1553"/>
                  <a:pt x="75" y="1552"/>
                  <a:pt x="78" y="1555"/>
                </a:cubicBezTo>
                <a:cubicBezTo>
                  <a:pt x="82" y="1557"/>
                  <a:pt x="83" y="1562"/>
                  <a:pt x="80" y="1566"/>
                </a:cubicBezTo>
                <a:close/>
              </a:path>
            </a:pathLst>
          </a:custGeom>
          <a:solidFill>
            <a:srgbClr val="000000"/>
          </a:solidFill>
          <a:ln w="15875">
            <a:solidFill>
              <a:srgbClr val="000000"/>
            </a:solidFill>
            <a:bevel/>
            <a:headEnd/>
            <a:tailEnd/>
          </a:ln>
        </p:spPr>
        <p:txBody>
          <a:bodyPr/>
          <a:lstStyle/>
          <a:p>
            <a:endParaRPr lang="zh-CN" altLang="en-US"/>
          </a:p>
        </p:txBody>
      </p:sp>
      <p:sp>
        <p:nvSpPr>
          <p:cNvPr id="160795" name="Rectangle 48"/>
          <p:cNvSpPr>
            <a:spLocks noChangeArrowheads="1"/>
          </p:cNvSpPr>
          <p:nvPr/>
        </p:nvSpPr>
        <p:spPr bwMode="auto">
          <a:xfrm>
            <a:off x="495300" y="3894138"/>
            <a:ext cx="4470400" cy="1524000"/>
          </a:xfrm>
          <a:prstGeom prst="rect">
            <a:avLst/>
          </a:prstGeom>
          <a:solidFill>
            <a:srgbClr val="FFBF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600">
              <a:solidFill>
                <a:srgbClr val="000000"/>
              </a:solidFill>
              <a:latin typeface="Arial" panose="020B0604020202020204" pitchFamily="34" charset="0"/>
              <a:ea typeface="MS PGothic" pitchFamily="34" charset="-128"/>
            </a:endParaRPr>
          </a:p>
        </p:txBody>
      </p:sp>
      <p:sp>
        <p:nvSpPr>
          <p:cNvPr id="160796" name="Rectangle 49"/>
          <p:cNvSpPr>
            <a:spLocks noChangeArrowheads="1"/>
          </p:cNvSpPr>
          <p:nvPr/>
        </p:nvSpPr>
        <p:spPr bwMode="auto">
          <a:xfrm>
            <a:off x="495300" y="3894138"/>
            <a:ext cx="4470400" cy="1524000"/>
          </a:xfrm>
          <a:prstGeom prst="rect">
            <a:avLst/>
          </a:prstGeom>
          <a:noFill/>
          <a:ln w="158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2000">
              <a:solidFill>
                <a:srgbClr val="000000"/>
              </a:solidFill>
              <a:latin typeface="Arial" panose="020B0604020202020204" pitchFamily="34" charset="0"/>
              <a:ea typeface="MS PGothic" pitchFamily="34" charset="-128"/>
            </a:endParaRPr>
          </a:p>
        </p:txBody>
      </p:sp>
      <p:sp>
        <p:nvSpPr>
          <p:cNvPr id="160797" name="Rectangle 50"/>
          <p:cNvSpPr>
            <a:spLocks noChangeArrowheads="1"/>
          </p:cNvSpPr>
          <p:nvPr/>
        </p:nvSpPr>
        <p:spPr bwMode="auto">
          <a:xfrm>
            <a:off x="593725" y="3979863"/>
            <a:ext cx="13350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a:solidFill>
                  <a:srgbClr val="000000"/>
                </a:solidFill>
                <a:latin typeface="Arial" panose="020B0604020202020204" pitchFamily="34" charset="0"/>
                <a:ea typeface="MS PGothic" pitchFamily="34" charset="-128"/>
              </a:rPr>
              <a:t>Thread Warp</a:t>
            </a:r>
          </a:p>
        </p:txBody>
      </p:sp>
      <p:sp>
        <p:nvSpPr>
          <p:cNvPr id="160798" name="Rectangle 51"/>
          <p:cNvSpPr>
            <a:spLocks noChangeArrowheads="1"/>
          </p:cNvSpPr>
          <p:nvPr/>
        </p:nvSpPr>
        <p:spPr bwMode="auto">
          <a:xfrm>
            <a:off x="801688" y="4383088"/>
            <a:ext cx="812800" cy="831850"/>
          </a:xfrm>
          <a:prstGeom prst="rect">
            <a:avLst/>
          </a:prstGeom>
          <a:solidFill>
            <a:srgbClr val="FFEA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2000">
              <a:solidFill>
                <a:srgbClr val="000000"/>
              </a:solidFill>
              <a:latin typeface="Arial" panose="020B0604020202020204" pitchFamily="34" charset="0"/>
              <a:ea typeface="MS PGothic" pitchFamily="34" charset="-128"/>
            </a:endParaRPr>
          </a:p>
        </p:txBody>
      </p:sp>
      <p:sp>
        <p:nvSpPr>
          <p:cNvPr id="160799" name="Rectangle 52"/>
          <p:cNvSpPr>
            <a:spLocks noChangeArrowheads="1"/>
          </p:cNvSpPr>
          <p:nvPr/>
        </p:nvSpPr>
        <p:spPr bwMode="auto">
          <a:xfrm>
            <a:off x="801688" y="4383088"/>
            <a:ext cx="812800" cy="831850"/>
          </a:xfrm>
          <a:prstGeom prst="rect">
            <a:avLst/>
          </a:prstGeom>
          <a:noFill/>
          <a:ln w="158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2000">
              <a:solidFill>
                <a:srgbClr val="000000"/>
              </a:solidFill>
              <a:latin typeface="Arial" panose="020B0604020202020204" pitchFamily="34" charset="0"/>
              <a:ea typeface="MS PGothic" pitchFamily="34" charset="-128"/>
            </a:endParaRPr>
          </a:p>
        </p:txBody>
      </p:sp>
      <p:sp>
        <p:nvSpPr>
          <p:cNvPr id="160800" name="Rectangle 53"/>
          <p:cNvSpPr>
            <a:spLocks noChangeArrowheads="1"/>
          </p:cNvSpPr>
          <p:nvPr/>
        </p:nvSpPr>
        <p:spPr bwMode="auto">
          <a:xfrm>
            <a:off x="889000" y="4389438"/>
            <a:ext cx="641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a:solidFill>
                  <a:srgbClr val="000000"/>
                </a:solidFill>
                <a:latin typeface="Arial" panose="020B0604020202020204" pitchFamily="34" charset="0"/>
                <a:ea typeface="MS PGothic" pitchFamily="34" charset="-128"/>
              </a:rPr>
              <a:t>Scalar</a:t>
            </a:r>
          </a:p>
        </p:txBody>
      </p:sp>
      <p:sp>
        <p:nvSpPr>
          <p:cNvPr id="160801" name="Rectangle 54"/>
          <p:cNvSpPr>
            <a:spLocks noChangeArrowheads="1"/>
          </p:cNvSpPr>
          <p:nvPr/>
        </p:nvSpPr>
        <p:spPr bwMode="auto">
          <a:xfrm>
            <a:off x="855663" y="4651375"/>
            <a:ext cx="7254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a:solidFill>
                  <a:srgbClr val="000000"/>
                </a:solidFill>
                <a:latin typeface="Arial" panose="020B0604020202020204" pitchFamily="34" charset="0"/>
                <a:ea typeface="MS PGothic" pitchFamily="34" charset="-128"/>
              </a:rPr>
              <a:t>Thread</a:t>
            </a:r>
          </a:p>
        </p:txBody>
      </p:sp>
      <p:sp>
        <p:nvSpPr>
          <p:cNvPr id="160802" name="Rectangle 55"/>
          <p:cNvSpPr>
            <a:spLocks noChangeArrowheads="1"/>
          </p:cNvSpPr>
          <p:nvPr/>
        </p:nvSpPr>
        <p:spPr bwMode="auto">
          <a:xfrm>
            <a:off x="1101725" y="4930775"/>
            <a:ext cx="2571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a:solidFill>
                  <a:srgbClr val="000000"/>
                </a:solidFill>
                <a:latin typeface="Arial" panose="020B0604020202020204" pitchFamily="34" charset="0"/>
                <a:ea typeface="MS PGothic" pitchFamily="34" charset="-128"/>
              </a:rPr>
              <a:t>W</a:t>
            </a:r>
          </a:p>
        </p:txBody>
      </p:sp>
      <p:sp>
        <p:nvSpPr>
          <p:cNvPr id="160803" name="Rectangle 56"/>
          <p:cNvSpPr>
            <a:spLocks noChangeArrowheads="1"/>
          </p:cNvSpPr>
          <p:nvPr/>
        </p:nvSpPr>
        <p:spPr bwMode="auto">
          <a:xfrm>
            <a:off x="1614488" y="4383088"/>
            <a:ext cx="811212" cy="831850"/>
          </a:xfrm>
          <a:prstGeom prst="rect">
            <a:avLst/>
          </a:prstGeom>
          <a:solidFill>
            <a:srgbClr val="FFEA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2000">
              <a:solidFill>
                <a:srgbClr val="000000"/>
              </a:solidFill>
              <a:latin typeface="Arial" panose="020B0604020202020204" pitchFamily="34" charset="0"/>
              <a:ea typeface="MS PGothic" pitchFamily="34" charset="-128"/>
            </a:endParaRPr>
          </a:p>
        </p:txBody>
      </p:sp>
      <p:sp>
        <p:nvSpPr>
          <p:cNvPr id="160804" name="Rectangle 57"/>
          <p:cNvSpPr>
            <a:spLocks noChangeArrowheads="1"/>
          </p:cNvSpPr>
          <p:nvPr/>
        </p:nvSpPr>
        <p:spPr bwMode="auto">
          <a:xfrm>
            <a:off x="1614488" y="4383088"/>
            <a:ext cx="811212" cy="831850"/>
          </a:xfrm>
          <a:prstGeom prst="rect">
            <a:avLst/>
          </a:prstGeom>
          <a:noFill/>
          <a:ln w="158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2000">
              <a:solidFill>
                <a:srgbClr val="000000"/>
              </a:solidFill>
              <a:latin typeface="Arial" panose="020B0604020202020204" pitchFamily="34" charset="0"/>
              <a:ea typeface="MS PGothic" pitchFamily="34" charset="-128"/>
            </a:endParaRPr>
          </a:p>
        </p:txBody>
      </p:sp>
      <p:sp>
        <p:nvSpPr>
          <p:cNvPr id="160805" name="Rectangle 58"/>
          <p:cNvSpPr>
            <a:spLocks noChangeArrowheads="1"/>
          </p:cNvSpPr>
          <p:nvPr/>
        </p:nvSpPr>
        <p:spPr bwMode="auto">
          <a:xfrm>
            <a:off x="1692275" y="4389438"/>
            <a:ext cx="641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a:solidFill>
                  <a:srgbClr val="000000"/>
                </a:solidFill>
                <a:latin typeface="Arial" panose="020B0604020202020204" pitchFamily="34" charset="0"/>
                <a:ea typeface="MS PGothic" pitchFamily="34" charset="-128"/>
              </a:rPr>
              <a:t>Scalar</a:t>
            </a:r>
          </a:p>
        </p:txBody>
      </p:sp>
      <p:sp>
        <p:nvSpPr>
          <p:cNvPr id="160806" name="Rectangle 59"/>
          <p:cNvSpPr>
            <a:spLocks noChangeArrowheads="1"/>
          </p:cNvSpPr>
          <p:nvPr/>
        </p:nvSpPr>
        <p:spPr bwMode="auto">
          <a:xfrm>
            <a:off x="1658938" y="4651375"/>
            <a:ext cx="7254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a:solidFill>
                  <a:srgbClr val="000000"/>
                </a:solidFill>
                <a:latin typeface="Arial" panose="020B0604020202020204" pitchFamily="34" charset="0"/>
                <a:ea typeface="MS PGothic" pitchFamily="34" charset="-128"/>
              </a:rPr>
              <a:t>Thread</a:t>
            </a:r>
          </a:p>
        </p:txBody>
      </p:sp>
      <p:sp>
        <p:nvSpPr>
          <p:cNvPr id="160807" name="Rectangle 60"/>
          <p:cNvSpPr>
            <a:spLocks noChangeArrowheads="1"/>
          </p:cNvSpPr>
          <p:nvPr/>
        </p:nvSpPr>
        <p:spPr bwMode="auto">
          <a:xfrm>
            <a:off x="1938338" y="4930775"/>
            <a:ext cx="1857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a:solidFill>
                  <a:srgbClr val="000000"/>
                </a:solidFill>
                <a:latin typeface="Arial" panose="020B0604020202020204" pitchFamily="34" charset="0"/>
                <a:ea typeface="MS PGothic" pitchFamily="34" charset="-128"/>
              </a:rPr>
              <a:t>X</a:t>
            </a:r>
          </a:p>
        </p:txBody>
      </p:sp>
      <p:sp>
        <p:nvSpPr>
          <p:cNvPr id="160808" name="Rectangle 61"/>
          <p:cNvSpPr>
            <a:spLocks noChangeArrowheads="1"/>
          </p:cNvSpPr>
          <p:nvPr/>
        </p:nvSpPr>
        <p:spPr bwMode="auto">
          <a:xfrm>
            <a:off x="2425700" y="4383088"/>
            <a:ext cx="812800" cy="831850"/>
          </a:xfrm>
          <a:prstGeom prst="rect">
            <a:avLst/>
          </a:prstGeom>
          <a:solidFill>
            <a:srgbClr val="FFEA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2000">
              <a:solidFill>
                <a:srgbClr val="000000"/>
              </a:solidFill>
              <a:latin typeface="Arial" panose="020B0604020202020204" pitchFamily="34" charset="0"/>
              <a:ea typeface="MS PGothic" pitchFamily="34" charset="-128"/>
            </a:endParaRPr>
          </a:p>
        </p:txBody>
      </p:sp>
      <p:sp>
        <p:nvSpPr>
          <p:cNvPr id="160809" name="Rectangle 62"/>
          <p:cNvSpPr>
            <a:spLocks noChangeArrowheads="1"/>
          </p:cNvSpPr>
          <p:nvPr/>
        </p:nvSpPr>
        <p:spPr bwMode="auto">
          <a:xfrm>
            <a:off x="2425700" y="4383088"/>
            <a:ext cx="812800" cy="831850"/>
          </a:xfrm>
          <a:prstGeom prst="rect">
            <a:avLst/>
          </a:prstGeom>
          <a:noFill/>
          <a:ln w="158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2000">
              <a:solidFill>
                <a:srgbClr val="000000"/>
              </a:solidFill>
              <a:latin typeface="Arial" panose="020B0604020202020204" pitchFamily="34" charset="0"/>
              <a:ea typeface="MS PGothic" pitchFamily="34" charset="-128"/>
            </a:endParaRPr>
          </a:p>
        </p:txBody>
      </p:sp>
      <p:sp>
        <p:nvSpPr>
          <p:cNvPr id="160810" name="Rectangle 63"/>
          <p:cNvSpPr>
            <a:spLocks noChangeArrowheads="1"/>
          </p:cNvSpPr>
          <p:nvPr/>
        </p:nvSpPr>
        <p:spPr bwMode="auto">
          <a:xfrm>
            <a:off x="2511425" y="4389438"/>
            <a:ext cx="641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a:solidFill>
                  <a:srgbClr val="000000"/>
                </a:solidFill>
                <a:latin typeface="Arial" panose="020B0604020202020204" pitchFamily="34" charset="0"/>
                <a:ea typeface="MS PGothic" pitchFamily="34" charset="-128"/>
              </a:rPr>
              <a:t>Scalar</a:t>
            </a:r>
          </a:p>
        </p:txBody>
      </p:sp>
      <p:sp>
        <p:nvSpPr>
          <p:cNvPr id="160811" name="Rectangle 64"/>
          <p:cNvSpPr>
            <a:spLocks noChangeArrowheads="1"/>
          </p:cNvSpPr>
          <p:nvPr/>
        </p:nvSpPr>
        <p:spPr bwMode="auto">
          <a:xfrm>
            <a:off x="2478088" y="4651375"/>
            <a:ext cx="7254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a:solidFill>
                  <a:srgbClr val="000000"/>
                </a:solidFill>
                <a:latin typeface="Arial" panose="020B0604020202020204" pitchFamily="34" charset="0"/>
                <a:ea typeface="MS PGothic" pitchFamily="34" charset="-128"/>
              </a:rPr>
              <a:t>Thread</a:t>
            </a:r>
          </a:p>
        </p:txBody>
      </p:sp>
      <p:sp>
        <p:nvSpPr>
          <p:cNvPr id="160812" name="Rectangle 65"/>
          <p:cNvSpPr>
            <a:spLocks noChangeArrowheads="1"/>
          </p:cNvSpPr>
          <p:nvPr/>
        </p:nvSpPr>
        <p:spPr bwMode="auto">
          <a:xfrm>
            <a:off x="2757488" y="4930775"/>
            <a:ext cx="1857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a:solidFill>
                  <a:srgbClr val="000000"/>
                </a:solidFill>
                <a:latin typeface="Arial" panose="020B0604020202020204" pitchFamily="34" charset="0"/>
                <a:ea typeface="MS PGothic" pitchFamily="34" charset="-128"/>
              </a:rPr>
              <a:t>Y</a:t>
            </a:r>
          </a:p>
        </p:txBody>
      </p:sp>
      <p:sp>
        <p:nvSpPr>
          <p:cNvPr id="160813" name="Rectangle 66"/>
          <p:cNvSpPr>
            <a:spLocks noChangeArrowheads="1"/>
          </p:cNvSpPr>
          <p:nvPr/>
        </p:nvSpPr>
        <p:spPr bwMode="auto">
          <a:xfrm>
            <a:off x="3949700" y="4383088"/>
            <a:ext cx="812800" cy="831850"/>
          </a:xfrm>
          <a:prstGeom prst="rect">
            <a:avLst/>
          </a:prstGeom>
          <a:solidFill>
            <a:srgbClr val="FFEA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2000">
              <a:solidFill>
                <a:srgbClr val="000000"/>
              </a:solidFill>
              <a:latin typeface="Arial" panose="020B0604020202020204" pitchFamily="34" charset="0"/>
              <a:ea typeface="MS PGothic" pitchFamily="34" charset="-128"/>
            </a:endParaRPr>
          </a:p>
        </p:txBody>
      </p:sp>
      <p:sp>
        <p:nvSpPr>
          <p:cNvPr id="160814" name="Rectangle 67"/>
          <p:cNvSpPr>
            <a:spLocks noChangeArrowheads="1"/>
          </p:cNvSpPr>
          <p:nvPr/>
        </p:nvSpPr>
        <p:spPr bwMode="auto">
          <a:xfrm>
            <a:off x="3949700" y="4383088"/>
            <a:ext cx="812800" cy="831850"/>
          </a:xfrm>
          <a:prstGeom prst="rect">
            <a:avLst/>
          </a:prstGeom>
          <a:noFill/>
          <a:ln w="158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2000">
              <a:solidFill>
                <a:srgbClr val="000000"/>
              </a:solidFill>
              <a:latin typeface="Arial" panose="020B0604020202020204" pitchFamily="34" charset="0"/>
              <a:ea typeface="MS PGothic" pitchFamily="34" charset="-128"/>
            </a:endParaRPr>
          </a:p>
        </p:txBody>
      </p:sp>
      <p:sp>
        <p:nvSpPr>
          <p:cNvPr id="160815" name="Rectangle 68"/>
          <p:cNvSpPr>
            <a:spLocks noChangeArrowheads="1"/>
          </p:cNvSpPr>
          <p:nvPr/>
        </p:nvSpPr>
        <p:spPr bwMode="auto">
          <a:xfrm>
            <a:off x="4037013" y="4389438"/>
            <a:ext cx="641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a:solidFill>
                  <a:srgbClr val="000000"/>
                </a:solidFill>
                <a:latin typeface="Arial" panose="020B0604020202020204" pitchFamily="34" charset="0"/>
                <a:ea typeface="MS PGothic" pitchFamily="34" charset="-128"/>
              </a:rPr>
              <a:t>Scalar</a:t>
            </a:r>
          </a:p>
        </p:txBody>
      </p:sp>
      <p:sp>
        <p:nvSpPr>
          <p:cNvPr id="160816" name="Rectangle 69"/>
          <p:cNvSpPr>
            <a:spLocks noChangeArrowheads="1"/>
          </p:cNvSpPr>
          <p:nvPr/>
        </p:nvSpPr>
        <p:spPr bwMode="auto">
          <a:xfrm>
            <a:off x="4003675" y="4651375"/>
            <a:ext cx="7254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a:solidFill>
                  <a:srgbClr val="000000"/>
                </a:solidFill>
                <a:latin typeface="Arial" panose="020B0604020202020204" pitchFamily="34" charset="0"/>
                <a:ea typeface="MS PGothic" pitchFamily="34" charset="-128"/>
              </a:rPr>
              <a:t>Thread</a:t>
            </a:r>
          </a:p>
        </p:txBody>
      </p:sp>
      <p:sp>
        <p:nvSpPr>
          <p:cNvPr id="160817" name="Rectangle 70"/>
          <p:cNvSpPr>
            <a:spLocks noChangeArrowheads="1"/>
          </p:cNvSpPr>
          <p:nvPr/>
        </p:nvSpPr>
        <p:spPr bwMode="auto">
          <a:xfrm>
            <a:off x="4281488" y="4930775"/>
            <a:ext cx="1571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a:solidFill>
                  <a:srgbClr val="000000"/>
                </a:solidFill>
                <a:latin typeface="Arial" panose="020B0604020202020204" pitchFamily="34" charset="0"/>
                <a:ea typeface="MS PGothic" pitchFamily="34" charset="-128"/>
              </a:rPr>
              <a:t>Z</a:t>
            </a:r>
          </a:p>
        </p:txBody>
      </p:sp>
      <p:sp>
        <p:nvSpPr>
          <p:cNvPr id="160818" name="Freeform 71"/>
          <p:cNvSpPr>
            <a:spLocks/>
          </p:cNvSpPr>
          <p:nvPr/>
        </p:nvSpPr>
        <p:spPr bwMode="auto">
          <a:xfrm>
            <a:off x="3340100" y="4783138"/>
            <a:ext cx="50800" cy="50800"/>
          </a:xfrm>
          <a:custGeom>
            <a:avLst/>
            <a:gdLst>
              <a:gd name="T0" fmla="*/ 0 w 49"/>
              <a:gd name="T1" fmla="*/ 2147483646 h 49"/>
              <a:gd name="T2" fmla="*/ 2147483646 w 49"/>
              <a:gd name="T3" fmla="*/ 0 h 49"/>
              <a:gd name="T4" fmla="*/ 2147483646 w 49"/>
              <a:gd name="T5" fmla="*/ 2147483646 h 49"/>
              <a:gd name="T6" fmla="*/ 2147483646 w 49"/>
              <a:gd name="T7" fmla="*/ 2147483646 h 49"/>
              <a:gd name="T8" fmla="*/ 2147483646 w 49"/>
              <a:gd name="T9" fmla="*/ 2147483646 h 49"/>
              <a:gd name="T10" fmla="*/ 0 w 49"/>
              <a:gd name="T11" fmla="*/ 2147483646 h 49"/>
              <a:gd name="T12" fmla="*/ 0 60000 65536"/>
              <a:gd name="T13" fmla="*/ 0 60000 65536"/>
              <a:gd name="T14" fmla="*/ 0 60000 65536"/>
              <a:gd name="T15" fmla="*/ 0 60000 65536"/>
              <a:gd name="T16" fmla="*/ 0 60000 65536"/>
              <a:gd name="T17" fmla="*/ 0 60000 65536"/>
              <a:gd name="T18" fmla="*/ 0 w 49"/>
              <a:gd name="T19" fmla="*/ 0 h 49"/>
              <a:gd name="T20" fmla="*/ 49 w 49"/>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9" h="49">
                <a:moveTo>
                  <a:pt x="0" y="25"/>
                </a:moveTo>
                <a:cubicBezTo>
                  <a:pt x="0" y="11"/>
                  <a:pt x="11" y="0"/>
                  <a:pt x="24" y="0"/>
                </a:cubicBezTo>
                <a:cubicBezTo>
                  <a:pt x="38" y="0"/>
                  <a:pt x="49" y="11"/>
                  <a:pt x="49" y="25"/>
                </a:cubicBezTo>
                <a:cubicBezTo>
                  <a:pt x="49" y="25"/>
                  <a:pt x="49" y="25"/>
                  <a:pt x="49" y="25"/>
                </a:cubicBezTo>
                <a:cubicBezTo>
                  <a:pt x="49" y="38"/>
                  <a:pt x="38" y="49"/>
                  <a:pt x="24" y="49"/>
                </a:cubicBezTo>
                <a:cubicBezTo>
                  <a:pt x="11" y="49"/>
                  <a:pt x="0" y="38"/>
                  <a:pt x="0" y="25"/>
                </a:cubicBezTo>
              </a:path>
            </a:pathLst>
          </a:custGeom>
          <a:solidFill>
            <a:srgbClr val="000000"/>
          </a:solidFill>
          <a:ln w="0">
            <a:solidFill>
              <a:srgbClr val="000000"/>
            </a:solidFill>
            <a:round/>
            <a:headEnd/>
            <a:tailEnd/>
          </a:ln>
        </p:spPr>
        <p:txBody>
          <a:bodyPr/>
          <a:lstStyle/>
          <a:p>
            <a:endParaRPr lang="zh-CN" altLang="en-US"/>
          </a:p>
        </p:txBody>
      </p:sp>
      <p:sp>
        <p:nvSpPr>
          <p:cNvPr id="160819" name="Freeform 72"/>
          <p:cNvSpPr>
            <a:spLocks/>
          </p:cNvSpPr>
          <p:nvPr/>
        </p:nvSpPr>
        <p:spPr bwMode="auto">
          <a:xfrm>
            <a:off x="3340100" y="4783138"/>
            <a:ext cx="50800" cy="50800"/>
          </a:xfrm>
          <a:custGeom>
            <a:avLst/>
            <a:gdLst>
              <a:gd name="T0" fmla="*/ 0 w 32"/>
              <a:gd name="T1" fmla="*/ 2147483646 h 32"/>
              <a:gd name="T2" fmla="*/ 2147483646 w 32"/>
              <a:gd name="T3" fmla="*/ 0 h 32"/>
              <a:gd name="T4" fmla="*/ 2147483646 w 32"/>
              <a:gd name="T5" fmla="*/ 2147483646 h 32"/>
              <a:gd name="T6" fmla="*/ 2147483646 w 32"/>
              <a:gd name="T7" fmla="*/ 2147483646 h 32"/>
              <a:gd name="T8" fmla="*/ 2147483646 w 32"/>
              <a:gd name="T9" fmla="*/ 2147483646 h 32"/>
              <a:gd name="T10" fmla="*/ 0 w 32"/>
              <a:gd name="T11" fmla="*/ 2147483646 h 32"/>
              <a:gd name="T12" fmla="*/ 0 60000 65536"/>
              <a:gd name="T13" fmla="*/ 0 60000 65536"/>
              <a:gd name="T14" fmla="*/ 0 60000 65536"/>
              <a:gd name="T15" fmla="*/ 0 60000 65536"/>
              <a:gd name="T16" fmla="*/ 0 60000 65536"/>
              <a:gd name="T17" fmla="*/ 0 60000 65536"/>
              <a:gd name="T18" fmla="*/ 0 w 32"/>
              <a:gd name="T19" fmla="*/ 0 h 32"/>
              <a:gd name="T20" fmla="*/ 32 w 32"/>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32" h="32">
                <a:moveTo>
                  <a:pt x="0" y="16"/>
                </a:moveTo>
                <a:cubicBezTo>
                  <a:pt x="0" y="7"/>
                  <a:pt x="7" y="0"/>
                  <a:pt x="16" y="0"/>
                </a:cubicBezTo>
                <a:cubicBezTo>
                  <a:pt x="25" y="0"/>
                  <a:pt x="32" y="7"/>
                  <a:pt x="32" y="16"/>
                </a:cubicBezTo>
                <a:cubicBezTo>
                  <a:pt x="32" y="16"/>
                  <a:pt x="32" y="16"/>
                  <a:pt x="32" y="16"/>
                </a:cubicBezTo>
                <a:cubicBezTo>
                  <a:pt x="32" y="25"/>
                  <a:pt x="25" y="32"/>
                  <a:pt x="16" y="32"/>
                </a:cubicBezTo>
                <a:cubicBezTo>
                  <a:pt x="7" y="32"/>
                  <a:pt x="0" y="25"/>
                  <a:pt x="0" y="16"/>
                </a:cubicBezTo>
              </a:path>
            </a:pathLst>
          </a:cu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0820" name="Freeform 73"/>
          <p:cNvSpPr>
            <a:spLocks/>
          </p:cNvSpPr>
          <p:nvPr/>
        </p:nvSpPr>
        <p:spPr bwMode="auto">
          <a:xfrm>
            <a:off x="3543300" y="4783138"/>
            <a:ext cx="50800" cy="50800"/>
          </a:xfrm>
          <a:custGeom>
            <a:avLst/>
            <a:gdLst>
              <a:gd name="T0" fmla="*/ 0 w 49"/>
              <a:gd name="T1" fmla="*/ 2147483646 h 49"/>
              <a:gd name="T2" fmla="*/ 2147483646 w 49"/>
              <a:gd name="T3" fmla="*/ 0 h 49"/>
              <a:gd name="T4" fmla="*/ 2147483646 w 49"/>
              <a:gd name="T5" fmla="*/ 2147483646 h 49"/>
              <a:gd name="T6" fmla="*/ 2147483646 w 49"/>
              <a:gd name="T7" fmla="*/ 2147483646 h 49"/>
              <a:gd name="T8" fmla="*/ 2147483646 w 49"/>
              <a:gd name="T9" fmla="*/ 2147483646 h 49"/>
              <a:gd name="T10" fmla="*/ 0 w 49"/>
              <a:gd name="T11" fmla="*/ 2147483646 h 49"/>
              <a:gd name="T12" fmla="*/ 0 60000 65536"/>
              <a:gd name="T13" fmla="*/ 0 60000 65536"/>
              <a:gd name="T14" fmla="*/ 0 60000 65536"/>
              <a:gd name="T15" fmla="*/ 0 60000 65536"/>
              <a:gd name="T16" fmla="*/ 0 60000 65536"/>
              <a:gd name="T17" fmla="*/ 0 60000 65536"/>
              <a:gd name="T18" fmla="*/ 0 w 49"/>
              <a:gd name="T19" fmla="*/ 0 h 49"/>
              <a:gd name="T20" fmla="*/ 49 w 49"/>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9" h="49">
                <a:moveTo>
                  <a:pt x="0" y="25"/>
                </a:moveTo>
                <a:cubicBezTo>
                  <a:pt x="0" y="11"/>
                  <a:pt x="11" y="0"/>
                  <a:pt x="25" y="0"/>
                </a:cubicBezTo>
                <a:cubicBezTo>
                  <a:pt x="38" y="0"/>
                  <a:pt x="49" y="11"/>
                  <a:pt x="49" y="25"/>
                </a:cubicBezTo>
                <a:cubicBezTo>
                  <a:pt x="49" y="25"/>
                  <a:pt x="49" y="25"/>
                  <a:pt x="49" y="25"/>
                </a:cubicBezTo>
                <a:cubicBezTo>
                  <a:pt x="49" y="38"/>
                  <a:pt x="38" y="49"/>
                  <a:pt x="25" y="49"/>
                </a:cubicBezTo>
                <a:cubicBezTo>
                  <a:pt x="11" y="49"/>
                  <a:pt x="0" y="38"/>
                  <a:pt x="0" y="25"/>
                </a:cubicBezTo>
              </a:path>
            </a:pathLst>
          </a:custGeom>
          <a:solidFill>
            <a:srgbClr val="000000"/>
          </a:solidFill>
          <a:ln w="0">
            <a:solidFill>
              <a:srgbClr val="000000"/>
            </a:solidFill>
            <a:round/>
            <a:headEnd/>
            <a:tailEnd/>
          </a:ln>
        </p:spPr>
        <p:txBody>
          <a:bodyPr/>
          <a:lstStyle/>
          <a:p>
            <a:endParaRPr lang="zh-CN" altLang="en-US"/>
          </a:p>
        </p:txBody>
      </p:sp>
      <p:sp>
        <p:nvSpPr>
          <p:cNvPr id="160821" name="Freeform 74"/>
          <p:cNvSpPr>
            <a:spLocks/>
          </p:cNvSpPr>
          <p:nvPr/>
        </p:nvSpPr>
        <p:spPr bwMode="auto">
          <a:xfrm>
            <a:off x="3543300" y="4783138"/>
            <a:ext cx="50800" cy="50800"/>
          </a:xfrm>
          <a:custGeom>
            <a:avLst/>
            <a:gdLst>
              <a:gd name="T0" fmla="*/ 0 w 32"/>
              <a:gd name="T1" fmla="*/ 2147483646 h 32"/>
              <a:gd name="T2" fmla="*/ 2147483646 w 32"/>
              <a:gd name="T3" fmla="*/ 0 h 32"/>
              <a:gd name="T4" fmla="*/ 2147483646 w 32"/>
              <a:gd name="T5" fmla="*/ 2147483646 h 32"/>
              <a:gd name="T6" fmla="*/ 2147483646 w 32"/>
              <a:gd name="T7" fmla="*/ 2147483646 h 32"/>
              <a:gd name="T8" fmla="*/ 2147483646 w 32"/>
              <a:gd name="T9" fmla="*/ 2147483646 h 32"/>
              <a:gd name="T10" fmla="*/ 0 w 32"/>
              <a:gd name="T11" fmla="*/ 2147483646 h 32"/>
              <a:gd name="T12" fmla="*/ 0 60000 65536"/>
              <a:gd name="T13" fmla="*/ 0 60000 65536"/>
              <a:gd name="T14" fmla="*/ 0 60000 65536"/>
              <a:gd name="T15" fmla="*/ 0 60000 65536"/>
              <a:gd name="T16" fmla="*/ 0 60000 65536"/>
              <a:gd name="T17" fmla="*/ 0 60000 65536"/>
              <a:gd name="T18" fmla="*/ 0 w 32"/>
              <a:gd name="T19" fmla="*/ 0 h 32"/>
              <a:gd name="T20" fmla="*/ 32 w 32"/>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32" h="32">
                <a:moveTo>
                  <a:pt x="0" y="16"/>
                </a:moveTo>
                <a:cubicBezTo>
                  <a:pt x="0" y="7"/>
                  <a:pt x="7" y="0"/>
                  <a:pt x="16" y="0"/>
                </a:cubicBezTo>
                <a:cubicBezTo>
                  <a:pt x="25" y="0"/>
                  <a:pt x="32" y="7"/>
                  <a:pt x="32" y="16"/>
                </a:cubicBezTo>
                <a:cubicBezTo>
                  <a:pt x="32" y="16"/>
                  <a:pt x="32" y="16"/>
                  <a:pt x="32" y="16"/>
                </a:cubicBezTo>
                <a:cubicBezTo>
                  <a:pt x="32" y="25"/>
                  <a:pt x="25" y="32"/>
                  <a:pt x="16" y="32"/>
                </a:cubicBezTo>
                <a:cubicBezTo>
                  <a:pt x="7" y="32"/>
                  <a:pt x="0" y="25"/>
                  <a:pt x="0" y="16"/>
                </a:cubicBezTo>
              </a:path>
            </a:pathLst>
          </a:cu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0822" name="Freeform 75"/>
          <p:cNvSpPr>
            <a:spLocks/>
          </p:cNvSpPr>
          <p:nvPr/>
        </p:nvSpPr>
        <p:spPr bwMode="auto">
          <a:xfrm>
            <a:off x="3746500" y="4783138"/>
            <a:ext cx="50800" cy="50800"/>
          </a:xfrm>
          <a:custGeom>
            <a:avLst/>
            <a:gdLst>
              <a:gd name="T0" fmla="*/ 0 w 50"/>
              <a:gd name="T1" fmla="*/ 2147483646 h 49"/>
              <a:gd name="T2" fmla="*/ 2147483646 w 50"/>
              <a:gd name="T3" fmla="*/ 0 h 49"/>
              <a:gd name="T4" fmla="*/ 2147483646 w 50"/>
              <a:gd name="T5" fmla="*/ 2147483646 h 49"/>
              <a:gd name="T6" fmla="*/ 2147483646 w 50"/>
              <a:gd name="T7" fmla="*/ 2147483646 h 49"/>
              <a:gd name="T8" fmla="*/ 2147483646 w 50"/>
              <a:gd name="T9" fmla="*/ 2147483646 h 49"/>
              <a:gd name="T10" fmla="*/ 0 w 50"/>
              <a:gd name="T11" fmla="*/ 2147483646 h 49"/>
              <a:gd name="T12" fmla="*/ 0 60000 65536"/>
              <a:gd name="T13" fmla="*/ 0 60000 65536"/>
              <a:gd name="T14" fmla="*/ 0 60000 65536"/>
              <a:gd name="T15" fmla="*/ 0 60000 65536"/>
              <a:gd name="T16" fmla="*/ 0 60000 65536"/>
              <a:gd name="T17" fmla="*/ 0 60000 65536"/>
              <a:gd name="T18" fmla="*/ 0 w 50"/>
              <a:gd name="T19" fmla="*/ 0 h 49"/>
              <a:gd name="T20" fmla="*/ 50 w 50"/>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50" h="49">
                <a:moveTo>
                  <a:pt x="0" y="25"/>
                </a:moveTo>
                <a:cubicBezTo>
                  <a:pt x="0" y="11"/>
                  <a:pt x="11" y="0"/>
                  <a:pt x="25" y="0"/>
                </a:cubicBezTo>
                <a:cubicBezTo>
                  <a:pt x="39" y="0"/>
                  <a:pt x="50" y="11"/>
                  <a:pt x="50" y="25"/>
                </a:cubicBezTo>
                <a:cubicBezTo>
                  <a:pt x="50" y="25"/>
                  <a:pt x="50" y="25"/>
                  <a:pt x="50" y="25"/>
                </a:cubicBezTo>
                <a:cubicBezTo>
                  <a:pt x="50" y="38"/>
                  <a:pt x="39" y="49"/>
                  <a:pt x="25" y="49"/>
                </a:cubicBezTo>
                <a:cubicBezTo>
                  <a:pt x="11" y="49"/>
                  <a:pt x="0" y="38"/>
                  <a:pt x="0" y="25"/>
                </a:cubicBezTo>
              </a:path>
            </a:pathLst>
          </a:custGeom>
          <a:solidFill>
            <a:srgbClr val="000000"/>
          </a:solidFill>
          <a:ln w="0">
            <a:solidFill>
              <a:srgbClr val="000000"/>
            </a:solidFill>
            <a:round/>
            <a:headEnd/>
            <a:tailEnd/>
          </a:ln>
        </p:spPr>
        <p:txBody>
          <a:bodyPr/>
          <a:lstStyle/>
          <a:p>
            <a:endParaRPr lang="zh-CN" altLang="en-US"/>
          </a:p>
        </p:txBody>
      </p:sp>
      <p:sp>
        <p:nvSpPr>
          <p:cNvPr id="160823" name="Freeform 76"/>
          <p:cNvSpPr>
            <a:spLocks/>
          </p:cNvSpPr>
          <p:nvPr/>
        </p:nvSpPr>
        <p:spPr bwMode="auto">
          <a:xfrm>
            <a:off x="3746500" y="4783138"/>
            <a:ext cx="50800" cy="50800"/>
          </a:xfrm>
          <a:custGeom>
            <a:avLst/>
            <a:gdLst>
              <a:gd name="T0" fmla="*/ 0 w 32"/>
              <a:gd name="T1" fmla="*/ 2147483646 h 32"/>
              <a:gd name="T2" fmla="*/ 2147483646 w 32"/>
              <a:gd name="T3" fmla="*/ 0 h 32"/>
              <a:gd name="T4" fmla="*/ 2147483646 w 32"/>
              <a:gd name="T5" fmla="*/ 2147483646 h 32"/>
              <a:gd name="T6" fmla="*/ 2147483646 w 32"/>
              <a:gd name="T7" fmla="*/ 2147483646 h 32"/>
              <a:gd name="T8" fmla="*/ 2147483646 w 32"/>
              <a:gd name="T9" fmla="*/ 2147483646 h 32"/>
              <a:gd name="T10" fmla="*/ 0 w 32"/>
              <a:gd name="T11" fmla="*/ 2147483646 h 32"/>
              <a:gd name="T12" fmla="*/ 0 60000 65536"/>
              <a:gd name="T13" fmla="*/ 0 60000 65536"/>
              <a:gd name="T14" fmla="*/ 0 60000 65536"/>
              <a:gd name="T15" fmla="*/ 0 60000 65536"/>
              <a:gd name="T16" fmla="*/ 0 60000 65536"/>
              <a:gd name="T17" fmla="*/ 0 60000 65536"/>
              <a:gd name="T18" fmla="*/ 0 w 32"/>
              <a:gd name="T19" fmla="*/ 0 h 32"/>
              <a:gd name="T20" fmla="*/ 32 w 32"/>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32" h="32">
                <a:moveTo>
                  <a:pt x="0" y="16"/>
                </a:moveTo>
                <a:cubicBezTo>
                  <a:pt x="0" y="7"/>
                  <a:pt x="7" y="0"/>
                  <a:pt x="16" y="0"/>
                </a:cubicBezTo>
                <a:cubicBezTo>
                  <a:pt x="25" y="0"/>
                  <a:pt x="32" y="7"/>
                  <a:pt x="32" y="16"/>
                </a:cubicBezTo>
                <a:cubicBezTo>
                  <a:pt x="32" y="16"/>
                  <a:pt x="32" y="16"/>
                  <a:pt x="32" y="16"/>
                </a:cubicBezTo>
                <a:cubicBezTo>
                  <a:pt x="32" y="25"/>
                  <a:pt x="25" y="32"/>
                  <a:pt x="16" y="32"/>
                </a:cubicBezTo>
                <a:cubicBezTo>
                  <a:pt x="7" y="32"/>
                  <a:pt x="0" y="25"/>
                  <a:pt x="0" y="16"/>
                </a:cubicBezTo>
              </a:path>
            </a:pathLst>
          </a:cu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0824" name="Rectangle 77"/>
          <p:cNvSpPr>
            <a:spLocks noChangeArrowheads="1"/>
          </p:cNvSpPr>
          <p:nvPr/>
        </p:nvSpPr>
        <p:spPr bwMode="auto">
          <a:xfrm>
            <a:off x="2997200" y="3894138"/>
            <a:ext cx="1968500" cy="417512"/>
          </a:xfrm>
          <a:prstGeom prst="rect">
            <a:avLst/>
          </a:prstGeom>
          <a:solidFill>
            <a:srgbClr val="FFEA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2000">
              <a:solidFill>
                <a:srgbClr val="000000"/>
              </a:solidFill>
              <a:latin typeface="Arial" panose="020B0604020202020204" pitchFamily="34" charset="0"/>
              <a:ea typeface="MS PGothic" pitchFamily="34" charset="-128"/>
            </a:endParaRPr>
          </a:p>
        </p:txBody>
      </p:sp>
      <p:sp>
        <p:nvSpPr>
          <p:cNvPr id="160825" name="Rectangle 78"/>
          <p:cNvSpPr>
            <a:spLocks noChangeArrowheads="1"/>
          </p:cNvSpPr>
          <p:nvPr/>
        </p:nvSpPr>
        <p:spPr bwMode="auto">
          <a:xfrm>
            <a:off x="2997200" y="3894138"/>
            <a:ext cx="1968500" cy="417512"/>
          </a:xfrm>
          <a:prstGeom prst="rect">
            <a:avLst/>
          </a:prstGeom>
          <a:noFill/>
          <a:ln w="158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2000">
              <a:solidFill>
                <a:srgbClr val="000000"/>
              </a:solidFill>
              <a:latin typeface="Arial" panose="020B0604020202020204" pitchFamily="34" charset="0"/>
              <a:ea typeface="MS PGothic" pitchFamily="34" charset="-128"/>
            </a:endParaRPr>
          </a:p>
        </p:txBody>
      </p:sp>
      <p:sp>
        <p:nvSpPr>
          <p:cNvPr id="160826" name="Rectangle 79"/>
          <p:cNvSpPr>
            <a:spLocks noChangeArrowheads="1"/>
          </p:cNvSpPr>
          <p:nvPr/>
        </p:nvSpPr>
        <p:spPr bwMode="auto">
          <a:xfrm>
            <a:off x="2997200" y="3889375"/>
            <a:ext cx="19589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2000" b="1">
                <a:solidFill>
                  <a:srgbClr val="FF0000"/>
                </a:solidFill>
                <a:latin typeface="Arial" panose="020B0604020202020204" pitchFamily="34" charset="0"/>
                <a:ea typeface="MS PGothic" pitchFamily="34" charset="-128"/>
              </a:rPr>
              <a:t>Common PC</a:t>
            </a:r>
          </a:p>
        </p:txBody>
      </p:sp>
      <p:sp>
        <p:nvSpPr>
          <p:cNvPr id="160827" name="Rectangle 80"/>
          <p:cNvSpPr>
            <a:spLocks noChangeArrowheads="1"/>
          </p:cNvSpPr>
          <p:nvPr/>
        </p:nvSpPr>
        <p:spPr bwMode="auto">
          <a:xfrm>
            <a:off x="5981700" y="5018088"/>
            <a:ext cx="2640013" cy="45085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0828" name="Rectangle 81"/>
          <p:cNvSpPr>
            <a:spLocks noChangeArrowheads="1"/>
          </p:cNvSpPr>
          <p:nvPr/>
        </p:nvSpPr>
        <p:spPr bwMode="auto">
          <a:xfrm>
            <a:off x="5981700" y="5018088"/>
            <a:ext cx="2640013" cy="450850"/>
          </a:xfrm>
          <a:prstGeom prst="rect">
            <a:avLst/>
          </a:prstGeom>
          <a:noFill/>
          <a:ln w="158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0829" name="Rectangle 82"/>
          <p:cNvSpPr>
            <a:spLocks noChangeArrowheads="1"/>
          </p:cNvSpPr>
          <p:nvPr/>
        </p:nvSpPr>
        <p:spPr bwMode="auto">
          <a:xfrm>
            <a:off x="6397625" y="5094288"/>
            <a:ext cx="1849438"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200" b="1">
                <a:solidFill>
                  <a:srgbClr val="000000"/>
                </a:solidFill>
                <a:latin typeface="Arial" panose="020B0604020202020204" pitchFamily="34" charset="0"/>
                <a:ea typeface="MS PGothic" pitchFamily="34" charset="-128"/>
              </a:rPr>
              <a:t>SIMD Pipeline</a:t>
            </a:r>
            <a:endParaRPr lang="en-US" altLang="zh-CN" sz="1800">
              <a:solidFill>
                <a:srgbClr val="000000"/>
              </a:solidFill>
              <a:latin typeface="Arial" panose="020B0604020202020204" pitchFamily="34" charset="0"/>
              <a:ea typeface="MS PGothic" pitchFamily="34" charset="-128"/>
            </a:endParaRPr>
          </a:p>
        </p:txBody>
      </p:sp>
      <p:sp>
        <p:nvSpPr>
          <p:cNvPr id="2" name="日期占位符 1"/>
          <p:cNvSpPr>
            <a:spLocks noGrp="1"/>
          </p:cNvSpPr>
          <p:nvPr>
            <p:ph type="dt" sz="half" idx="10"/>
          </p:nvPr>
        </p:nvSpPr>
        <p:spPr/>
        <p:txBody>
          <a:bodyPr/>
          <a:lstStyle/>
          <a:p>
            <a:fld id="{499DC7CD-631C-48F9-835D-13EF788A466F}" type="datetime1">
              <a:rPr lang="en-US" altLang="zh-CN" smtClean="0"/>
              <a:t>4/30/2020</a:t>
            </a:fld>
            <a:endParaRPr lang="zh-CN" altLang="en-US"/>
          </a:p>
        </p:txBody>
      </p:sp>
      <p:sp>
        <p:nvSpPr>
          <p:cNvPr id="3" name="页脚占位符 2"/>
          <p:cNvSpPr>
            <a:spLocks noGrp="1"/>
          </p:cNvSpPr>
          <p:nvPr>
            <p:ph type="ftr" sz="quarter" idx="11"/>
          </p:nvPr>
        </p:nvSpPr>
        <p:spPr/>
        <p:txBody>
          <a:bodyPr/>
          <a:lstStyle/>
          <a:p>
            <a:r>
              <a:rPr lang="zh-CN" altLang="en-US" smtClean="0"/>
              <a:t>中国科学技术大学</a:t>
            </a:r>
            <a:endParaRPr lang="zh-CN" altLang="en-US" dirty="0"/>
          </a:p>
        </p:txBody>
      </p:sp>
    </p:spTree>
    <p:extLst>
      <p:ext uri="{BB962C8B-B14F-4D97-AF65-F5344CB8AC3E}">
        <p14:creationId xmlns:p14="http://schemas.microsoft.com/office/powerpoint/2010/main" val="3228081424"/>
      </p:ext>
    </p:extLst>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itle 1"/>
          <p:cNvSpPr>
            <a:spLocks noGrp="1"/>
          </p:cNvSpPr>
          <p:nvPr>
            <p:ph type="title"/>
          </p:nvPr>
        </p:nvSpPr>
        <p:spPr/>
        <p:txBody>
          <a:bodyPr>
            <a:normAutofit/>
          </a:bodyPr>
          <a:lstStyle/>
          <a:p>
            <a:r>
              <a:rPr lang="en-US" altLang="zh-CN" sz="3600" smtClean="0"/>
              <a:t>Warp Instruction Level Parallelism</a:t>
            </a:r>
          </a:p>
        </p:txBody>
      </p:sp>
      <p:sp>
        <p:nvSpPr>
          <p:cNvPr id="3" name="日期占位符 2"/>
          <p:cNvSpPr>
            <a:spLocks noGrp="1"/>
          </p:cNvSpPr>
          <p:nvPr>
            <p:ph type="dt" sz="half" idx="10"/>
          </p:nvPr>
        </p:nvSpPr>
        <p:spPr/>
        <p:txBody>
          <a:bodyPr/>
          <a:lstStyle/>
          <a:p>
            <a:fld id="{07AEC7AD-DBB0-4513-9AC8-BA1983F176C2}" type="datetime1">
              <a:rPr lang="en-US" altLang="zh-CN" smtClean="0"/>
              <a:t>4/30/2020</a:t>
            </a:fld>
            <a:endParaRPr lang="zh-CN" altLang="en-US"/>
          </a:p>
        </p:txBody>
      </p:sp>
      <p:sp>
        <p:nvSpPr>
          <p:cNvPr id="4" name="页脚占位符 3"/>
          <p:cNvSpPr>
            <a:spLocks noGrp="1"/>
          </p:cNvSpPr>
          <p:nvPr>
            <p:ph type="ftr" sz="quarter" idx="11"/>
          </p:nvPr>
        </p:nvSpPr>
        <p:spPr/>
        <p:txBody>
          <a:bodyPr/>
          <a:lstStyle/>
          <a:p>
            <a:r>
              <a:rPr lang="zh-CN" altLang="en-US" smtClean="0"/>
              <a:t>中国科学技术大学</a:t>
            </a:r>
            <a:endParaRPr lang="zh-CN" altLang="en-US" dirty="0"/>
          </a:p>
        </p:txBody>
      </p:sp>
      <p:sp>
        <p:nvSpPr>
          <p:cNvPr id="16896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0"/>
              </a:spcBef>
              <a:buFontTx/>
              <a:buNone/>
            </a:pPr>
            <a:fld id="{0C369A7D-3A1C-4F44-AACB-5C698373A1A5}" type="slidenum">
              <a:rPr lang="en-US" altLang="zh-CN" sz="1600" smtClean="0">
                <a:solidFill>
                  <a:srgbClr val="000000"/>
                </a:solidFill>
                <a:latin typeface="Garamond" panose="02020404030301010803" pitchFamily="18" charset="0"/>
                <a:ea typeface="MS PGothic" pitchFamily="34" charset="-128"/>
              </a:rPr>
              <a:pPr algn="ctr">
                <a:lnSpc>
                  <a:spcPct val="100000"/>
                </a:lnSpc>
                <a:spcBef>
                  <a:spcPct val="0"/>
                </a:spcBef>
                <a:buFontTx/>
                <a:buNone/>
              </a:pPr>
              <a:t>51</a:t>
            </a:fld>
            <a:endParaRPr lang="en-US" altLang="zh-CN" sz="1600" smtClean="0">
              <a:solidFill>
                <a:srgbClr val="000000"/>
              </a:solidFill>
              <a:latin typeface="Garamond" panose="02020404030301010803" pitchFamily="18" charset="0"/>
              <a:ea typeface="MS PGothic" pitchFamily="34" charset="-128"/>
            </a:endParaRPr>
          </a:p>
        </p:txBody>
      </p:sp>
      <p:sp>
        <p:nvSpPr>
          <p:cNvPr id="168963" name="Content Placeholder 2"/>
          <p:cNvSpPr>
            <a:spLocks noGrp="1"/>
          </p:cNvSpPr>
          <p:nvPr>
            <p:ph idx="4294967295"/>
          </p:nvPr>
        </p:nvSpPr>
        <p:spPr>
          <a:xfrm>
            <a:off x="0" y="996950"/>
            <a:ext cx="8610600" cy="5194300"/>
          </a:xfrm>
        </p:spPr>
        <p:txBody>
          <a:bodyPr/>
          <a:lstStyle/>
          <a:p>
            <a:pPr>
              <a:buFontTx/>
              <a:buNone/>
            </a:pPr>
            <a:r>
              <a:rPr lang="en-US" altLang="ko-KR" sz="2000" smtClean="0">
                <a:ea typeface="Gulim" pitchFamily="34" charset="-127"/>
              </a:rPr>
              <a:t>Can overlap execution of multiple instructions</a:t>
            </a:r>
          </a:p>
          <a:p>
            <a:pPr lvl="1"/>
            <a:r>
              <a:rPr lang="en-US" altLang="ko-KR" sz="1600" smtClean="0">
                <a:ea typeface="Gulim" pitchFamily="34" charset="-127"/>
              </a:rPr>
              <a:t>Example machine has 32 threads per warp and 8 lanes</a:t>
            </a:r>
          </a:p>
          <a:p>
            <a:pPr lvl="1"/>
            <a:r>
              <a:rPr lang="en-US" altLang="ko-KR" sz="1600" smtClean="0">
                <a:ea typeface="Gulim" pitchFamily="34" charset="-127"/>
              </a:rPr>
              <a:t>Completes 24 operations/cycle while issuing 1 warp/cycle</a:t>
            </a:r>
          </a:p>
          <a:p>
            <a:pPr lvl="1"/>
            <a:endParaRPr lang="en-US" altLang="ko-KR" sz="1600" smtClean="0">
              <a:ea typeface="Gulim" pitchFamily="34" charset="-127"/>
            </a:endParaRPr>
          </a:p>
          <a:p>
            <a:endParaRPr lang="en-US" altLang="zh-CN" smtClean="0"/>
          </a:p>
        </p:txBody>
      </p:sp>
      <p:grpSp>
        <p:nvGrpSpPr>
          <p:cNvPr id="2" name="Group 2"/>
          <p:cNvGrpSpPr>
            <a:grpSpLocks/>
          </p:cNvGrpSpPr>
          <p:nvPr/>
        </p:nvGrpSpPr>
        <p:grpSpPr bwMode="auto">
          <a:xfrm>
            <a:off x="685800" y="3589338"/>
            <a:ext cx="3276600" cy="1598612"/>
            <a:chOff x="432" y="2113"/>
            <a:chExt cx="2064" cy="1007"/>
          </a:xfrm>
        </p:grpSpPr>
        <p:grpSp>
          <p:nvGrpSpPr>
            <p:cNvPr id="169473" name="Group 3"/>
            <p:cNvGrpSpPr>
              <a:grpSpLocks/>
            </p:cNvGrpSpPr>
            <p:nvPr/>
          </p:nvGrpSpPr>
          <p:grpSpPr bwMode="auto">
            <a:xfrm>
              <a:off x="960" y="2352"/>
              <a:ext cx="1536" cy="768"/>
              <a:chOff x="480" y="2352"/>
              <a:chExt cx="1536" cy="768"/>
            </a:xfrm>
          </p:grpSpPr>
          <p:grpSp>
            <p:nvGrpSpPr>
              <p:cNvPr id="169475" name="Group 7"/>
              <p:cNvGrpSpPr>
                <a:grpSpLocks/>
              </p:cNvGrpSpPr>
              <p:nvPr/>
            </p:nvGrpSpPr>
            <p:grpSpPr bwMode="auto">
              <a:xfrm>
                <a:off x="1824" y="2352"/>
                <a:ext cx="192" cy="192"/>
                <a:chOff x="1824" y="2352"/>
                <a:chExt cx="192" cy="192"/>
              </a:xfrm>
            </p:grpSpPr>
            <p:sp>
              <p:nvSpPr>
                <p:cNvPr id="169570" name="Rectangle 5"/>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71" name="Oval 6"/>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sp>
            <p:nvSpPr>
              <p:cNvPr id="169476" name="Rectangle 7"/>
              <p:cNvSpPr>
                <a:spLocks noChangeArrowheads="1"/>
              </p:cNvSpPr>
              <p:nvPr/>
            </p:nvSpPr>
            <p:spPr bwMode="auto">
              <a:xfrm>
                <a:off x="480" y="2352"/>
                <a:ext cx="1536" cy="76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nvGrpSpPr>
              <p:cNvPr id="169477" name="Group 8"/>
              <p:cNvGrpSpPr>
                <a:grpSpLocks/>
              </p:cNvGrpSpPr>
              <p:nvPr/>
            </p:nvGrpSpPr>
            <p:grpSpPr bwMode="auto">
              <a:xfrm>
                <a:off x="1824" y="2544"/>
                <a:ext cx="192" cy="192"/>
                <a:chOff x="1824" y="2352"/>
                <a:chExt cx="192" cy="192"/>
              </a:xfrm>
            </p:grpSpPr>
            <p:sp>
              <p:nvSpPr>
                <p:cNvPr id="169568" name="Rectangle 9"/>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69" name="Oval 10"/>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78" name="Group 11"/>
              <p:cNvGrpSpPr>
                <a:grpSpLocks/>
              </p:cNvGrpSpPr>
              <p:nvPr/>
            </p:nvGrpSpPr>
            <p:grpSpPr bwMode="auto">
              <a:xfrm>
                <a:off x="1824" y="2736"/>
                <a:ext cx="192" cy="192"/>
                <a:chOff x="1824" y="2352"/>
                <a:chExt cx="192" cy="192"/>
              </a:xfrm>
            </p:grpSpPr>
            <p:sp>
              <p:nvSpPr>
                <p:cNvPr id="169566" name="Rectangle 12"/>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67" name="Oval 13"/>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79" name="Group 14"/>
              <p:cNvGrpSpPr>
                <a:grpSpLocks/>
              </p:cNvGrpSpPr>
              <p:nvPr/>
            </p:nvGrpSpPr>
            <p:grpSpPr bwMode="auto">
              <a:xfrm>
                <a:off x="1824" y="2928"/>
                <a:ext cx="192" cy="192"/>
                <a:chOff x="1824" y="2352"/>
                <a:chExt cx="192" cy="192"/>
              </a:xfrm>
            </p:grpSpPr>
            <p:sp>
              <p:nvSpPr>
                <p:cNvPr id="169564" name="Rectangle 15"/>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65" name="Oval 16"/>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80" name="Group 17"/>
              <p:cNvGrpSpPr>
                <a:grpSpLocks/>
              </p:cNvGrpSpPr>
              <p:nvPr/>
            </p:nvGrpSpPr>
            <p:grpSpPr bwMode="auto">
              <a:xfrm>
                <a:off x="1632" y="2352"/>
                <a:ext cx="192" cy="192"/>
                <a:chOff x="1824" y="2352"/>
                <a:chExt cx="192" cy="192"/>
              </a:xfrm>
            </p:grpSpPr>
            <p:sp>
              <p:nvSpPr>
                <p:cNvPr id="169562" name="Rectangle 18"/>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63" name="Oval 19"/>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81" name="Group 20"/>
              <p:cNvGrpSpPr>
                <a:grpSpLocks/>
              </p:cNvGrpSpPr>
              <p:nvPr/>
            </p:nvGrpSpPr>
            <p:grpSpPr bwMode="auto">
              <a:xfrm>
                <a:off x="1632" y="2544"/>
                <a:ext cx="192" cy="192"/>
                <a:chOff x="1824" y="2352"/>
                <a:chExt cx="192" cy="192"/>
              </a:xfrm>
            </p:grpSpPr>
            <p:sp>
              <p:nvSpPr>
                <p:cNvPr id="169560" name="Rectangle 21"/>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61" name="Oval 22"/>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82" name="Group 23"/>
              <p:cNvGrpSpPr>
                <a:grpSpLocks/>
              </p:cNvGrpSpPr>
              <p:nvPr/>
            </p:nvGrpSpPr>
            <p:grpSpPr bwMode="auto">
              <a:xfrm>
                <a:off x="1632" y="2736"/>
                <a:ext cx="192" cy="192"/>
                <a:chOff x="1824" y="2352"/>
                <a:chExt cx="192" cy="192"/>
              </a:xfrm>
            </p:grpSpPr>
            <p:sp>
              <p:nvSpPr>
                <p:cNvPr id="169558" name="Rectangle 24"/>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59" name="Oval 25"/>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83" name="Group 26"/>
              <p:cNvGrpSpPr>
                <a:grpSpLocks/>
              </p:cNvGrpSpPr>
              <p:nvPr/>
            </p:nvGrpSpPr>
            <p:grpSpPr bwMode="auto">
              <a:xfrm>
                <a:off x="1632" y="2928"/>
                <a:ext cx="192" cy="192"/>
                <a:chOff x="1824" y="2352"/>
                <a:chExt cx="192" cy="192"/>
              </a:xfrm>
            </p:grpSpPr>
            <p:sp>
              <p:nvSpPr>
                <p:cNvPr id="169556" name="Rectangle 27"/>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57" name="Oval 28"/>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84" name="Group 29"/>
              <p:cNvGrpSpPr>
                <a:grpSpLocks/>
              </p:cNvGrpSpPr>
              <p:nvPr/>
            </p:nvGrpSpPr>
            <p:grpSpPr bwMode="auto">
              <a:xfrm>
                <a:off x="1440" y="2352"/>
                <a:ext cx="192" cy="192"/>
                <a:chOff x="1824" y="2352"/>
                <a:chExt cx="192" cy="192"/>
              </a:xfrm>
            </p:grpSpPr>
            <p:sp>
              <p:nvSpPr>
                <p:cNvPr id="169554" name="Rectangle 30"/>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55" name="Oval 31"/>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85" name="Group 32"/>
              <p:cNvGrpSpPr>
                <a:grpSpLocks/>
              </p:cNvGrpSpPr>
              <p:nvPr/>
            </p:nvGrpSpPr>
            <p:grpSpPr bwMode="auto">
              <a:xfrm>
                <a:off x="1440" y="2544"/>
                <a:ext cx="192" cy="192"/>
                <a:chOff x="1824" y="2352"/>
                <a:chExt cx="192" cy="192"/>
              </a:xfrm>
            </p:grpSpPr>
            <p:sp>
              <p:nvSpPr>
                <p:cNvPr id="169552" name="Rectangle 33"/>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53" name="Oval 34"/>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86" name="Group 35"/>
              <p:cNvGrpSpPr>
                <a:grpSpLocks/>
              </p:cNvGrpSpPr>
              <p:nvPr/>
            </p:nvGrpSpPr>
            <p:grpSpPr bwMode="auto">
              <a:xfrm>
                <a:off x="1440" y="2736"/>
                <a:ext cx="192" cy="192"/>
                <a:chOff x="1824" y="2352"/>
                <a:chExt cx="192" cy="192"/>
              </a:xfrm>
            </p:grpSpPr>
            <p:sp>
              <p:nvSpPr>
                <p:cNvPr id="169550" name="Rectangle 36"/>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51" name="Oval 37"/>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87" name="Group 38"/>
              <p:cNvGrpSpPr>
                <a:grpSpLocks/>
              </p:cNvGrpSpPr>
              <p:nvPr/>
            </p:nvGrpSpPr>
            <p:grpSpPr bwMode="auto">
              <a:xfrm>
                <a:off x="1440" y="2928"/>
                <a:ext cx="192" cy="192"/>
                <a:chOff x="1824" y="2352"/>
                <a:chExt cx="192" cy="192"/>
              </a:xfrm>
            </p:grpSpPr>
            <p:sp>
              <p:nvSpPr>
                <p:cNvPr id="169548" name="Rectangle 39"/>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49" name="Oval 40"/>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88" name="Group 41"/>
              <p:cNvGrpSpPr>
                <a:grpSpLocks/>
              </p:cNvGrpSpPr>
              <p:nvPr/>
            </p:nvGrpSpPr>
            <p:grpSpPr bwMode="auto">
              <a:xfrm>
                <a:off x="1248" y="2352"/>
                <a:ext cx="192" cy="192"/>
                <a:chOff x="1824" y="2352"/>
                <a:chExt cx="192" cy="192"/>
              </a:xfrm>
            </p:grpSpPr>
            <p:sp>
              <p:nvSpPr>
                <p:cNvPr id="169546" name="Rectangle 42"/>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47" name="Oval 43"/>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89" name="Group 44"/>
              <p:cNvGrpSpPr>
                <a:grpSpLocks/>
              </p:cNvGrpSpPr>
              <p:nvPr/>
            </p:nvGrpSpPr>
            <p:grpSpPr bwMode="auto">
              <a:xfrm>
                <a:off x="1248" y="2544"/>
                <a:ext cx="192" cy="192"/>
                <a:chOff x="1824" y="2352"/>
                <a:chExt cx="192" cy="192"/>
              </a:xfrm>
            </p:grpSpPr>
            <p:sp>
              <p:nvSpPr>
                <p:cNvPr id="169544" name="Rectangle 45"/>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45" name="Oval 46"/>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90" name="Group 47"/>
              <p:cNvGrpSpPr>
                <a:grpSpLocks/>
              </p:cNvGrpSpPr>
              <p:nvPr/>
            </p:nvGrpSpPr>
            <p:grpSpPr bwMode="auto">
              <a:xfrm>
                <a:off x="1248" y="2736"/>
                <a:ext cx="192" cy="192"/>
                <a:chOff x="1824" y="2352"/>
                <a:chExt cx="192" cy="192"/>
              </a:xfrm>
            </p:grpSpPr>
            <p:sp>
              <p:nvSpPr>
                <p:cNvPr id="169542" name="Rectangle 48"/>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43" name="Oval 49"/>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91" name="Group 50"/>
              <p:cNvGrpSpPr>
                <a:grpSpLocks/>
              </p:cNvGrpSpPr>
              <p:nvPr/>
            </p:nvGrpSpPr>
            <p:grpSpPr bwMode="auto">
              <a:xfrm>
                <a:off x="1248" y="2928"/>
                <a:ext cx="192" cy="192"/>
                <a:chOff x="1824" y="2352"/>
                <a:chExt cx="192" cy="192"/>
              </a:xfrm>
            </p:grpSpPr>
            <p:sp>
              <p:nvSpPr>
                <p:cNvPr id="169540" name="Rectangle 51"/>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41" name="Oval 52"/>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92" name="Group 53"/>
              <p:cNvGrpSpPr>
                <a:grpSpLocks/>
              </p:cNvGrpSpPr>
              <p:nvPr/>
            </p:nvGrpSpPr>
            <p:grpSpPr bwMode="auto">
              <a:xfrm>
                <a:off x="1056" y="2352"/>
                <a:ext cx="192" cy="192"/>
                <a:chOff x="1824" y="2352"/>
                <a:chExt cx="192" cy="192"/>
              </a:xfrm>
            </p:grpSpPr>
            <p:sp>
              <p:nvSpPr>
                <p:cNvPr id="169538" name="Rectangle 54"/>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39" name="Oval 55"/>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93" name="Group 56"/>
              <p:cNvGrpSpPr>
                <a:grpSpLocks/>
              </p:cNvGrpSpPr>
              <p:nvPr/>
            </p:nvGrpSpPr>
            <p:grpSpPr bwMode="auto">
              <a:xfrm>
                <a:off x="1056" y="2544"/>
                <a:ext cx="192" cy="192"/>
                <a:chOff x="1824" y="2352"/>
                <a:chExt cx="192" cy="192"/>
              </a:xfrm>
            </p:grpSpPr>
            <p:sp>
              <p:nvSpPr>
                <p:cNvPr id="169536" name="Rectangle 57"/>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37" name="Oval 58"/>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94" name="Group 59"/>
              <p:cNvGrpSpPr>
                <a:grpSpLocks/>
              </p:cNvGrpSpPr>
              <p:nvPr/>
            </p:nvGrpSpPr>
            <p:grpSpPr bwMode="auto">
              <a:xfrm>
                <a:off x="1056" y="2736"/>
                <a:ext cx="192" cy="192"/>
                <a:chOff x="1824" y="2352"/>
                <a:chExt cx="192" cy="192"/>
              </a:xfrm>
            </p:grpSpPr>
            <p:sp>
              <p:nvSpPr>
                <p:cNvPr id="169534" name="Rectangle 60"/>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35" name="Oval 61"/>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95" name="Group 62"/>
              <p:cNvGrpSpPr>
                <a:grpSpLocks/>
              </p:cNvGrpSpPr>
              <p:nvPr/>
            </p:nvGrpSpPr>
            <p:grpSpPr bwMode="auto">
              <a:xfrm>
                <a:off x="1056" y="2928"/>
                <a:ext cx="192" cy="192"/>
                <a:chOff x="1824" y="2352"/>
                <a:chExt cx="192" cy="192"/>
              </a:xfrm>
            </p:grpSpPr>
            <p:sp>
              <p:nvSpPr>
                <p:cNvPr id="169532" name="Rectangle 63"/>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33" name="Oval 64"/>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96" name="Group 65"/>
              <p:cNvGrpSpPr>
                <a:grpSpLocks/>
              </p:cNvGrpSpPr>
              <p:nvPr/>
            </p:nvGrpSpPr>
            <p:grpSpPr bwMode="auto">
              <a:xfrm>
                <a:off x="864" y="2352"/>
                <a:ext cx="192" cy="192"/>
                <a:chOff x="1824" y="2352"/>
                <a:chExt cx="192" cy="192"/>
              </a:xfrm>
            </p:grpSpPr>
            <p:sp>
              <p:nvSpPr>
                <p:cNvPr id="169530" name="Rectangle 66"/>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31" name="Oval 67"/>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97" name="Group 68"/>
              <p:cNvGrpSpPr>
                <a:grpSpLocks/>
              </p:cNvGrpSpPr>
              <p:nvPr/>
            </p:nvGrpSpPr>
            <p:grpSpPr bwMode="auto">
              <a:xfrm>
                <a:off x="864" y="2544"/>
                <a:ext cx="192" cy="192"/>
                <a:chOff x="1824" y="2352"/>
                <a:chExt cx="192" cy="192"/>
              </a:xfrm>
            </p:grpSpPr>
            <p:sp>
              <p:nvSpPr>
                <p:cNvPr id="169528" name="Rectangle 69"/>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29" name="Oval 70"/>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98" name="Group 71"/>
              <p:cNvGrpSpPr>
                <a:grpSpLocks/>
              </p:cNvGrpSpPr>
              <p:nvPr/>
            </p:nvGrpSpPr>
            <p:grpSpPr bwMode="auto">
              <a:xfrm>
                <a:off x="864" y="2736"/>
                <a:ext cx="192" cy="192"/>
                <a:chOff x="1824" y="2352"/>
                <a:chExt cx="192" cy="192"/>
              </a:xfrm>
            </p:grpSpPr>
            <p:sp>
              <p:nvSpPr>
                <p:cNvPr id="169526" name="Rectangle 72"/>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27" name="Oval 73"/>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99" name="Group 74"/>
              <p:cNvGrpSpPr>
                <a:grpSpLocks/>
              </p:cNvGrpSpPr>
              <p:nvPr/>
            </p:nvGrpSpPr>
            <p:grpSpPr bwMode="auto">
              <a:xfrm>
                <a:off x="864" y="2928"/>
                <a:ext cx="192" cy="192"/>
                <a:chOff x="1824" y="2352"/>
                <a:chExt cx="192" cy="192"/>
              </a:xfrm>
            </p:grpSpPr>
            <p:sp>
              <p:nvSpPr>
                <p:cNvPr id="169524" name="Rectangle 75"/>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25" name="Oval 76"/>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500" name="Group 77"/>
              <p:cNvGrpSpPr>
                <a:grpSpLocks/>
              </p:cNvGrpSpPr>
              <p:nvPr/>
            </p:nvGrpSpPr>
            <p:grpSpPr bwMode="auto">
              <a:xfrm>
                <a:off x="672" y="2352"/>
                <a:ext cx="192" cy="192"/>
                <a:chOff x="1824" y="2352"/>
                <a:chExt cx="192" cy="192"/>
              </a:xfrm>
            </p:grpSpPr>
            <p:sp>
              <p:nvSpPr>
                <p:cNvPr id="169522" name="Rectangle 78"/>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23" name="Oval 79"/>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501" name="Group 80"/>
              <p:cNvGrpSpPr>
                <a:grpSpLocks/>
              </p:cNvGrpSpPr>
              <p:nvPr/>
            </p:nvGrpSpPr>
            <p:grpSpPr bwMode="auto">
              <a:xfrm>
                <a:off x="672" y="2544"/>
                <a:ext cx="192" cy="192"/>
                <a:chOff x="1824" y="2352"/>
                <a:chExt cx="192" cy="192"/>
              </a:xfrm>
            </p:grpSpPr>
            <p:sp>
              <p:nvSpPr>
                <p:cNvPr id="169520" name="Rectangle 81"/>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21" name="Oval 82"/>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502" name="Group 83"/>
              <p:cNvGrpSpPr>
                <a:grpSpLocks/>
              </p:cNvGrpSpPr>
              <p:nvPr/>
            </p:nvGrpSpPr>
            <p:grpSpPr bwMode="auto">
              <a:xfrm>
                <a:off x="672" y="2736"/>
                <a:ext cx="192" cy="192"/>
                <a:chOff x="1824" y="2352"/>
                <a:chExt cx="192" cy="192"/>
              </a:xfrm>
            </p:grpSpPr>
            <p:sp>
              <p:nvSpPr>
                <p:cNvPr id="169518" name="Rectangle 84"/>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19" name="Oval 85"/>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503" name="Group 86"/>
              <p:cNvGrpSpPr>
                <a:grpSpLocks/>
              </p:cNvGrpSpPr>
              <p:nvPr/>
            </p:nvGrpSpPr>
            <p:grpSpPr bwMode="auto">
              <a:xfrm>
                <a:off x="672" y="2928"/>
                <a:ext cx="192" cy="192"/>
                <a:chOff x="1824" y="2352"/>
                <a:chExt cx="192" cy="192"/>
              </a:xfrm>
            </p:grpSpPr>
            <p:sp>
              <p:nvSpPr>
                <p:cNvPr id="169516" name="Rectangle 87"/>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17" name="Oval 88"/>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504" name="Group 89"/>
              <p:cNvGrpSpPr>
                <a:grpSpLocks/>
              </p:cNvGrpSpPr>
              <p:nvPr/>
            </p:nvGrpSpPr>
            <p:grpSpPr bwMode="auto">
              <a:xfrm>
                <a:off x="480" y="2352"/>
                <a:ext cx="192" cy="192"/>
                <a:chOff x="1824" y="2352"/>
                <a:chExt cx="192" cy="192"/>
              </a:xfrm>
            </p:grpSpPr>
            <p:sp>
              <p:nvSpPr>
                <p:cNvPr id="169514" name="Rectangle 90"/>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15" name="Oval 91"/>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505" name="Group 92"/>
              <p:cNvGrpSpPr>
                <a:grpSpLocks/>
              </p:cNvGrpSpPr>
              <p:nvPr/>
            </p:nvGrpSpPr>
            <p:grpSpPr bwMode="auto">
              <a:xfrm>
                <a:off x="480" y="2544"/>
                <a:ext cx="192" cy="192"/>
                <a:chOff x="1824" y="2352"/>
                <a:chExt cx="192" cy="192"/>
              </a:xfrm>
            </p:grpSpPr>
            <p:sp>
              <p:nvSpPr>
                <p:cNvPr id="169512" name="Rectangle 93"/>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13" name="Oval 94"/>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506" name="Group 95"/>
              <p:cNvGrpSpPr>
                <a:grpSpLocks/>
              </p:cNvGrpSpPr>
              <p:nvPr/>
            </p:nvGrpSpPr>
            <p:grpSpPr bwMode="auto">
              <a:xfrm>
                <a:off x="480" y="2736"/>
                <a:ext cx="192" cy="192"/>
                <a:chOff x="1824" y="2352"/>
                <a:chExt cx="192" cy="192"/>
              </a:xfrm>
            </p:grpSpPr>
            <p:sp>
              <p:nvSpPr>
                <p:cNvPr id="169510" name="Rectangle 96"/>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11" name="Oval 97"/>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507" name="Group 98"/>
              <p:cNvGrpSpPr>
                <a:grpSpLocks/>
              </p:cNvGrpSpPr>
              <p:nvPr/>
            </p:nvGrpSpPr>
            <p:grpSpPr bwMode="auto">
              <a:xfrm>
                <a:off x="480" y="2928"/>
                <a:ext cx="192" cy="192"/>
                <a:chOff x="1824" y="2352"/>
                <a:chExt cx="192" cy="192"/>
              </a:xfrm>
            </p:grpSpPr>
            <p:sp>
              <p:nvSpPr>
                <p:cNvPr id="169508" name="Rectangle 99"/>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509" name="Oval 100"/>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sp>
          <p:nvSpPr>
            <p:cNvPr id="169474" name="AutoShape 101"/>
            <p:cNvSpPr>
              <a:spLocks noChangeArrowheads="1"/>
            </p:cNvSpPr>
            <p:nvPr/>
          </p:nvSpPr>
          <p:spPr bwMode="auto">
            <a:xfrm>
              <a:off x="432" y="2113"/>
              <a:ext cx="529" cy="462"/>
            </a:xfrm>
            <a:prstGeom prst="rightArrow">
              <a:avLst>
                <a:gd name="adj1" fmla="val 50000"/>
                <a:gd name="adj2" fmla="val 30825"/>
              </a:avLst>
            </a:prstGeom>
            <a:solidFill>
              <a:schemeClr val="bg1"/>
            </a:solidFill>
            <a:ln w="38100">
              <a:solidFill>
                <a:schemeClr val="tx1"/>
              </a:solidFill>
              <a:miter lim="800000"/>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000000"/>
                  </a:solidFill>
                  <a:latin typeface="Verdana" panose="020B0604030504040204" pitchFamily="34" charset="0"/>
                  <a:ea typeface="Gulim" pitchFamily="34" charset="-127"/>
                </a:rPr>
                <a:t>W3</a:t>
              </a:r>
            </a:p>
          </p:txBody>
        </p:sp>
      </p:grpSp>
      <p:grpSp>
        <p:nvGrpSpPr>
          <p:cNvPr id="43429" name="Group 104"/>
          <p:cNvGrpSpPr>
            <a:grpSpLocks/>
          </p:cNvGrpSpPr>
          <p:nvPr/>
        </p:nvGrpSpPr>
        <p:grpSpPr bwMode="auto">
          <a:xfrm>
            <a:off x="685800" y="2419350"/>
            <a:ext cx="3276600" cy="1549400"/>
            <a:chOff x="432" y="1376"/>
            <a:chExt cx="2064" cy="976"/>
          </a:xfrm>
        </p:grpSpPr>
        <p:grpSp>
          <p:nvGrpSpPr>
            <p:cNvPr id="169374" name="Group 105"/>
            <p:cNvGrpSpPr>
              <a:grpSpLocks/>
            </p:cNvGrpSpPr>
            <p:nvPr/>
          </p:nvGrpSpPr>
          <p:grpSpPr bwMode="auto">
            <a:xfrm>
              <a:off x="960" y="1584"/>
              <a:ext cx="1536" cy="768"/>
              <a:chOff x="480" y="1584"/>
              <a:chExt cx="1536" cy="768"/>
            </a:xfrm>
          </p:grpSpPr>
          <p:grpSp>
            <p:nvGrpSpPr>
              <p:cNvPr id="169376" name="Group 106"/>
              <p:cNvGrpSpPr>
                <a:grpSpLocks/>
              </p:cNvGrpSpPr>
              <p:nvPr/>
            </p:nvGrpSpPr>
            <p:grpSpPr bwMode="auto">
              <a:xfrm>
                <a:off x="1824" y="1584"/>
                <a:ext cx="192" cy="192"/>
                <a:chOff x="1824" y="1584"/>
                <a:chExt cx="192" cy="192"/>
              </a:xfrm>
            </p:grpSpPr>
            <p:sp>
              <p:nvSpPr>
                <p:cNvPr id="169471" name="Rectangle 107"/>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72" name="Oval 108"/>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sp>
            <p:nvSpPr>
              <p:cNvPr id="169377" name="Rectangle 109"/>
              <p:cNvSpPr>
                <a:spLocks noChangeArrowheads="1"/>
              </p:cNvSpPr>
              <p:nvPr/>
            </p:nvSpPr>
            <p:spPr bwMode="auto">
              <a:xfrm>
                <a:off x="480" y="1584"/>
                <a:ext cx="1536" cy="76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nvGrpSpPr>
              <p:cNvPr id="169378" name="Group 110"/>
              <p:cNvGrpSpPr>
                <a:grpSpLocks/>
              </p:cNvGrpSpPr>
              <p:nvPr/>
            </p:nvGrpSpPr>
            <p:grpSpPr bwMode="auto">
              <a:xfrm>
                <a:off x="1824" y="1776"/>
                <a:ext cx="192" cy="192"/>
                <a:chOff x="1824" y="1584"/>
                <a:chExt cx="192" cy="192"/>
              </a:xfrm>
            </p:grpSpPr>
            <p:sp>
              <p:nvSpPr>
                <p:cNvPr id="169469" name="Rectangle 111"/>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70" name="Oval 112"/>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379" name="Group 113"/>
              <p:cNvGrpSpPr>
                <a:grpSpLocks/>
              </p:cNvGrpSpPr>
              <p:nvPr/>
            </p:nvGrpSpPr>
            <p:grpSpPr bwMode="auto">
              <a:xfrm>
                <a:off x="1824" y="1968"/>
                <a:ext cx="192" cy="192"/>
                <a:chOff x="1824" y="1584"/>
                <a:chExt cx="192" cy="192"/>
              </a:xfrm>
            </p:grpSpPr>
            <p:sp>
              <p:nvSpPr>
                <p:cNvPr id="169467" name="Rectangle 114"/>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68" name="Oval 115"/>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380" name="Group 116"/>
              <p:cNvGrpSpPr>
                <a:grpSpLocks/>
              </p:cNvGrpSpPr>
              <p:nvPr/>
            </p:nvGrpSpPr>
            <p:grpSpPr bwMode="auto">
              <a:xfrm>
                <a:off x="1824" y="2160"/>
                <a:ext cx="192" cy="192"/>
                <a:chOff x="1824" y="1584"/>
                <a:chExt cx="192" cy="192"/>
              </a:xfrm>
            </p:grpSpPr>
            <p:sp>
              <p:nvSpPr>
                <p:cNvPr id="169465" name="Rectangle 117"/>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66" name="Oval 118"/>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381" name="Group 119"/>
              <p:cNvGrpSpPr>
                <a:grpSpLocks/>
              </p:cNvGrpSpPr>
              <p:nvPr/>
            </p:nvGrpSpPr>
            <p:grpSpPr bwMode="auto">
              <a:xfrm>
                <a:off x="1632" y="1584"/>
                <a:ext cx="192" cy="192"/>
                <a:chOff x="1824" y="1584"/>
                <a:chExt cx="192" cy="192"/>
              </a:xfrm>
            </p:grpSpPr>
            <p:sp>
              <p:nvSpPr>
                <p:cNvPr id="169463" name="Rectangle 120"/>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64" name="Oval 121"/>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382" name="Group 122"/>
              <p:cNvGrpSpPr>
                <a:grpSpLocks/>
              </p:cNvGrpSpPr>
              <p:nvPr/>
            </p:nvGrpSpPr>
            <p:grpSpPr bwMode="auto">
              <a:xfrm>
                <a:off x="1632" y="1776"/>
                <a:ext cx="192" cy="192"/>
                <a:chOff x="1824" y="1584"/>
                <a:chExt cx="192" cy="192"/>
              </a:xfrm>
            </p:grpSpPr>
            <p:sp>
              <p:nvSpPr>
                <p:cNvPr id="169461" name="Rectangle 123"/>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62" name="Oval 124"/>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383" name="Group 125"/>
              <p:cNvGrpSpPr>
                <a:grpSpLocks/>
              </p:cNvGrpSpPr>
              <p:nvPr/>
            </p:nvGrpSpPr>
            <p:grpSpPr bwMode="auto">
              <a:xfrm>
                <a:off x="1632" y="1968"/>
                <a:ext cx="192" cy="192"/>
                <a:chOff x="1824" y="1584"/>
                <a:chExt cx="192" cy="192"/>
              </a:xfrm>
            </p:grpSpPr>
            <p:sp>
              <p:nvSpPr>
                <p:cNvPr id="169459" name="Rectangle 126"/>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60" name="Oval 127"/>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384" name="Group 128"/>
              <p:cNvGrpSpPr>
                <a:grpSpLocks/>
              </p:cNvGrpSpPr>
              <p:nvPr/>
            </p:nvGrpSpPr>
            <p:grpSpPr bwMode="auto">
              <a:xfrm>
                <a:off x="1632" y="2160"/>
                <a:ext cx="192" cy="192"/>
                <a:chOff x="1824" y="1584"/>
                <a:chExt cx="192" cy="192"/>
              </a:xfrm>
            </p:grpSpPr>
            <p:sp>
              <p:nvSpPr>
                <p:cNvPr id="169457" name="Rectangle 129"/>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58" name="Oval 130"/>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385" name="Group 131"/>
              <p:cNvGrpSpPr>
                <a:grpSpLocks/>
              </p:cNvGrpSpPr>
              <p:nvPr/>
            </p:nvGrpSpPr>
            <p:grpSpPr bwMode="auto">
              <a:xfrm>
                <a:off x="1440" y="1584"/>
                <a:ext cx="192" cy="192"/>
                <a:chOff x="1824" y="1584"/>
                <a:chExt cx="192" cy="192"/>
              </a:xfrm>
            </p:grpSpPr>
            <p:sp>
              <p:nvSpPr>
                <p:cNvPr id="169455" name="Rectangle 132"/>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56" name="Oval 133"/>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386" name="Group 134"/>
              <p:cNvGrpSpPr>
                <a:grpSpLocks/>
              </p:cNvGrpSpPr>
              <p:nvPr/>
            </p:nvGrpSpPr>
            <p:grpSpPr bwMode="auto">
              <a:xfrm>
                <a:off x="1440" y="1776"/>
                <a:ext cx="192" cy="192"/>
                <a:chOff x="1824" y="1584"/>
                <a:chExt cx="192" cy="192"/>
              </a:xfrm>
            </p:grpSpPr>
            <p:sp>
              <p:nvSpPr>
                <p:cNvPr id="169453" name="Rectangle 135"/>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54" name="Oval 136"/>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387" name="Group 137"/>
              <p:cNvGrpSpPr>
                <a:grpSpLocks/>
              </p:cNvGrpSpPr>
              <p:nvPr/>
            </p:nvGrpSpPr>
            <p:grpSpPr bwMode="auto">
              <a:xfrm>
                <a:off x="1440" y="1968"/>
                <a:ext cx="192" cy="192"/>
                <a:chOff x="1824" y="1584"/>
                <a:chExt cx="192" cy="192"/>
              </a:xfrm>
            </p:grpSpPr>
            <p:sp>
              <p:nvSpPr>
                <p:cNvPr id="169451" name="Rectangle 138"/>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52" name="Oval 139"/>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388" name="Group 140"/>
              <p:cNvGrpSpPr>
                <a:grpSpLocks/>
              </p:cNvGrpSpPr>
              <p:nvPr/>
            </p:nvGrpSpPr>
            <p:grpSpPr bwMode="auto">
              <a:xfrm>
                <a:off x="1440" y="2160"/>
                <a:ext cx="192" cy="192"/>
                <a:chOff x="1824" y="1584"/>
                <a:chExt cx="192" cy="192"/>
              </a:xfrm>
            </p:grpSpPr>
            <p:sp>
              <p:nvSpPr>
                <p:cNvPr id="169449" name="Rectangle 141"/>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50" name="Oval 142"/>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389" name="Group 143"/>
              <p:cNvGrpSpPr>
                <a:grpSpLocks/>
              </p:cNvGrpSpPr>
              <p:nvPr/>
            </p:nvGrpSpPr>
            <p:grpSpPr bwMode="auto">
              <a:xfrm>
                <a:off x="1248" y="1584"/>
                <a:ext cx="192" cy="192"/>
                <a:chOff x="1824" y="1584"/>
                <a:chExt cx="192" cy="192"/>
              </a:xfrm>
            </p:grpSpPr>
            <p:sp>
              <p:nvSpPr>
                <p:cNvPr id="169447" name="Rectangle 144"/>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48" name="Oval 145"/>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390" name="Group 146"/>
              <p:cNvGrpSpPr>
                <a:grpSpLocks/>
              </p:cNvGrpSpPr>
              <p:nvPr/>
            </p:nvGrpSpPr>
            <p:grpSpPr bwMode="auto">
              <a:xfrm>
                <a:off x="1248" y="1776"/>
                <a:ext cx="192" cy="192"/>
                <a:chOff x="1824" y="1584"/>
                <a:chExt cx="192" cy="192"/>
              </a:xfrm>
            </p:grpSpPr>
            <p:sp>
              <p:nvSpPr>
                <p:cNvPr id="169445" name="Rectangle 147"/>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46" name="Oval 148"/>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391" name="Group 149"/>
              <p:cNvGrpSpPr>
                <a:grpSpLocks/>
              </p:cNvGrpSpPr>
              <p:nvPr/>
            </p:nvGrpSpPr>
            <p:grpSpPr bwMode="auto">
              <a:xfrm>
                <a:off x="1248" y="1968"/>
                <a:ext cx="192" cy="192"/>
                <a:chOff x="1824" y="1584"/>
                <a:chExt cx="192" cy="192"/>
              </a:xfrm>
            </p:grpSpPr>
            <p:sp>
              <p:nvSpPr>
                <p:cNvPr id="169443" name="Rectangle 150"/>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44" name="Oval 151"/>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392" name="Group 152"/>
              <p:cNvGrpSpPr>
                <a:grpSpLocks/>
              </p:cNvGrpSpPr>
              <p:nvPr/>
            </p:nvGrpSpPr>
            <p:grpSpPr bwMode="auto">
              <a:xfrm>
                <a:off x="1248" y="2160"/>
                <a:ext cx="192" cy="192"/>
                <a:chOff x="1824" y="1584"/>
                <a:chExt cx="192" cy="192"/>
              </a:xfrm>
            </p:grpSpPr>
            <p:sp>
              <p:nvSpPr>
                <p:cNvPr id="169441" name="Rectangle 153"/>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42" name="Oval 154"/>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393" name="Group 155"/>
              <p:cNvGrpSpPr>
                <a:grpSpLocks/>
              </p:cNvGrpSpPr>
              <p:nvPr/>
            </p:nvGrpSpPr>
            <p:grpSpPr bwMode="auto">
              <a:xfrm>
                <a:off x="1056" y="1584"/>
                <a:ext cx="192" cy="192"/>
                <a:chOff x="1824" y="1584"/>
                <a:chExt cx="192" cy="192"/>
              </a:xfrm>
            </p:grpSpPr>
            <p:sp>
              <p:nvSpPr>
                <p:cNvPr id="169439" name="Rectangle 156"/>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40" name="Oval 157"/>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394" name="Group 158"/>
              <p:cNvGrpSpPr>
                <a:grpSpLocks/>
              </p:cNvGrpSpPr>
              <p:nvPr/>
            </p:nvGrpSpPr>
            <p:grpSpPr bwMode="auto">
              <a:xfrm>
                <a:off x="1056" y="1776"/>
                <a:ext cx="192" cy="192"/>
                <a:chOff x="1824" y="1584"/>
                <a:chExt cx="192" cy="192"/>
              </a:xfrm>
            </p:grpSpPr>
            <p:sp>
              <p:nvSpPr>
                <p:cNvPr id="169437" name="Rectangle 159"/>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38" name="Oval 160"/>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395" name="Group 161"/>
              <p:cNvGrpSpPr>
                <a:grpSpLocks/>
              </p:cNvGrpSpPr>
              <p:nvPr/>
            </p:nvGrpSpPr>
            <p:grpSpPr bwMode="auto">
              <a:xfrm>
                <a:off x="1056" y="1968"/>
                <a:ext cx="192" cy="192"/>
                <a:chOff x="1824" y="1584"/>
                <a:chExt cx="192" cy="192"/>
              </a:xfrm>
            </p:grpSpPr>
            <p:sp>
              <p:nvSpPr>
                <p:cNvPr id="169435" name="Rectangle 162"/>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36" name="Oval 163"/>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396" name="Group 164"/>
              <p:cNvGrpSpPr>
                <a:grpSpLocks/>
              </p:cNvGrpSpPr>
              <p:nvPr/>
            </p:nvGrpSpPr>
            <p:grpSpPr bwMode="auto">
              <a:xfrm>
                <a:off x="1056" y="2160"/>
                <a:ext cx="192" cy="192"/>
                <a:chOff x="1824" y="1584"/>
                <a:chExt cx="192" cy="192"/>
              </a:xfrm>
            </p:grpSpPr>
            <p:sp>
              <p:nvSpPr>
                <p:cNvPr id="169433" name="Rectangle 165"/>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34" name="Oval 166"/>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397" name="Group 167"/>
              <p:cNvGrpSpPr>
                <a:grpSpLocks/>
              </p:cNvGrpSpPr>
              <p:nvPr/>
            </p:nvGrpSpPr>
            <p:grpSpPr bwMode="auto">
              <a:xfrm>
                <a:off x="864" y="1584"/>
                <a:ext cx="192" cy="192"/>
                <a:chOff x="1824" y="1584"/>
                <a:chExt cx="192" cy="192"/>
              </a:xfrm>
            </p:grpSpPr>
            <p:sp>
              <p:nvSpPr>
                <p:cNvPr id="169431" name="Rectangle 168"/>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32" name="Oval 169"/>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398" name="Group 170"/>
              <p:cNvGrpSpPr>
                <a:grpSpLocks/>
              </p:cNvGrpSpPr>
              <p:nvPr/>
            </p:nvGrpSpPr>
            <p:grpSpPr bwMode="auto">
              <a:xfrm>
                <a:off x="864" y="1776"/>
                <a:ext cx="192" cy="192"/>
                <a:chOff x="1824" y="1584"/>
                <a:chExt cx="192" cy="192"/>
              </a:xfrm>
            </p:grpSpPr>
            <p:sp>
              <p:nvSpPr>
                <p:cNvPr id="169429" name="Rectangle 171"/>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30" name="Oval 172"/>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399" name="Group 173"/>
              <p:cNvGrpSpPr>
                <a:grpSpLocks/>
              </p:cNvGrpSpPr>
              <p:nvPr/>
            </p:nvGrpSpPr>
            <p:grpSpPr bwMode="auto">
              <a:xfrm>
                <a:off x="864" y="1968"/>
                <a:ext cx="192" cy="192"/>
                <a:chOff x="1824" y="1584"/>
                <a:chExt cx="192" cy="192"/>
              </a:xfrm>
            </p:grpSpPr>
            <p:sp>
              <p:nvSpPr>
                <p:cNvPr id="169427" name="Rectangle 174"/>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28" name="Oval 175"/>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00" name="Group 176"/>
              <p:cNvGrpSpPr>
                <a:grpSpLocks/>
              </p:cNvGrpSpPr>
              <p:nvPr/>
            </p:nvGrpSpPr>
            <p:grpSpPr bwMode="auto">
              <a:xfrm>
                <a:off x="864" y="2160"/>
                <a:ext cx="192" cy="192"/>
                <a:chOff x="1824" y="1584"/>
                <a:chExt cx="192" cy="192"/>
              </a:xfrm>
            </p:grpSpPr>
            <p:sp>
              <p:nvSpPr>
                <p:cNvPr id="169425" name="Rectangle 177"/>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26" name="Oval 178"/>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01" name="Group 179"/>
              <p:cNvGrpSpPr>
                <a:grpSpLocks/>
              </p:cNvGrpSpPr>
              <p:nvPr/>
            </p:nvGrpSpPr>
            <p:grpSpPr bwMode="auto">
              <a:xfrm>
                <a:off x="672" y="1584"/>
                <a:ext cx="192" cy="192"/>
                <a:chOff x="1824" y="1584"/>
                <a:chExt cx="192" cy="192"/>
              </a:xfrm>
            </p:grpSpPr>
            <p:sp>
              <p:nvSpPr>
                <p:cNvPr id="169423" name="Rectangle 180"/>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24" name="Oval 181"/>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02" name="Group 182"/>
              <p:cNvGrpSpPr>
                <a:grpSpLocks/>
              </p:cNvGrpSpPr>
              <p:nvPr/>
            </p:nvGrpSpPr>
            <p:grpSpPr bwMode="auto">
              <a:xfrm>
                <a:off x="672" y="1776"/>
                <a:ext cx="192" cy="192"/>
                <a:chOff x="1824" y="1584"/>
                <a:chExt cx="192" cy="192"/>
              </a:xfrm>
            </p:grpSpPr>
            <p:sp>
              <p:nvSpPr>
                <p:cNvPr id="169421" name="Rectangle 183"/>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22" name="Oval 184"/>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03" name="Group 185"/>
              <p:cNvGrpSpPr>
                <a:grpSpLocks/>
              </p:cNvGrpSpPr>
              <p:nvPr/>
            </p:nvGrpSpPr>
            <p:grpSpPr bwMode="auto">
              <a:xfrm>
                <a:off x="672" y="1968"/>
                <a:ext cx="192" cy="192"/>
                <a:chOff x="1824" y="1584"/>
                <a:chExt cx="192" cy="192"/>
              </a:xfrm>
            </p:grpSpPr>
            <p:sp>
              <p:nvSpPr>
                <p:cNvPr id="169419" name="Rectangle 186"/>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20" name="Oval 187"/>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04" name="Group 188"/>
              <p:cNvGrpSpPr>
                <a:grpSpLocks/>
              </p:cNvGrpSpPr>
              <p:nvPr/>
            </p:nvGrpSpPr>
            <p:grpSpPr bwMode="auto">
              <a:xfrm>
                <a:off x="672" y="2160"/>
                <a:ext cx="192" cy="192"/>
                <a:chOff x="1824" y="1584"/>
                <a:chExt cx="192" cy="192"/>
              </a:xfrm>
            </p:grpSpPr>
            <p:sp>
              <p:nvSpPr>
                <p:cNvPr id="169417" name="Rectangle 189"/>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18" name="Oval 190"/>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05" name="Group 191"/>
              <p:cNvGrpSpPr>
                <a:grpSpLocks/>
              </p:cNvGrpSpPr>
              <p:nvPr/>
            </p:nvGrpSpPr>
            <p:grpSpPr bwMode="auto">
              <a:xfrm>
                <a:off x="480" y="1584"/>
                <a:ext cx="192" cy="192"/>
                <a:chOff x="1824" y="1584"/>
                <a:chExt cx="192" cy="192"/>
              </a:xfrm>
            </p:grpSpPr>
            <p:sp>
              <p:nvSpPr>
                <p:cNvPr id="169415" name="Rectangle 192"/>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16" name="Oval 193"/>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06" name="Group 194"/>
              <p:cNvGrpSpPr>
                <a:grpSpLocks/>
              </p:cNvGrpSpPr>
              <p:nvPr/>
            </p:nvGrpSpPr>
            <p:grpSpPr bwMode="auto">
              <a:xfrm>
                <a:off x="480" y="1776"/>
                <a:ext cx="192" cy="192"/>
                <a:chOff x="1824" y="1584"/>
                <a:chExt cx="192" cy="192"/>
              </a:xfrm>
            </p:grpSpPr>
            <p:sp>
              <p:nvSpPr>
                <p:cNvPr id="169413" name="Rectangle 195"/>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14" name="Oval 196"/>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07" name="Group 197"/>
              <p:cNvGrpSpPr>
                <a:grpSpLocks/>
              </p:cNvGrpSpPr>
              <p:nvPr/>
            </p:nvGrpSpPr>
            <p:grpSpPr bwMode="auto">
              <a:xfrm>
                <a:off x="480" y="1968"/>
                <a:ext cx="192" cy="192"/>
                <a:chOff x="1824" y="1584"/>
                <a:chExt cx="192" cy="192"/>
              </a:xfrm>
            </p:grpSpPr>
            <p:sp>
              <p:nvSpPr>
                <p:cNvPr id="169411" name="Rectangle 198"/>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12" name="Oval 199"/>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408" name="Group 200"/>
              <p:cNvGrpSpPr>
                <a:grpSpLocks/>
              </p:cNvGrpSpPr>
              <p:nvPr/>
            </p:nvGrpSpPr>
            <p:grpSpPr bwMode="auto">
              <a:xfrm>
                <a:off x="480" y="2160"/>
                <a:ext cx="192" cy="192"/>
                <a:chOff x="1824" y="1584"/>
                <a:chExt cx="192" cy="192"/>
              </a:xfrm>
            </p:grpSpPr>
            <p:sp>
              <p:nvSpPr>
                <p:cNvPr id="169409" name="Rectangle 201"/>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410" name="Oval 202"/>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sp>
          <p:nvSpPr>
            <p:cNvPr id="169375" name="AutoShape 203"/>
            <p:cNvSpPr>
              <a:spLocks noChangeArrowheads="1"/>
            </p:cNvSpPr>
            <p:nvPr/>
          </p:nvSpPr>
          <p:spPr bwMode="auto">
            <a:xfrm>
              <a:off x="432" y="1376"/>
              <a:ext cx="529" cy="462"/>
            </a:xfrm>
            <a:prstGeom prst="rightArrow">
              <a:avLst>
                <a:gd name="adj1" fmla="val 50000"/>
                <a:gd name="adj2" fmla="val 30825"/>
              </a:avLst>
            </a:prstGeom>
            <a:solidFill>
              <a:schemeClr val="bg1"/>
            </a:solidFill>
            <a:ln w="38100">
              <a:solidFill>
                <a:schemeClr val="tx1"/>
              </a:solidFill>
              <a:miter lim="800000"/>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000000"/>
                  </a:solidFill>
                  <a:latin typeface="Verdana" panose="020B0604030504040204" pitchFamily="34" charset="0"/>
                  <a:ea typeface="Gulim" pitchFamily="34" charset="-127"/>
                </a:rPr>
                <a:t>W0</a:t>
              </a:r>
            </a:p>
          </p:txBody>
        </p:sp>
      </p:grpSp>
      <p:grpSp>
        <p:nvGrpSpPr>
          <p:cNvPr id="43529" name="Group 204"/>
          <p:cNvGrpSpPr>
            <a:grpSpLocks/>
          </p:cNvGrpSpPr>
          <p:nvPr/>
        </p:nvGrpSpPr>
        <p:grpSpPr bwMode="auto">
          <a:xfrm>
            <a:off x="3200400" y="2674938"/>
            <a:ext cx="3200400" cy="1598612"/>
            <a:chOff x="2016" y="1537"/>
            <a:chExt cx="2016" cy="1007"/>
          </a:xfrm>
        </p:grpSpPr>
        <p:grpSp>
          <p:nvGrpSpPr>
            <p:cNvPr id="169275" name="Group 205"/>
            <p:cNvGrpSpPr>
              <a:grpSpLocks/>
            </p:cNvGrpSpPr>
            <p:nvPr/>
          </p:nvGrpSpPr>
          <p:grpSpPr bwMode="auto">
            <a:xfrm>
              <a:off x="2496" y="1776"/>
              <a:ext cx="1536" cy="768"/>
              <a:chOff x="2016" y="1776"/>
              <a:chExt cx="1536" cy="768"/>
            </a:xfrm>
          </p:grpSpPr>
          <p:grpSp>
            <p:nvGrpSpPr>
              <p:cNvPr id="169277" name="Group 206"/>
              <p:cNvGrpSpPr>
                <a:grpSpLocks/>
              </p:cNvGrpSpPr>
              <p:nvPr/>
            </p:nvGrpSpPr>
            <p:grpSpPr bwMode="auto">
              <a:xfrm>
                <a:off x="2016" y="1776"/>
                <a:ext cx="192" cy="192"/>
                <a:chOff x="2016" y="1776"/>
                <a:chExt cx="192" cy="192"/>
              </a:xfrm>
            </p:grpSpPr>
            <p:sp>
              <p:nvSpPr>
                <p:cNvPr id="169372" name="Rectangle 207"/>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73" name="Freeform 208"/>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sp>
            <p:nvSpPr>
              <p:cNvPr id="169278" name="Rectangle 209"/>
              <p:cNvSpPr>
                <a:spLocks noChangeArrowheads="1"/>
              </p:cNvSpPr>
              <p:nvPr/>
            </p:nvSpPr>
            <p:spPr bwMode="auto">
              <a:xfrm>
                <a:off x="2016" y="1776"/>
                <a:ext cx="1536" cy="76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nvGrpSpPr>
              <p:cNvPr id="169279" name="Group 210"/>
              <p:cNvGrpSpPr>
                <a:grpSpLocks/>
              </p:cNvGrpSpPr>
              <p:nvPr/>
            </p:nvGrpSpPr>
            <p:grpSpPr bwMode="auto">
              <a:xfrm>
                <a:off x="2016" y="1968"/>
                <a:ext cx="192" cy="192"/>
                <a:chOff x="2016" y="1776"/>
                <a:chExt cx="192" cy="192"/>
              </a:xfrm>
            </p:grpSpPr>
            <p:sp>
              <p:nvSpPr>
                <p:cNvPr id="169370" name="Rectangle 211"/>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71" name="Freeform 212"/>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280" name="Group 213"/>
              <p:cNvGrpSpPr>
                <a:grpSpLocks/>
              </p:cNvGrpSpPr>
              <p:nvPr/>
            </p:nvGrpSpPr>
            <p:grpSpPr bwMode="auto">
              <a:xfrm>
                <a:off x="2016" y="2160"/>
                <a:ext cx="192" cy="192"/>
                <a:chOff x="2016" y="1776"/>
                <a:chExt cx="192" cy="192"/>
              </a:xfrm>
            </p:grpSpPr>
            <p:sp>
              <p:nvSpPr>
                <p:cNvPr id="169368" name="Rectangle 214"/>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69" name="Freeform 215"/>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281" name="Group 216"/>
              <p:cNvGrpSpPr>
                <a:grpSpLocks/>
              </p:cNvGrpSpPr>
              <p:nvPr/>
            </p:nvGrpSpPr>
            <p:grpSpPr bwMode="auto">
              <a:xfrm>
                <a:off x="2016" y="2352"/>
                <a:ext cx="192" cy="192"/>
                <a:chOff x="2016" y="1776"/>
                <a:chExt cx="192" cy="192"/>
              </a:xfrm>
            </p:grpSpPr>
            <p:sp>
              <p:nvSpPr>
                <p:cNvPr id="169366" name="Rectangle 217"/>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67" name="Freeform 218"/>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282" name="Group 219"/>
              <p:cNvGrpSpPr>
                <a:grpSpLocks/>
              </p:cNvGrpSpPr>
              <p:nvPr/>
            </p:nvGrpSpPr>
            <p:grpSpPr bwMode="auto">
              <a:xfrm>
                <a:off x="2208" y="1776"/>
                <a:ext cx="192" cy="192"/>
                <a:chOff x="2016" y="1776"/>
                <a:chExt cx="192" cy="192"/>
              </a:xfrm>
            </p:grpSpPr>
            <p:sp>
              <p:nvSpPr>
                <p:cNvPr id="169364" name="Rectangle 220"/>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65" name="Freeform 221"/>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283" name="Group 222"/>
              <p:cNvGrpSpPr>
                <a:grpSpLocks/>
              </p:cNvGrpSpPr>
              <p:nvPr/>
            </p:nvGrpSpPr>
            <p:grpSpPr bwMode="auto">
              <a:xfrm>
                <a:off x="2208" y="1968"/>
                <a:ext cx="192" cy="192"/>
                <a:chOff x="2016" y="1776"/>
                <a:chExt cx="192" cy="192"/>
              </a:xfrm>
            </p:grpSpPr>
            <p:sp>
              <p:nvSpPr>
                <p:cNvPr id="169362" name="Rectangle 223"/>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63" name="Freeform 224"/>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284" name="Group 225"/>
              <p:cNvGrpSpPr>
                <a:grpSpLocks/>
              </p:cNvGrpSpPr>
              <p:nvPr/>
            </p:nvGrpSpPr>
            <p:grpSpPr bwMode="auto">
              <a:xfrm>
                <a:off x="2208" y="2160"/>
                <a:ext cx="192" cy="192"/>
                <a:chOff x="2016" y="1776"/>
                <a:chExt cx="192" cy="192"/>
              </a:xfrm>
            </p:grpSpPr>
            <p:sp>
              <p:nvSpPr>
                <p:cNvPr id="169360" name="Rectangle 226"/>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61" name="Freeform 227"/>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285" name="Group 228"/>
              <p:cNvGrpSpPr>
                <a:grpSpLocks/>
              </p:cNvGrpSpPr>
              <p:nvPr/>
            </p:nvGrpSpPr>
            <p:grpSpPr bwMode="auto">
              <a:xfrm>
                <a:off x="2208" y="2352"/>
                <a:ext cx="192" cy="192"/>
                <a:chOff x="2016" y="1776"/>
                <a:chExt cx="192" cy="192"/>
              </a:xfrm>
            </p:grpSpPr>
            <p:sp>
              <p:nvSpPr>
                <p:cNvPr id="169358" name="Rectangle 229"/>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59" name="Freeform 230"/>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286" name="Group 231"/>
              <p:cNvGrpSpPr>
                <a:grpSpLocks/>
              </p:cNvGrpSpPr>
              <p:nvPr/>
            </p:nvGrpSpPr>
            <p:grpSpPr bwMode="auto">
              <a:xfrm>
                <a:off x="2400" y="1776"/>
                <a:ext cx="192" cy="192"/>
                <a:chOff x="2016" y="1776"/>
                <a:chExt cx="192" cy="192"/>
              </a:xfrm>
            </p:grpSpPr>
            <p:sp>
              <p:nvSpPr>
                <p:cNvPr id="169356" name="Rectangle 232"/>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57" name="Freeform 233"/>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287" name="Group 234"/>
              <p:cNvGrpSpPr>
                <a:grpSpLocks/>
              </p:cNvGrpSpPr>
              <p:nvPr/>
            </p:nvGrpSpPr>
            <p:grpSpPr bwMode="auto">
              <a:xfrm>
                <a:off x="2400" y="1968"/>
                <a:ext cx="192" cy="192"/>
                <a:chOff x="2016" y="1776"/>
                <a:chExt cx="192" cy="192"/>
              </a:xfrm>
            </p:grpSpPr>
            <p:sp>
              <p:nvSpPr>
                <p:cNvPr id="169354" name="Rectangle 235"/>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55" name="Freeform 236"/>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288" name="Group 237"/>
              <p:cNvGrpSpPr>
                <a:grpSpLocks/>
              </p:cNvGrpSpPr>
              <p:nvPr/>
            </p:nvGrpSpPr>
            <p:grpSpPr bwMode="auto">
              <a:xfrm>
                <a:off x="2400" y="2160"/>
                <a:ext cx="192" cy="192"/>
                <a:chOff x="2016" y="1776"/>
                <a:chExt cx="192" cy="192"/>
              </a:xfrm>
            </p:grpSpPr>
            <p:sp>
              <p:nvSpPr>
                <p:cNvPr id="169352" name="Rectangle 238"/>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53" name="Freeform 239"/>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289" name="Group 240"/>
              <p:cNvGrpSpPr>
                <a:grpSpLocks/>
              </p:cNvGrpSpPr>
              <p:nvPr/>
            </p:nvGrpSpPr>
            <p:grpSpPr bwMode="auto">
              <a:xfrm>
                <a:off x="2400" y="2352"/>
                <a:ext cx="192" cy="192"/>
                <a:chOff x="2016" y="1776"/>
                <a:chExt cx="192" cy="192"/>
              </a:xfrm>
            </p:grpSpPr>
            <p:sp>
              <p:nvSpPr>
                <p:cNvPr id="169350" name="Rectangle 241"/>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51" name="Freeform 242"/>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290" name="Group 243"/>
              <p:cNvGrpSpPr>
                <a:grpSpLocks/>
              </p:cNvGrpSpPr>
              <p:nvPr/>
            </p:nvGrpSpPr>
            <p:grpSpPr bwMode="auto">
              <a:xfrm>
                <a:off x="2592" y="1776"/>
                <a:ext cx="192" cy="192"/>
                <a:chOff x="2016" y="1776"/>
                <a:chExt cx="192" cy="192"/>
              </a:xfrm>
            </p:grpSpPr>
            <p:sp>
              <p:nvSpPr>
                <p:cNvPr id="169348" name="Rectangle 244"/>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49" name="Freeform 245"/>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291" name="Group 246"/>
              <p:cNvGrpSpPr>
                <a:grpSpLocks/>
              </p:cNvGrpSpPr>
              <p:nvPr/>
            </p:nvGrpSpPr>
            <p:grpSpPr bwMode="auto">
              <a:xfrm>
                <a:off x="2592" y="1968"/>
                <a:ext cx="192" cy="192"/>
                <a:chOff x="2016" y="1776"/>
                <a:chExt cx="192" cy="192"/>
              </a:xfrm>
            </p:grpSpPr>
            <p:sp>
              <p:nvSpPr>
                <p:cNvPr id="169346" name="Rectangle 247"/>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47" name="Freeform 248"/>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292" name="Group 249"/>
              <p:cNvGrpSpPr>
                <a:grpSpLocks/>
              </p:cNvGrpSpPr>
              <p:nvPr/>
            </p:nvGrpSpPr>
            <p:grpSpPr bwMode="auto">
              <a:xfrm>
                <a:off x="2592" y="2160"/>
                <a:ext cx="192" cy="192"/>
                <a:chOff x="2016" y="1776"/>
                <a:chExt cx="192" cy="192"/>
              </a:xfrm>
            </p:grpSpPr>
            <p:sp>
              <p:nvSpPr>
                <p:cNvPr id="169344" name="Rectangle 250"/>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45" name="Freeform 251"/>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293" name="Group 252"/>
              <p:cNvGrpSpPr>
                <a:grpSpLocks/>
              </p:cNvGrpSpPr>
              <p:nvPr/>
            </p:nvGrpSpPr>
            <p:grpSpPr bwMode="auto">
              <a:xfrm>
                <a:off x="2592" y="2352"/>
                <a:ext cx="192" cy="192"/>
                <a:chOff x="2016" y="1776"/>
                <a:chExt cx="192" cy="192"/>
              </a:xfrm>
            </p:grpSpPr>
            <p:sp>
              <p:nvSpPr>
                <p:cNvPr id="169342" name="Rectangle 253"/>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43" name="Freeform 254"/>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294" name="Group 255"/>
              <p:cNvGrpSpPr>
                <a:grpSpLocks/>
              </p:cNvGrpSpPr>
              <p:nvPr/>
            </p:nvGrpSpPr>
            <p:grpSpPr bwMode="auto">
              <a:xfrm>
                <a:off x="2784" y="1776"/>
                <a:ext cx="192" cy="192"/>
                <a:chOff x="2016" y="1776"/>
                <a:chExt cx="192" cy="192"/>
              </a:xfrm>
            </p:grpSpPr>
            <p:sp>
              <p:nvSpPr>
                <p:cNvPr id="169340" name="Rectangle 256"/>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41" name="Freeform 257"/>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295" name="Group 258"/>
              <p:cNvGrpSpPr>
                <a:grpSpLocks/>
              </p:cNvGrpSpPr>
              <p:nvPr/>
            </p:nvGrpSpPr>
            <p:grpSpPr bwMode="auto">
              <a:xfrm>
                <a:off x="2784" y="1968"/>
                <a:ext cx="192" cy="192"/>
                <a:chOff x="2016" y="1776"/>
                <a:chExt cx="192" cy="192"/>
              </a:xfrm>
            </p:grpSpPr>
            <p:sp>
              <p:nvSpPr>
                <p:cNvPr id="169338" name="Rectangle 259"/>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39" name="Freeform 260"/>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296" name="Group 261"/>
              <p:cNvGrpSpPr>
                <a:grpSpLocks/>
              </p:cNvGrpSpPr>
              <p:nvPr/>
            </p:nvGrpSpPr>
            <p:grpSpPr bwMode="auto">
              <a:xfrm>
                <a:off x="2784" y="2160"/>
                <a:ext cx="192" cy="192"/>
                <a:chOff x="2016" y="1776"/>
                <a:chExt cx="192" cy="192"/>
              </a:xfrm>
            </p:grpSpPr>
            <p:sp>
              <p:nvSpPr>
                <p:cNvPr id="169336" name="Rectangle 262"/>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37" name="Freeform 263"/>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297" name="Group 264"/>
              <p:cNvGrpSpPr>
                <a:grpSpLocks/>
              </p:cNvGrpSpPr>
              <p:nvPr/>
            </p:nvGrpSpPr>
            <p:grpSpPr bwMode="auto">
              <a:xfrm>
                <a:off x="2784" y="2352"/>
                <a:ext cx="192" cy="192"/>
                <a:chOff x="2016" y="1776"/>
                <a:chExt cx="192" cy="192"/>
              </a:xfrm>
            </p:grpSpPr>
            <p:sp>
              <p:nvSpPr>
                <p:cNvPr id="169334" name="Rectangle 265"/>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35" name="Freeform 266"/>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298" name="Group 267"/>
              <p:cNvGrpSpPr>
                <a:grpSpLocks/>
              </p:cNvGrpSpPr>
              <p:nvPr/>
            </p:nvGrpSpPr>
            <p:grpSpPr bwMode="auto">
              <a:xfrm>
                <a:off x="2976" y="1776"/>
                <a:ext cx="192" cy="192"/>
                <a:chOff x="2016" y="1776"/>
                <a:chExt cx="192" cy="192"/>
              </a:xfrm>
            </p:grpSpPr>
            <p:sp>
              <p:nvSpPr>
                <p:cNvPr id="169332" name="Rectangle 268"/>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33" name="Freeform 269"/>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299" name="Group 270"/>
              <p:cNvGrpSpPr>
                <a:grpSpLocks/>
              </p:cNvGrpSpPr>
              <p:nvPr/>
            </p:nvGrpSpPr>
            <p:grpSpPr bwMode="auto">
              <a:xfrm>
                <a:off x="2976" y="1968"/>
                <a:ext cx="192" cy="192"/>
                <a:chOff x="2016" y="1776"/>
                <a:chExt cx="192" cy="192"/>
              </a:xfrm>
            </p:grpSpPr>
            <p:sp>
              <p:nvSpPr>
                <p:cNvPr id="169330" name="Rectangle 271"/>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31" name="Freeform 272"/>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300" name="Group 273"/>
              <p:cNvGrpSpPr>
                <a:grpSpLocks/>
              </p:cNvGrpSpPr>
              <p:nvPr/>
            </p:nvGrpSpPr>
            <p:grpSpPr bwMode="auto">
              <a:xfrm>
                <a:off x="2976" y="2160"/>
                <a:ext cx="192" cy="192"/>
                <a:chOff x="2016" y="1776"/>
                <a:chExt cx="192" cy="192"/>
              </a:xfrm>
            </p:grpSpPr>
            <p:sp>
              <p:nvSpPr>
                <p:cNvPr id="169328" name="Rectangle 274"/>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29" name="Freeform 275"/>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301" name="Group 276"/>
              <p:cNvGrpSpPr>
                <a:grpSpLocks/>
              </p:cNvGrpSpPr>
              <p:nvPr/>
            </p:nvGrpSpPr>
            <p:grpSpPr bwMode="auto">
              <a:xfrm>
                <a:off x="2976" y="2352"/>
                <a:ext cx="192" cy="192"/>
                <a:chOff x="2016" y="1776"/>
                <a:chExt cx="192" cy="192"/>
              </a:xfrm>
            </p:grpSpPr>
            <p:sp>
              <p:nvSpPr>
                <p:cNvPr id="169326" name="Rectangle 277"/>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27" name="Freeform 278"/>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302" name="Group 279"/>
              <p:cNvGrpSpPr>
                <a:grpSpLocks/>
              </p:cNvGrpSpPr>
              <p:nvPr/>
            </p:nvGrpSpPr>
            <p:grpSpPr bwMode="auto">
              <a:xfrm>
                <a:off x="3168" y="1776"/>
                <a:ext cx="192" cy="192"/>
                <a:chOff x="2016" y="1776"/>
                <a:chExt cx="192" cy="192"/>
              </a:xfrm>
            </p:grpSpPr>
            <p:sp>
              <p:nvSpPr>
                <p:cNvPr id="169324" name="Rectangle 280"/>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25" name="Freeform 281"/>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303" name="Group 282"/>
              <p:cNvGrpSpPr>
                <a:grpSpLocks/>
              </p:cNvGrpSpPr>
              <p:nvPr/>
            </p:nvGrpSpPr>
            <p:grpSpPr bwMode="auto">
              <a:xfrm>
                <a:off x="3168" y="1968"/>
                <a:ext cx="192" cy="192"/>
                <a:chOff x="2016" y="1776"/>
                <a:chExt cx="192" cy="192"/>
              </a:xfrm>
            </p:grpSpPr>
            <p:sp>
              <p:nvSpPr>
                <p:cNvPr id="169322" name="Rectangle 283"/>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23" name="Freeform 284"/>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304" name="Group 285"/>
              <p:cNvGrpSpPr>
                <a:grpSpLocks/>
              </p:cNvGrpSpPr>
              <p:nvPr/>
            </p:nvGrpSpPr>
            <p:grpSpPr bwMode="auto">
              <a:xfrm>
                <a:off x="3168" y="2160"/>
                <a:ext cx="192" cy="192"/>
                <a:chOff x="2016" y="1776"/>
                <a:chExt cx="192" cy="192"/>
              </a:xfrm>
            </p:grpSpPr>
            <p:sp>
              <p:nvSpPr>
                <p:cNvPr id="169320" name="Rectangle 286"/>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21" name="Freeform 287"/>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305" name="Group 288"/>
              <p:cNvGrpSpPr>
                <a:grpSpLocks/>
              </p:cNvGrpSpPr>
              <p:nvPr/>
            </p:nvGrpSpPr>
            <p:grpSpPr bwMode="auto">
              <a:xfrm>
                <a:off x="3168" y="2352"/>
                <a:ext cx="192" cy="192"/>
                <a:chOff x="2016" y="1776"/>
                <a:chExt cx="192" cy="192"/>
              </a:xfrm>
            </p:grpSpPr>
            <p:sp>
              <p:nvSpPr>
                <p:cNvPr id="169318" name="Rectangle 289"/>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19" name="Freeform 290"/>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306" name="Group 291"/>
              <p:cNvGrpSpPr>
                <a:grpSpLocks/>
              </p:cNvGrpSpPr>
              <p:nvPr/>
            </p:nvGrpSpPr>
            <p:grpSpPr bwMode="auto">
              <a:xfrm>
                <a:off x="3360" y="1776"/>
                <a:ext cx="192" cy="192"/>
                <a:chOff x="2016" y="1776"/>
                <a:chExt cx="192" cy="192"/>
              </a:xfrm>
            </p:grpSpPr>
            <p:sp>
              <p:nvSpPr>
                <p:cNvPr id="169316" name="Rectangle 292"/>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17" name="Freeform 293"/>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307" name="Group 294"/>
              <p:cNvGrpSpPr>
                <a:grpSpLocks/>
              </p:cNvGrpSpPr>
              <p:nvPr/>
            </p:nvGrpSpPr>
            <p:grpSpPr bwMode="auto">
              <a:xfrm>
                <a:off x="3360" y="1968"/>
                <a:ext cx="192" cy="192"/>
                <a:chOff x="2016" y="1776"/>
                <a:chExt cx="192" cy="192"/>
              </a:xfrm>
            </p:grpSpPr>
            <p:sp>
              <p:nvSpPr>
                <p:cNvPr id="169314" name="Rectangle 295"/>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15" name="Freeform 296"/>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308" name="Group 297"/>
              <p:cNvGrpSpPr>
                <a:grpSpLocks/>
              </p:cNvGrpSpPr>
              <p:nvPr/>
            </p:nvGrpSpPr>
            <p:grpSpPr bwMode="auto">
              <a:xfrm>
                <a:off x="3360" y="2160"/>
                <a:ext cx="192" cy="192"/>
                <a:chOff x="2016" y="1776"/>
                <a:chExt cx="192" cy="192"/>
              </a:xfrm>
            </p:grpSpPr>
            <p:sp>
              <p:nvSpPr>
                <p:cNvPr id="169312" name="Rectangle 298"/>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13" name="Freeform 299"/>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nvGrpSpPr>
              <p:cNvPr id="169309" name="Group 300"/>
              <p:cNvGrpSpPr>
                <a:grpSpLocks/>
              </p:cNvGrpSpPr>
              <p:nvPr/>
            </p:nvGrpSpPr>
            <p:grpSpPr bwMode="auto">
              <a:xfrm>
                <a:off x="3360" y="2352"/>
                <a:ext cx="192" cy="192"/>
                <a:chOff x="2016" y="1776"/>
                <a:chExt cx="192" cy="192"/>
              </a:xfrm>
            </p:grpSpPr>
            <p:sp>
              <p:nvSpPr>
                <p:cNvPr id="169310" name="Rectangle 301"/>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311" name="Freeform 302"/>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zh-CN" altLang="en-US"/>
                </a:p>
              </p:txBody>
            </p:sp>
          </p:grpSp>
        </p:grpSp>
        <p:sp>
          <p:nvSpPr>
            <p:cNvPr id="169276" name="AutoShape 303"/>
            <p:cNvSpPr>
              <a:spLocks noChangeArrowheads="1"/>
            </p:cNvSpPr>
            <p:nvPr/>
          </p:nvSpPr>
          <p:spPr bwMode="auto">
            <a:xfrm>
              <a:off x="2016" y="1537"/>
              <a:ext cx="481" cy="462"/>
            </a:xfrm>
            <a:prstGeom prst="rightArrow">
              <a:avLst>
                <a:gd name="adj1" fmla="val 50000"/>
                <a:gd name="adj2" fmla="val 28028"/>
              </a:avLst>
            </a:prstGeom>
            <a:solidFill>
              <a:schemeClr val="bg1"/>
            </a:solidFill>
            <a:ln w="38100">
              <a:solidFill>
                <a:schemeClr val="tx1"/>
              </a:solidFill>
              <a:miter lim="800000"/>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000000"/>
                  </a:solidFill>
                  <a:latin typeface="Verdana" panose="020B0604030504040204" pitchFamily="34" charset="0"/>
                  <a:ea typeface="Gulim" pitchFamily="34" charset="-127"/>
                </a:rPr>
                <a:t>W1</a:t>
              </a:r>
            </a:p>
          </p:txBody>
        </p:sp>
      </p:grpSp>
      <p:grpSp>
        <p:nvGrpSpPr>
          <p:cNvPr id="43627" name="Group 304"/>
          <p:cNvGrpSpPr>
            <a:grpSpLocks/>
          </p:cNvGrpSpPr>
          <p:nvPr/>
        </p:nvGrpSpPr>
        <p:grpSpPr bwMode="auto">
          <a:xfrm>
            <a:off x="3200400" y="3894138"/>
            <a:ext cx="3200400" cy="1598612"/>
            <a:chOff x="2016" y="2305"/>
            <a:chExt cx="2016" cy="1007"/>
          </a:xfrm>
        </p:grpSpPr>
        <p:grpSp>
          <p:nvGrpSpPr>
            <p:cNvPr id="169176" name="Group 305"/>
            <p:cNvGrpSpPr>
              <a:grpSpLocks/>
            </p:cNvGrpSpPr>
            <p:nvPr/>
          </p:nvGrpSpPr>
          <p:grpSpPr bwMode="auto">
            <a:xfrm>
              <a:off x="2496" y="2544"/>
              <a:ext cx="1536" cy="768"/>
              <a:chOff x="2016" y="2544"/>
              <a:chExt cx="1536" cy="768"/>
            </a:xfrm>
          </p:grpSpPr>
          <p:grpSp>
            <p:nvGrpSpPr>
              <p:cNvPr id="169178" name="Group 306"/>
              <p:cNvGrpSpPr>
                <a:grpSpLocks/>
              </p:cNvGrpSpPr>
              <p:nvPr/>
            </p:nvGrpSpPr>
            <p:grpSpPr bwMode="auto">
              <a:xfrm>
                <a:off x="2016" y="2544"/>
                <a:ext cx="192" cy="192"/>
                <a:chOff x="2016" y="2544"/>
                <a:chExt cx="192" cy="192"/>
              </a:xfrm>
            </p:grpSpPr>
            <p:sp>
              <p:nvSpPr>
                <p:cNvPr id="169273" name="Rectangle 307"/>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74" name="Freeform 308"/>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sp>
            <p:nvSpPr>
              <p:cNvPr id="169179" name="Rectangle 309"/>
              <p:cNvSpPr>
                <a:spLocks noChangeArrowheads="1"/>
              </p:cNvSpPr>
              <p:nvPr/>
            </p:nvSpPr>
            <p:spPr bwMode="auto">
              <a:xfrm>
                <a:off x="2016" y="2544"/>
                <a:ext cx="1536" cy="76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nvGrpSpPr>
              <p:cNvPr id="169180" name="Group 310"/>
              <p:cNvGrpSpPr>
                <a:grpSpLocks/>
              </p:cNvGrpSpPr>
              <p:nvPr/>
            </p:nvGrpSpPr>
            <p:grpSpPr bwMode="auto">
              <a:xfrm>
                <a:off x="2016" y="2736"/>
                <a:ext cx="192" cy="192"/>
                <a:chOff x="2016" y="2544"/>
                <a:chExt cx="192" cy="192"/>
              </a:xfrm>
            </p:grpSpPr>
            <p:sp>
              <p:nvSpPr>
                <p:cNvPr id="169271" name="Rectangle 311"/>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72" name="Freeform 312"/>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181" name="Group 313"/>
              <p:cNvGrpSpPr>
                <a:grpSpLocks/>
              </p:cNvGrpSpPr>
              <p:nvPr/>
            </p:nvGrpSpPr>
            <p:grpSpPr bwMode="auto">
              <a:xfrm>
                <a:off x="2016" y="2928"/>
                <a:ext cx="192" cy="192"/>
                <a:chOff x="2016" y="2544"/>
                <a:chExt cx="192" cy="192"/>
              </a:xfrm>
            </p:grpSpPr>
            <p:sp>
              <p:nvSpPr>
                <p:cNvPr id="169269" name="Rectangle 314"/>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70" name="Freeform 315"/>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182" name="Group 316"/>
              <p:cNvGrpSpPr>
                <a:grpSpLocks/>
              </p:cNvGrpSpPr>
              <p:nvPr/>
            </p:nvGrpSpPr>
            <p:grpSpPr bwMode="auto">
              <a:xfrm>
                <a:off x="2016" y="3120"/>
                <a:ext cx="192" cy="192"/>
                <a:chOff x="2016" y="2544"/>
                <a:chExt cx="192" cy="192"/>
              </a:xfrm>
            </p:grpSpPr>
            <p:sp>
              <p:nvSpPr>
                <p:cNvPr id="169267" name="Rectangle 317"/>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68" name="Freeform 318"/>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183" name="Group 319"/>
              <p:cNvGrpSpPr>
                <a:grpSpLocks/>
              </p:cNvGrpSpPr>
              <p:nvPr/>
            </p:nvGrpSpPr>
            <p:grpSpPr bwMode="auto">
              <a:xfrm>
                <a:off x="2208" y="2544"/>
                <a:ext cx="192" cy="192"/>
                <a:chOff x="2016" y="2544"/>
                <a:chExt cx="192" cy="192"/>
              </a:xfrm>
            </p:grpSpPr>
            <p:sp>
              <p:nvSpPr>
                <p:cNvPr id="169265" name="Rectangle 320"/>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66" name="Freeform 321"/>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184" name="Group 322"/>
              <p:cNvGrpSpPr>
                <a:grpSpLocks/>
              </p:cNvGrpSpPr>
              <p:nvPr/>
            </p:nvGrpSpPr>
            <p:grpSpPr bwMode="auto">
              <a:xfrm>
                <a:off x="2208" y="2736"/>
                <a:ext cx="192" cy="192"/>
                <a:chOff x="2016" y="2544"/>
                <a:chExt cx="192" cy="192"/>
              </a:xfrm>
            </p:grpSpPr>
            <p:sp>
              <p:nvSpPr>
                <p:cNvPr id="169263" name="Rectangle 323"/>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64" name="Freeform 324"/>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185" name="Group 325"/>
              <p:cNvGrpSpPr>
                <a:grpSpLocks/>
              </p:cNvGrpSpPr>
              <p:nvPr/>
            </p:nvGrpSpPr>
            <p:grpSpPr bwMode="auto">
              <a:xfrm>
                <a:off x="2208" y="2928"/>
                <a:ext cx="192" cy="192"/>
                <a:chOff x="2016" y="2544"/>
                <a:chExt cx="192" cy="192"/>
              </a:xfrm>
            </p:grpSpPr>
            <p:sp>
              <p:nvSpPr>
                <p:cNvPr id="169261" name="Rectangle 326"/>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62" name="Freeform 327"/>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186" name="Group 328"/>
              <p:cNvGrpSpPr>
                <a:grpSpLocks/>
              </p:cNvGrpSpPr>
              <p:nvPr/>
            </p:nvGrpSpPr>
            <p:grpSpPr bwMode="auto">
              <a:xfrm>
                <a:off x="2208" y="3120"/>
                <a:ext cx="192" cy="192"/>
                <a:chOff x="2016" y="2544"/>
                <a:chExt cx="192" cy="192"/>
              </a:xfrm>
            </p:grpSpPr>
            <p:sp>
              <p:nvSpPr>
                <p:cNvPr id="169259" name="Rectangle 329"/>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60" name="Freeform 330"/>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187" name="Group 331"/>
              <p:cNvGrpSpPr>
                <a:grpSpLocks/>
              </p:cNvGrpSpPr>
              <p:nvPr/>
            </p:nvGrpSpPr>
            <p:grpSpPr bwMode="auto">
              <a:xfrm>
                <a:off x="2400" y="2544"/>
                <a:ext cx="192" cy="192"/>
                <a:chOff x="2016" y="2544"/>
                <a:chExt cx="192" cy="192"/>
              </a:xfrm>
            </p:grpSpPr>
            <p:sp>
              <p:nvSpPr>
                <p:cNvPr id="169257" name="Rectangle 332"/>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58" name="Freeform 333"/>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188" name="Group 334"/>
              <p:cNvGrpSpPr>
                <a:grpSpLocks/>
              </p:cNvGrpSpPr>
              <p:nvPr/>
            </p:nvGrpSpPr>
            <p:grpSpPr bwMode="auto">
              <a:xfrm>
                <a:off x="2400" y="2736"/>
                <a:ext cx="192" cy="192"/>
                <a:chOff x="2016" y="2544"/>
                <a:chExt cx="192" cy="192"/>
              </a:xfrm>
            </p:grpSpPr>
            <p:sp>
              <p:nvSpPr>
                <p:cNvPr id="169255" name="Rectangle 335"/>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56" name="Freeform 336"/>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189" name="Group 337"/>
              <p:cNvGrpSpPr>
                <a:grpSpLocks/>
              </p:cNvGrpSpPr>
              <p:nvPr/>
            </p:nvGrpSpPr>
            <p:grpSpPr bwMode="auto">
              <a:xfrm>
                <a:off x="2400" y="2928"/>
                <a:ext cx="192" cy="192"/>
                <a:chOff x="2016" y="2544"/>
                <a:chExt cx="192" cy="192"/>
              </a:xfrm>
            </p:grpSpPr>
            <p:sp>
              <p:nvSpPr>
                <p:cNvPr id="169253" name="Rectangle 338"/>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54" name="Freeform 339"/>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190" name="Group 340"/>
              <p:cNvGrpSpPr>
                <a:grpSpLocks/>
              </p:cNvGrpSpPr>
              <p:nvPr/>
            </p:nvGrpSpPr>
            <p:grpSpPr bwMode="auto">
              <a:xfrm>
                <a:off x="2400" y="3120"/>
                <a:ext cx="192" cy="192"/>
                <a:chOff x="2016" y="2544"/>
                <a:chExt cx="192" cy="192"/>
              </a:xfrm>
            </p:grpSpPr>
            <p:sp>
              <p:nvSpPr>
                <p:cNvPr id="169251" name="Rectangle 341"/>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52" name="Freeform 342"/>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191" name="Group 343"/>
              <p:cNvGrpSpPr>
                <a:grpSpLocks/>
              </p:cNvGrpSpPr>
              <p:nvPr/>
            </p:nvGrpSpPr>
            <p:grpSpPr bwMode="auto">
              <a:xfrm>
                <a:off x="2592" y="2544"/>
                <a:ext cx="192" cy="192"/>
                <a:chOff x="2016" y="2544"/>
                <a:chExt cx="192" cy="192"/>
              </a:xfrm>
            </p:grpSpPr>
            <p:sp>
              <p:nvSpPr>
                <p:cNvPr id="169249" name="Rectangle 344"/>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50" name="Freeform 345"/>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192" name="Group 346"/>
              <p:cNvGrpSpPr>
                <a:grpSpLocks/>
              </p:cNvGrpSpPr>
              <p:nvPr/>
            </p:nvGrpSpPr>
            <p:grpSpPr bwMode="auto">
              <a:xfrm>
                <a:off x="2592" y="2736"/>
                <a:ext cx="192" cy="192"/>
                <a:chOff x="2016" y="2544"/>
                <a:chExt cx="192" cy="192"/>
              </a:xfrm>
            </p:grpSpPr>
            <p:sp>
              <p:nvSpPr>
                <p:cNvPr id="169247" name="Rectangle 347"/>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48" name="Freeform 348"/>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193" name="Group 349"/>
              <p:cNvGrpSpPr>
                <a:grpSpLocks/>
              </p:cNvGrpSpPr>
              <p:nvPr/>
            </p:nvGrpSpPr>
            <p:grpSpPr bwMode="auto">
              <a:xfrm>
                <a:off x="2592" y="2928"/>
                <a:ext cx="192" cy="192"/>
                <a:chOff x="2016" y="2544"/>
                <a:chExt cx="192" cy="192"/>
              </a:xfrm>
            </p:grpSpPr>
            <p:sp>
              <p:nvSpPr>
                <p:cNvPr id="169245" name="Rectangle 350"/>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46" name="Freeform 351"/>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194" name="Group 352"/>
              <p:cNvGrpSpPr>
                <a:grpSpLocks/>
              </p:cNvGrpSpPr>
              <p:nvPr/>
            </p:nvGrpSpPr>
            <p:grpSpPr bwMode="auto">
              <a:xfrm>
                <a:off x="2592" y="3120"/>
                <a:ext cx="192" cy="192"/>
                <a:chOff x="2016" y="2544"/>
                <a:chExt cx="192" cy="192"/>
              </a:xfrm>
            </p:grpSpPr>
            <p:sp>
              <p:nvSpPr>
                <p:cNvPr id="169243" name="Rectangle 353"/>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44" name="Freeform 354"/>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195" name="Group 355"/>
              <p:cNvGrpSpPr>
                <a:grpSpLocks/>
              </p:cNvGrpSpPr>
              <p:nvPr/>
            </p:nvGrpSpPr>
            <p:grpSpPr bwMode="auto">
              <a:xfrm>
                <a:off x="2784" y="2544"/>
                <a:ext cx="192" cy="192"/>
                <a:chOff x="2016" y="2544"/>
                <a:chExt cx="192" cy="192"/>
              </a:xfrm>
            </p:grpSpPr>
            <p:sp>
              <p:nvSpPr>
                <p:cNvPr id="169241" name="Rectangle 356"/>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42" name="Freeform 357"/>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196" name="Group 358"/>
              <p:cNvGrpSpPr>
                <a:grpSpLocks/>
              </p:cNvGrpSpPr>
              <p:nvPr/>
            </p:nvGrpSpPr>
            <p:grpSpPr bwMode="auto">
              <a:xfrm>
                <a:off x="2784" y="2736"/>
                <a:ext cx="192" cy="192"/>
                <a:chOff x="2016" y="2544"/>
                <a:chExt cx="192" cy="192"/>
              </a:xfrm>
            </p:grpSpPr>
            <p:sp>
              <p:nvSpPr>
                <p:cNvPr id="169239" name="Rectangle 359"/>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40" name="Freeform 360"/>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197" name="Group 361"/>
              <p:cNvGrpSpPr>
                <a:grpSpLocks/>
              </p:cNvGrpSpPr>
              <p:nvPr/>
            </p:nvGrpSpPr>
            <p:grpSpPr bwMode="auto">
              <a:xfrm>
                <a:off x="2784" y="2928"/>
                <a:ext cx="192" cy="192"/>
                <a:chOff x="2016" y="2544"/>
                <a:chExt cx="192" cy="192"/>
              </a:xfrm>
            </p:grpSpPr>
            <p:sp>
              <p:nvSpPr>
                <p:cNvPr id="169237" name="Rectangle 362"/>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38" name="Freeform 363"/>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198" name="Group 364"/>
              <p:cNvGrpSpPr>
                <a:grpSpLocks/>
              </p:cNvGrpSpPr>
              <p:nvPr/>
            </p:nvGrpSpPr>
            <p:grpSpPr bwMode="auto">
              <a:xfrm>
                <a:off x="2784" y="3120"/>
                <a:ext cx="192" cy="192"/>
                <a:chOff x="2016" y="2544"/>
                <a:chExt cx="192" cy="192"/>
              </a:xfrm>
            </p:grpSpPr>
            <p:sp>
              <p:nvSpPr>
                <p:cNvPr id="169235" name="Rectangle 365"/>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36" name="Freeform 366"/>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199" name="Group 367"/>
              <p:cNvGrpSpPr>
                <a:grpSpLocks/>
              </p:cNvGrpSpPr>
              <p:nvPr/>
            </p:nvGrpSpPr>
            <p:grpSpPr bwMode="auto">
              <a:xfrm>
                <a:off x="2976" y="2544"/>
                <a:ext cx="192" cy="192"/>
                <a:chOff x="2016" y="2544"/>
                <a:chExt cx="192" cy="192"/>
              </a:xfrm>
            </p:grpSpPr>
            <p:sp>
              <p:nvSpPr>
                <p:cNvPr id="169233" name="Rectangle 368"/>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34" name="Freeform 369"/>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200" name="Group 370"/>
              <p:cNvGrpSpPr>
                <a:grpSpLocks/>
              </p:cNvGrpSpPr>
              <p:nvPr/>
            </p:nvGrpSpPr>
            <p:grpSpPr bwMode="auto">
              <a:xfrm>
                <a:off x="2976" y="2736"/>
                <a:ext cx="192" cy="192"/>
                <a:chOff x="2016" y="2544"/>
                <a:chExt cx="192" cy="192"/>
              </a:xfrm>
            </p:grpSpPr>
            <p:sp>
              <p:nvSpPr>
                <p:cNvPr id="169231" name="Rectangle 371"/>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32" name="Freeform 372"/>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201" name="Group 373"/>
              <p:cNvGrpSpPr>
                <a:grpSpLocks/>
              </p:cNvGrpSpPr>
              <p:nvPr/>
            </p:nvGrpSpPr>
            <p:grpSpPr bwMode="auto">
              <a:xfrm>
                <a:off x="2976" y="2928"/>
                <a:ext cx="192" cy="192"/>
                <a:chOff x="2016" y="2544"/>
                <a:chExt cx="192" cy="192"/>
              </a:xfrm>
            </p:grpSpPr>
            <p:sp>
              <p:nvSpPr>
                <p:cNvPr id="169229" name="Rectangle 374"/>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30" name="Freeform 375"/>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202" name="Group 376"/>
              <p:cNvGrpSpPr>
                <a:grpSpLocks/>
              </p:cNvGrpSpPr>
              <p:nvPr/>
            </p:nvGrpSpPr>
            <p:grpSpPr bwMode="auto">
              <a:xfrm>
                <a:off x="2976" y="3120"/>
                <a:ext cx="192" cy="192"/>
                <a:chOff x="2016" y="2544"/>
                <a:chExt cx="192" cy="192"/>
              </a:xfrm>
            </p:grpSpPr>
            <p:sp>
              <p:nvSpPr>
                <p:cNvPr id="169227" name="Rectangle 377"/>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28" name="Freeform 378"/>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203" name="Group 379"/>
              <p:cNvGrpSpPr>
                <a:grpSpLocks/>
              </p:cNvGrpSpPr>
              <p:nvPr/>
            </p:nvGrpSpPr>
            <p:grpSpPr bwMode="auto">
              <a:xfrm>
                <a:off x="3168" y="2544"/>
                <a:ext cx="192" cy="192"/>
                <a:chOff x="2016" y="2544"/>
                <a:chExt cx="192" cy="192"/>
              </a:xfrm>
            </p:grpSpPr>
            <p:sp>
              <p:nvSpPr>
                <p:cNvPr id="169225" name="Rectangle 380"/>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26" name="Freeform 381"/>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204" name="Group 382"/>
              <p:cNvGrpSpPr>
                <a:grpSpLocks/>
              </p:cNvGrpSpPr>
              <p:nvPr/>
            </p:nvGrpSpPr>
            <p:grpSpPr bwMode="auto">
              <a:xfrm>
                <a:off x="3168" y="2736"/>
                <a:ext cx="192" cy="192"/>
                <a:chOff x="2016" y="2544"/>
                <a:chExt cx="192" cy="192"/>
              </a:xfrm>
            </p:grpSpPr>
            <p:sp>
              <p:nvSpPr>
                <p:cNvPr id="169223" name="Rectangle 383"/>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24" name="Freeform 384"/>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205" name="Group 385"/>
              <p:cNvGrpSpPr>
                <a:grpSpLocks/>
              </p:cNvGrpSpPr>
              <p:nvPr/>
            </p:nvGrpSpPr>
            <p:grpSpPr bwMode="auto">
              <a:xfrm>
                <a:off x="3168" y="2928"/>
                <a:ext cx="192" cy="192"/>
                <a:chOff x="2016" y="2544"/>
                <a:chExt cx="192" cy="192"/>
              </a:xfrm>
            </p:grpSpPr>
            <p:sp>
              <p:nvSpPr>
                <p:cNvPr id="169221" name="Rectangle 386"/>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22" name="Freeform 387"/>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206" name="Group 388"/>
              <p:cNvGrpSpPr>
                <a:grpSpLocks/>
              </p:cNvGrpSpPr>
              <p:nvPr/>
            </p:nvGrpSpPr>
            <p:grpSpPr bwMode="auto">
              <a:xfrm>
                <a:off x="3168" y="3120"/>
                <a:ext cx="192" cy="192"/>
                <a:chOff x="2016" y="2544"/>
                <a:chExt cx="192" cy="192"/>
              </a:xfrm>
            </p:grpSpPr>
            <p:sp>
              <p:nvSpPr>
                <p:cNvPr id="169219" name="Rectangle 389"/>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20" name="Freeform 390"/>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207" name="Group 391"/>
              <p:cNvGrpSpPr>
                <a:grpSpLocks/>
              </p:cNvGrpSpPr>
              <p:nvPr/>
            </p:nvGrpSpPr>
            <p:grpSpPr bwMode="auto">
              <a:xfrm>
                <a:off x="3360" y="2544"/>
                <a:ext cx="192" cy="192"/>
                <a:chOff x="2016" y="2544"/>
                <a:chExt cx="192" cy="192"/>
              </a:xfrm>
            </p:grpSpPr>
            <p:sp>
              <p:nvSpPr>
                <p:cNvPr id="169217" name="Rectangle 392"/>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18" name="Freeform 393"/>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208" name="Group 394"/>
              <p:cNvGrpSpPr>
                <a:grpSpLocks/>
              </p:cNvGrpSpPr>
              <p:nvPr/>
            </p:nvGrpSpPr>
            <p:grpSpPr bwMode="auto">
              <a:xfrm>
                <a:off x="3360" y="2736"/>
                <a:ext cx="192" cy="192"/>
                <a:chOff x="2016" y="2544"/>
                <a:chExt cx="192" cy="192"/>
              </a:xfrm>
            </p:grpSpPr>
            <p:sp>
              <p:nvSpPr>
                <p:cNvPr id="169215" name="Rectangle 395"/>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16" name="Freeform 396"/>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209" name="Group 397"/>
              <p:cNvGrpSpPr>
                <a:grpSpLocks/>
              </p:cNvGrpSpPr>
              <p:nvPr/>
            </p:nvGrpSpPr>
            <p:grpSpPr bwMode="auto">
              <a:xfrm>
                <a:off x="3360" y="2928"/>
                <a:ext cx="192" cy="192"/>
                <a:chOff x="2016" y="2544"/>
                <a:chExt cx="192" cy="192"/>
              </a:xfrm>
            </p:grpSpPr>
            <p:sp>
              <p:nvSpPr>
                <p:cNvPr id="169213" name="Rectangle 398"/>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14" name="Freeform 399"/>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nvGrpSpPr>
              <p:cNvPr id="169210" name="Group 400"/>
              <p:cNvGrpSpPr>
                <a:grpSpLocks/>
              </p:cNvGrpSpPr>
              <p:nvPr/>
            </p:nvGrpSpPr>
            <p:grpSpPr bwMode="auto">
              <a:xfrm>
                <a:off x="3360" y="3120"/>
                <a:ext cx="192" cy="192"/>
                <a:chOff x="2016" y="2544"/>
                <a:chExt cx="192" cy="192"/>
              </a:xfrm>
            </p:grpSpPr>
            <p:sp>
              <p:nvSpPr>
                <p:cNvPr id="169211" name="Rectangle 401"/>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212" name="Freeform 402"/>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zh-CN" altLang="en-US"/>
                </a:p>
              </p:txBody>
            </p:sp>
          </p:grpSp>
        </p:grpSp>
        <p:sp>
          <p:nvSpPr>
            <p:cNvPr id="169177" name="AutoShape 403"/>
            <p:cNvSpPr>
              <a:spLocks noChangeArrowheads="1"/>
            </p:cNvSpPr>
            <p:nvPr/>
          </p:nvSpPr>
          <p:spPr bwMode="auto">
            <a:xfrm>
              <a:off x="2016" y="2305"/>
              <a:ext cx="481" cy="462"/>
            </a:xfrm>
            <a:prstGeom prst="rightArrow">
              <a:avLst>
                <a:gd name="adj1" fmla="val 50000"/>
                <a:gd name="adj2" fmla="val 28028"/>
              </a:avLst>
            </a:prstGeom>
            <a:solidFill>
              <a:schemeClr val="bg1"/>
            </a:solidFill>
            <a:ln w="38100">
              <a:solidFill>
                <a:schemeClr val="tx1"/>
              </a:solidFill>
              <a:miter lim="800000"/>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000000"/>
                  </a:solidFill>
                  <a:latin typeface="Verdana" panose="020B0604030504040204" pitchFamily="34" charset="0"/>
                  <a:ea typeface="Gulim" pitchFamily="34" charset="-127"/>
                </a:rPr>
                <a:t>W4</a:t>
              </a:r>
            </a:p>
          </p:txBody>
        </p:sp>
      </p:grpSp>
      <p:grpSp>
        <p:nvGrpSpPr>
          <p:cNvPr id="43033" name="Group 404"/>
          <p:cNvGrpSpPr>
            <a:grpSpLocks/>
          </p:cNvGrpSpPr>
          <p:nvPr/>
        </p:nvGrpSpPr>
        <p:grpSpPr bwMode="auto">
          <a:xfrm>
            <a:off x="5638800" y="3055938"/>
            <a:ext cx="3200400" cy="1522412"/>
            <a:chOff x="3552" y="1777"/>
            <a:chExt cx="2016" cy="959"/>
          </a:xfrm>
        </p:grpSpPr>
        <p:grpSp>
          <p:nvGrpSpPr>
            <p:cNvPr id="169077" name="Group 405"/>
            <p:cNvGrpSpPr>
              <a:grpSpLocks/>
            </p:cNvGrpSpPr>
            <p:nvPr/>
          </p:nvGrpSpPr>
          <p:grpSpPr bwMode="auto">
            <a:xfrm>
              <a:off x="4032" y="1968"/>
              <a:ext cx="1536" cy="768"/>
              <a:chOff x="3552" y="1968"/>
              <a:chExt cx="1536" cy="768"/>
            </a:xfrm>
          </p:grpSpPr>
          <p:sp>
            <p:nvSpPr>
              <p:cNvPr id="169079" name="Rectangle 406"/>
              <p:cNvSpPr>
                <a:spLocks noChangeArrowheads="1"/>
              </p:cNvSpPr>
              <p:nvPr/>
            </p:nvSpPr>
            <p:spPr bwMode="auto">
              <a:xfrm>
                <a:off x="3552" y="1968"/>
                <a:ext cx="1536" cy="76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nvGrpSpPr>
              <p:cNvPr id="169080" name="Group 407"/>
              <p:cNvGrpSpPr>
                <a:grpSpLocks/>
              </p:cNvGrpSpPr>
              <p:nvPr/>
            </p:nvGrpSpPr>
            <p:grpSpPr bwMode="auto">
              <a:xfrm>
                <a:off x="3552" y="1968"/>
                <a:ext cx="192" cy="192"/>
                <a:chOff x="3552" y="1968"/>
                <a:chExt cx="192" cy="192"/>
              </a:xfrm>
            </p:grpSpPr>
            <p:sp>
              <p:nvSpPr>
                <p:cNvPr id="169174" name="Rectangle 408"/>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75" name="Rectangle 409"/>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81" name="Group 410"/>
              <p:cNvGrpSpPr>
                <a:grpSpLocks/>
              </p:cNvGrpSpPr>
              <p:nvPr/>
            </p:nvGrpSpPr>
            <p:grpSpPr bwMode="auto">
              <a:xfrm>
                <a:off x="3552" y="2160"/>
                <a:ext cx="192" cy="192"/>
                <a:chOff x="3552" y="1968"/>
                <a:chExt cx="192" cy="192"/>
              </a:xfrm>
            </p:grpSpPr>
            <p:sp>
              <p:nvSpPr>
                <p:cNvPr id="169172" name="Rectangle 411"/>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73" name="Rectangle 412"/>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82" name="Group 413"/>
              <p:cNvGrpSpPr>
                <a:grpSpLocks/>
              </p:cNvGrpSpPr>
              <p:nvPr/>
            </p:nvGrpSpPr>
            <p:grpSpPr bwMode="auto">
              <a:xfrm>
                <a:off x="3552" y="2352"/>
                <a:ext cx="192" cy="192"/>
                <a:chOff x="3552" y="1968"/>
                <a:chExt cx="192" cy="192"/>
              </a:xfrm>
            </p:grpSpPr>
            <p:sp>
              <p:nvSpPr>
                <p:cNvPr id="169170" name="Rectangle 414"/>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71" name="Rectangle 415"/>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83" name="Group 416"/>
              <p:cNvGrpSpPr>
                <a:grpSpLocks/>
              </p:cNvGrpSpPr>
              <p:nvPr/>
            </p:nvGrpSpPr>
            <p:grpSpPr bwMode="auto">
              <a:xfrm>
                <a:off x="3552" y="2544"/>
                <a:ext cx="192" cy="192"/>
                <a:chOff x="3552" y="1968"/>
                <a:chExt cx="192" cy="192"/>
              </a:xfrm>
            </p:grpSpPr>
            <p:sp>
              <p:nvSpPr>
                <p:cNvPr id="169168" name="Rectangle 417"/>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69" name="Rectangle 418"/>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84" name="Group 419"/>
              <p:cNvGrpSpPr>
                <a:grpSpLocks/>
              </p:cNvGrpSpPr>
              <p:nvPr/>
            </p:nvGrpSpPr>
            <p:grpSpPr bwMode="auto">
              <a:xfrm>
                <a:off x="3744" y="1968"/>
                <a:ext cx="192" cy="192"/>
                <a:chOff x="3552" y="1968"/>
                <a:chExt cx="192" cy="192"/>
              </a:xfrm>
            </p:grpSpPr>
            <p:sp>
              <p:nvSpPr>
                <p:cNvPr id="169166" name="Rectangle 420"/>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67" name="Rectangle 421"/>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85" name="Group 422"/>
              <p:cNvGrpSpPr>
                <a:grpSpLocks/>
              </p:cNvGrpSpPr>
              <p:nvPr/>
            </p:nvGrpSpPr>
            <p:grpSpPr bwMode="auto">
              <a:xfrm>
                <a:off x="3744" y="2160"/>
                <a:ext cx="192" cy="192"/>
                <a:chOff x="3552" y="1968"/>
                <a:chExt cx="192" cy="192"/>
              </a:xfrm>
            </p:grpSpPr>
            <p:sp>
              <p:nvSpPr>
                <p:cNvPr id="169164" name="Rectangle 423"/>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65" name="Rectangle 424"/>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86" name="Group 425"/>
              <p:cNvGrpSpPr>
                <a:grpSpLocks/>
              </p:cNvGrpSpPr>
              <p:nvPr/>
            </p:nvGrpSpPr>
            <p:grpSpPr bwMode="auto">
              <a:xfrm>
                <a:off x="3744" y="2352"/>
                <a:ext cx="192" cy="192"/>
                <a:chOff x="3552" y="1968"/>
                <a:chExt cx="192" cy="192"/>
              </a:xfrm>
            </p:grpSpPr>
            <p:sp>
              <p:nvSpPr>
                <p:cNvPr id="169162" name="Rectangle 426"/>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63" name="Rectangle 427"/>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87" name="Group 428"/>
              <p:cNvGrpSpPr>
                <a:grpSpLocks/>
              </p:cNvGrpSpPr>
              <p:nvPr/>
            </p:nvGrpSpPr>
            <p:grpSpPr bwMode="auto">
              <a:xfrm>
                <a:off x="3744" y="2544"/>
                <a:ext cx="192" cy="192"/>
                <a:chOff x="3552" y="1968"/>
                <a:chExt cx="192" cy="192"/>
              </a:xfrm>
            </p:grpSpPr>
            <p:sp>
              <p:nvSpPr>
                <p:cNvPr id="169160" name="Rectangle 429"/>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61" name="Rectangle 430"/>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88" name="Group 431"/>
              <p:cNvGrpSpPr>
                <a:grpSpLocks/>
              </p:cNvGrpSpPr>
              <p:nvPr/>
            </p:nvGrpSpPr>
            <p:grpSpPr bwMode="auto">
              <a:xfrm>
                <a:off x="3936" y="1968"/>
                <a:ext cx="192" cy="192"/>
                <a:chOff x="3552" y="1968"/>
                <a:chExt cx="192" cy="192"/>
              </a:xfrm>
            </p:grpSpPr>
            <p:sp>
              <p:nvSpPr>
                <p:cNvPr id="169158" name="Rectangle 432"/>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59" name="Rectangle 433"/>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89" name="Group 434"/>
              <p:cNvGrpSpPr>
                <a:grpSpLocks/>
              </p:cNvGrpSpPr>
              <p:nvPr/>
            </p:nvGrpSpPr>
            <p:grpSpPr bwMode="auto">
              <a:xfrm>
                <a:off x="3936" y="2160"/>
                <a:ext cx="192" cy="192"/>
                <a:chOff x="3552" y="1968"/>
                <a:chExt cx="192" cy="192"/>
              </a:xfrm>
            </p:grpSpPr>
            <p:sp>
              <p:nvSpPr>
                <p:cNvPr id="169156" name="Rectangle 435"/>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57" name="Rectangle 436"/>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90" name="Group 437"/>
              <p:cNvGrpSpPr>
                <a:grpSpLocks/>
              </p:cNvGrpSpPr>
              <p:nvPr/>
            </p:nvGrpSpPr>
            <p:grpSpPr bwMode="auto">
              <a:xfrm>
                <a:off x="3936" y="2352"/>
                <a:ext cx="192" cy="192"/>
                <a:chOff x="3552" y="1968"/>
                <a:chExt cx="192" cy="192"/>
              </a:xfrm>
            </p:grpSpPr>
            <p:sp>
              <p:nvSpPr>
                <p:cNvPr id="169154" name="Rectangle 438"/>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55" name="Rectangle 439"/>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91" name="Group 440"/>
              <p:cNvGrpSpPr>
                <a:grpSpLocks/>
              </p:cNvGrpSpPr>
              <p:nvPr/>
            </p:nvGrpSpPr>
            <p:grpSpPr bwMode="auto">
              <a:xfrm>
                <a:off x="3936" y="2544"/>
                <a:ext cx="192" cy="192"/>
                <a:chOff x="3552" y="1968"/>
                <a:chExt cx="192" cy="192"/>
              </a:xfrm>
            </p:grpSpPr>
            <p:sp>
              <p:nvSpPr>
                <p:cNvPr id="169152" name="Rectangle 441"/>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53" name="Rectangle 442"/>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92" name="Group 443"/>
              <p:cNvGrpSpPr>
                <a:grpSpLocks/>
              </p:cNvGrpSpPr>
              <p:nvPr/>
            </p:nvGrpSpPr>
            <p:grpSpPr bwMode="auto">
              <a:xfrm>
                <a:off x="4128" y="1968"/>
                <a:ext cx="192" cy="192"/>
                <a:chOff x="3552" y="1968"/>
                <a:chExt cx="192" cy="192"/>
              </a:xfrm>
            </p:grpSpPr>
            <p:sp>
              <p:nvSpPr>
                <p:cNvPr id="169150" name="Rectangle 444"/>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51" name="Rectangle 445"/>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93" name="Group 446"/>
              <p:cNvGrpSpPr>
                <a:grpSpLocks/>
              </p:cNvGrpSpPr>
              <p:nvPr/>
            </p:nvGrpSpPr>
            <p:grpSpPr bwMode="auto">
              <a:xfrm>
                <a:off x="4128" y="2160"/>
                <a:ext cx="192" cy="192"/>
                <a:chOff x="3552" y="1968"/>
                <a:chExt cx="192" cy="192"/>
              </a:xfrm>
            </p:grpSpPr>
            <p:sp>
              <p:nvSpPr>
                <p:cNvPr id="169148" name="Rectangle 447"/>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49" name="Rectangle 448"/>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94" name="Group 449"/>
              <p:cNvGrpSpPr>
                <a:grpSpLocks/>
              </p:cNvGrpSpPr>
              <p:nvPr/>
            </p:nvGrpSpPr>
            <p:grpSpPr bwMode="auto">
              <a:xfrm>
                <a:off x="4128" y="2352"/>
                <a:ext cx="192" cy="192"/>
                <a:chOff x="3552" y="1968"/>
                <a:chExt cx="192" cy="192"/>
              </a:xfrm>
            </p:grpSpPr>
            <p:sp>
              <p:nvSpPr>
                <p:cNvPr id="169146" name="Rectangle 450"/>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47" name="Rectangle 451"/>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95" name="Group 452"/>
              <p:cNvGrpSpPr>
                <a:grpSpLocks/>
              </p:cNvGrpSpPr>
              <p:nvPr/>
            </p:nvGrpSpPr>
            <p:grpSpPr bwMode="auto">
              <a:xfrm>
                <a:off x="4128" y="2544"/>
                <a:ext cx="192" cy="192"/>
                <a:chOff x="3552" y="1968"/>
                <a:chExt cx="192" cy="192"/>
              </a:xfrm>
            </p:grpSpPr>
            <p:sp>
              <p:nvSpPr>
                <p:cNvPr id="169144" name="Rectangle 453"/>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45" name="Rectangle 454"/>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96" name="Group 455"/>
              <p:cNvGrpSpPr>
                <a:grpSpLocks/>
              </p:cNvGrpSpPr>
              <p:nvPr/>
            </p:nvGrpSpPr>
            <p:grpSpPr bwMode="auto">
              <a:xfrm>
                <a:off x="4320" y="1968"/>
                <a:ext cx="192" cy="192"/>
                <a:chOff x="3552" y="1968"/>
                <a:chExt cx="192" cy="192"/>
              </a:xfrm>
            </p:grpSpPr>
            <p:sp>
              <p:nvSpPr>
                <p:cNvPr id="169142" name="Rectangle 456"/>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43" name="Rectangle 457"/>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97" name="Group 458"/>
              <p:cNvGrpSpPr>
                <a:grpSpLocks/>
              </p:cNvGrpSpPr>
              <p:nvPr/>
            </p:nvGrpSpPr>
            <p:grpSpPr bwMode="auto">
              <a:xfrm>
                <a:off x="4320" y="2160"/>
                <a:ext cx="192" cy="192"/>
                <a:chOff x="3552" y="1968"/>
                <a:chExt cx="192" cy="192"/>
              </a:xfrm>
            </p:grpSpPr>
            <p:sp>
              <p:nvSpPr>
                <p:cNvPr id="169140" name="Rectangle 459"/>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41" name="Rectangle 460"/>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98" name="Group 461"/>
              <p:cNvGrpSpPr>
                <a:grpSpLocks/>
              </p:cNvGrpSpPr>
              <p:nvPr/>
            </p:nvGrpSpPr>
            <p:grpSpPr bwMode="auto">
              <a:xfrm>
                <a:off x="4320" y="2352"/>
                <a:ext cx="192" cy="192"/>
                <a:chOff x="3552" y="1968"/>
                <a:chExt cx="192" cy="192"/>
              </a:xfrm>
            </p:grpSpPr>
            <p:sp>
              <p:nvSpPr>
                <p:cNvPr id="169138" name="Rectangle 462"/>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39" name="Rectangle 463"/>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99" name="Group 464"/>
              <p:cNvGrpSpPr>
                <a:grpSpLocks/>
              </p:cNvGrpSpPr>
              <p:nvPr/>
            </p:nvGrpSpPr>
            <p:grpSpPr bwMode="auto">
              <a:xfrm>
                <a:off x="4320" y="2544"/>
                <a:ext cx="192" cy="192"/>
                <a:chOff x="3552" y="1968"/>
                <a:chExt cx="192" cy="192"/>
              </a:xfrm>
            </p:grpSpPr>
            <p:sp>
              <p:nvSpPr>
                <p:cNvPr id="169136" name="Rectangle 465"/>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37" name="Rectangle 466"/>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100" name="Group 467"/>
              <p:cNvGrpSpPr>
                <a:grpSpLocks/>
              </p:cNvGrpSpPr>
              <p:nvPr/>
            </p:nvGrpSpPr>
            <p:grpSpPr bwMode="auto">
              <a:xfrm>
                <a:off x="4512" y="1968"/>
                <a:ext cx="192" cy="192"/>
                <a:chOff x="3552" y="1968"/>
                <a:chExt cx="192" cy="192"/>
              </a:xfrm>
            </p:grpSpPr>
            <p:sp>
              <p:nvSpPr>
                <p:cNvPr id="169134" name="Rectangle 468"/>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35" name="Rectangle 469"/>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101" name="Group 470"/>
              <p:cNvGrpSpPr>
                <a:grpSpLocks/>
              </p:cNvGrpSpPr>
              <p:nvPr/>
            </p:nvGrpSpPr>
            <p:grpSpPr bwMode="auto">
              <a:xfrm>
                <a:off x="4512" y="2160"/>
                <a:ext cx="192" cy="192"/>
                <a:chOff x="3552" y="1968"/>
                <a:chExt cx="192" cy="192"/>
              </a:xfrm>
            </p:grpSpPr>
            <p:sp>
              <p:nvSpPr>
                <p:cNvPr id="169132" name="Rectangle 471"/>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33" name="Rectangle 472"/>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102" name="Group 473"/>
              <p:cNvGrpSpPr>
                <a:grpSpLocks/>
              </p:cNvGrpSpPr>
              <p:nvPr/>
            </p:nvGrpSpPr>
            <p:grpSpPr bwMode="auto">
              <a:xfrm>
                <a:off x="4512" y="2352"/>
                <a:ext cx="192" cy="192"/>
                <a:chOff x="3552" y="1968"/>
                <a:chExt cx="192" cy="192"/>
              </a:xfrm>
            </p:grpSpPr>
            <p:sp>
              <p:nvSpPr>
                <p:cNvPr id="169130" name="Rectangle 474"/>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31" name="Rectangle 475"/>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103" name="Group 476"/>
              <p:cNvGrpSpPr>
                <a:grpSpLocks/>
              </p:cNvGrpSpPr>
              <p:nvPr/>
            </p:nvGrpSpPr>
            <p:grpSpPr bwMode="auto">
              <a:xfrm>
                <a:off x="4512" y="2544"/>
                <a:ext cx="192" cy="192"/>
                <a:chOff x="3552" y="1968"/>
                <a:chExt cx="192" cy="192"/>
              </a:xfrm>
            </p:grpSpPr>
            <p:sp>
              <p:nvSpPr>
                <p:cNvPr id="169128" name="Rectangle 477"/>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29" name="Rectangle 478"/>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104" name="Group 479"/>
              <p:cNvGrpSpPr>
                <a:grpSpLocks/>
              </p:cNvGrpSpPr>
              <p:nvPr/>
            </p:nvGrpSpPr>
            <p:grpSpPr bwMode="auto">
              <a:xfrm>
                <a:off x="4704" y="1968"/>
                <a:ext cx="192" cy="192"/>
                <a:chOff x="3552" y="1968"/>
                <a:chExt cx="192" cy="192"/>
              </a:xfrm>
            </p:grpSpPr>
            <p:sp>
              <p:nvSpPr>
                <p:cNvPr id="169126" name="Rectangle 480"/>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27" name="Rectangle 481"/>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105" name="Group 482"/>
              <p:cNvGrpSpPr>
                <a:grpSpLocks/>
              </p:cNvGrpSpPr>
              <p:nvPr/>
            </p:nvGrpSpPr>
            <p:grpSpPr bwMode="auto">
              <a:xfrm>
                <a:off x="4704" y="2160"/>
                <a:ext cx="192" cy="192"/>
                <a:chOff x="3552" y="1968"/>
                <a:chExt cx="192" cy="192"/>
              </a:xfrm>
            </p:grpSpPr>
            <p:sp>
              <p:nvSpPr>
                <p:cNvPr id="169124" name="Rectangle 483"/>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25" name="Rectangle 484"/>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106" name="Group 485"/>
              <p:cNvGrpSpPr>
                <a:grpSpLocks/>
              </p:cNvGrpSpPr>
              <p:nvPr/>
            </p:nvGrpSpPr>
            <p:grpSpPr bwMode="auto">
              <a:xfrm>
                <a:off x="4704" y="2352"/>
                <a:ext cx="192" cy="192"/>
                <a:chOff x="3552" y="1968"/>
                <a:chExt cx="192" cy="192"/>
              </a:xfrm>
            </p:grpSpPr>
            <p:sp>
              <p:nvSpPr>
                <p:cNvPr id="169122" name="Rectangle 486"/>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23" name="Rectangle 487"/>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107" name="Group 488"/>
              <p:cNvGrpSpPr>
                <a:grpSpLocks/>
              </p:cNvGrpSpPr>
              <p:nvPr/>
            </p:nvGrpSpPr>
            <p:grpSpPr bwMode="auto">
              <a:xfrm>
                <a:off x="4704" y="2544"/>
                <a:ext cx="192" cy="192"/>
                <a:chOff x="3552" y="1968"/>
                <a:chExt cx="192" cy="192"/>
              </a:xfrm>
            </p:grpSpPr>
            <p:sp>
              <p:nvSpPr>
                <p:cNvPr id="169120" name="Rectangle 489"/>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21" name="Rectangle 490"/>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108" name="Group 491"/>
              <p:cNvGrpSpPr>
                <a:grpSpLocks/>
              </p:cNvGrpSpPr>
              <p:nvPr/>
            </p:nvGrpSpPr>
            <p:grpSpPr bwMode="auto">
              <a:xfrm>
                <a:off x="4896" y="1968"/>
                <a:ext cx="192" cy="192"/>
                <a:chOff x="3552" y="1968"/>
                <a:chExt cx="192" cy="192"/>
              </a:xfrm>
            </p:grpSpPr>
            <p:sp>
              <p:nvSpPr>
                <p:cNvPr id="169118" name="Rectangle 492"/>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19" name="Rectangle 493"/>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109" name="Group 494"/>
              <p:cNvGrpSpPr>
                <a:grpSpLocks/>
              </p:cNvGrpSpPr>
              <p:nvPr/>
            </p:nvGrpSpPr>
            <p:grpSpPr bwMode="auto">
              <a:xfrm>
                <a:off x="4896" y="2160"/>
                <a:ext cx="192" cy="192"/>
                <a:chOff x="3552" y="1968"/>
                <a:chExt cx="192" cy="192"/>
              </a:xfrm>
            </p:grpSpPr>
            <p:sp>
              <p:nvSpPr>
                <p:cNvPr id="169116" name="Rectangle 495"/>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17" name="Rectangle 496"/>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110" name="Group 497"/>
              <p:cNvGrpSpPr>
                <a:grpSpLocks/>
              </p:cNvGrpSpPr>
              <p:nvPr/>
            </p:nvGrpSpPr>
            <p:grpSpPr bwMode="auto">
              <a:xfrm>
                <a:off x="4896" y="2352"/>
                <a:ext cx="192" cy="192"/>
                <a:chOff x="3552" y="1968"/>
                <a:chExt cx="192" cy="192"/>
              </a:xfrm>
            </p:grpSpPr>
            <p:sp>
              <p:nvSpPr>
                <p:cNvPr id="169114" name="Rectangle 498"/>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15" name="Rectangle 499"/>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111" name="Group 500"/>
              <p:cNvGrpSpPr>
                <a:grpSpLocks/>
              </p:cNvGrpSpPr>
              <p:nvPr/>
            </p:nvGrpSpPr>
            <p:grpSpPr bwMode="auto">
              <a:xfrm>
                <a:off x="4896" y="2544"/>
                <a:ext cx="192" cy="192"/>
                <a:chOff x="3552" y="1968"/>
                <a:chExt cx="192" cy="192"/>
              </a:xfrm>
            </p:grpSpPr>
            <p:sp>
              <p:nvSpPr>
                <p:cNvPr id="169112" name="Rectangle 501"/>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113" name="Rectangle 502"/>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sp>
          <p:nvSpPr>
            <p:cNvPr id="169078" name="AutoShape 503"/>
            <p:cNvSpPr>
              <a:spLocks noChangeArrowheads="1"/>
            </p:cNvSpPr>
            <p:nvPr/>
          </p:nvSpPr>
          <p:spPr bwMode="auto">
            <a:xfrm>
              <a:off x="3552" y="1777"/>
              <a:ext cx="481" cy="462"/>
            </a:xfrm>
            <a:prstGeom prst="rightArrow">
              <a:avLst>
                <a:gd name="adj1" fmla="val 50000"/>
                <a:gd name="adj2" fmla="val 28028"/>
              </a:avLst>
            </a:prstGeom>
            <a:solidFill>
              <a:schemeClr val="bg1"/>
            </a:solidFill>
            <a:ln w="38100">
              <a:solidFill>
                <a:schemeClr val="tx1"/>
              </a:solidFill>
              <a:miter lim="800000"/>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000000"/>
                  </a:solidFill>
                  <a:latin typeface="Verdana" panose="020B0604030504040204" pitchFamily="34" charset="0"/>
                  <a:ea typeface="Gulim" pitchFamily="34" charset="-127"/>
                </a:rPr>
                <a:t>W2</a:t>
              </a:r>
            </a:p>
          </p:txBody>
        </p:sp>
      </p:grpSp>
      <p:grpSp>
        <p:nvGrpSpPr>
          <p:cNvPr id="43133" name="Group 504"/>
          <p:cNvGrpSpPr>
            <a:grpSpLocks/>
          </p:cNvGrpSpPr>
          <p:nvPr/>
        </p:nvGrpSpPr>
        <p:grpSpPr bwMode="auto">
          <a:xfrm>
            <a:off x="5638800" y="4275138"/>
            <a:ext cx="3200400" cy="1522412"/>
            <a:chOff x="3552" y="2545"/>
            <a:chExt cx="2016" cy="959"/>
          </a:xfrm>
        </p:grpSpPr>
        <p:grpSp>
          <p:nvGrpSpPr>
            <p:cNvPr id="168978" name="Group 505"/>
            <p:cNvGrpSpPr>
              <a:grpSpLocks/>
            </p:cNvGrpSpPr>
            <p:nvPr/>
          </p:nvGrpSpPr>
          <p:grpSpPr bwMode="auto">
            <a:xfrm>
              <a:off x="4032" y="2736"/>
              <a:ext cx="1536" cy="768"/>
              <a:chOff x="3552" y="2736"/>
              <a:chExt cx="1536" cy="768"/>
            </a:xfrm>
          </p:grpSpPr>
          <p:sp>
            <p:nvSpPr>
              <p:cNvPr id="168980" name="Rectangle 506"/>
              <p:cNvSpPr>
                <a:spLocks noChangeArrowheads="1"/>
              </p:cNvSpPr>
              <p:nvPr/>
            </p:nvSpPr>
            <p:spPr bwMode="auto">
              <a:xfrm>
                <a:off x="3552" y="2736"/>
                <a:ext cx="1536" cy="76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nvGrpSpPr>
              <p:cNvPr id="168981" name="Group 507"/>
              <p:cNvGrpSpPr>
                <a:grpSpLocks/>
              </p:cNvGrpSpPr>
              <p:nvPr/>
            </p:nvGrpSpPr>
            <p:grpSpPr bwMode="auto">
              <a:xfrm>
                <a:off x="3552" y="2736"/>
                <a:ext cx="192" cy="192"/>
                <a:chOff x="3552" y="2736"/>
                <a:chExt cx="192" cy="192"/>
              </a:xfrm>
            </p:grpSpPr>
            <p:sp>
              <p:nvSpPr>
                <p:cNvPr id="169075" name="Rectangle 508"/>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76" name="Rectangle 509"/>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8982" name="Group 510"/>
              <p:cNvGrpSpPr>
                <a:grpSpLocks/>
              </p:cNvGrpSpPr>
              <p:nvPr/>
            </p:nvGrpSpPr>
            <p:grpSpPr bwMode="auto">
              <a:xfrm>
                <a:off x="3552" y="2928"/>
                <a:ext cx="192" cy="192"/>
                <a:chOff x="3552" y="2736"/>
                <a:chExt cx="192" cy="192"/>
              </a:xfrm>
            </p:grpSpPr>
            <p:sp>
              <p:nvSpPr>
                <p:cNvPr id="169073" name="Rectangle 511"/>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74" name="Rectangle 512"/>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8983" name="Group 513"/>
              <p:cNvGrpSpPr>
                <a:grpSpLocks/>
              </p:cNvGrpSpPr>
              <p:nvPr/>
            </p:nvGrpSpPr>
            <p:grpSpPr bwMode="auto">
              <a:xfrm>
                <a:off x="3552" y="3120"/>
                <a:ext cx="192" cy="192"/>
                <a:chOff x="3552" y="2736"/>
                <a:chExt cx="192" cy="192"/>
              </a:xfrm>
            </p:grpSpPr>
            <p:sp>
              <p:nvSpPr>
                <p:cNvPr id="169071" name="Rectangle 514"/>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72" name="Rectangle 515"/>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8984" name="Group 516"/>
              <p:cNvGrpSpPr>
                <a:grpSpLocks/>
              </p:cNvGrpSpPr>
              <p:nvPr/>
            </p:nvGrpSpPr>
            <p:grpSpPr bwMode="auto">
              <a:xfrm>
                <a:off x="3552" y="3312"/>
                <a:ext cx="192" cy="192"/>
                <a:chOff x="3552" y="2736"/>
                <a:chExt cx="192" cy="192"/>
              </a:xfrm>
            </p:grpSpPr>
            <p:sp>
              <p:nvSpPr>
                <p:cNvPr id="169069" name="Rectangle 517"/>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70" name="Rectangle 518"/>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8985" name="Group 519"/>
              <p:cNvGrpSpPr>
                <a:grpSpLocks/>
              </p:cNvGrpSpPr>
              <p:nvPr/>
            </p:nvGrpSpPr>
            <p:grpSpPr bwMode="auto">
              <a:xfrm>
                <a:off x="3744" y="2736"/>
                <a:ext cx="192" cy="192"/>
                <a:chOff x="3552" y="2736"/>
                <a:chExt cx="192" cy="192"/>
              </a:xfrm>
            </p:grpSpPr>
            <p:sp>
              <p:nvSpPr>
                <p:cNvPr id="169067" name="Rectangle 520"/>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68" name="Rectangle 521"/>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8986" name="Group 522"/>
              <p:cNvGrpSpPr>
                <a:grpSpLocks/>
              </p:cNvGrpSpPr>
              <p:nvPr/>
            </p:nvGrpSpPr>
            <p:grpSpPr bwMode="auto">
              <a:xfrm>
                <a:off x="3744" y="2928"/>
                <a:ext cx="192" cy="192"/>
                <a:chOff x="3552" y="2736"/>
                <a:chExt cx="192" cy="192"/>
              </a:xfrm>
            </p:grpSpPr>
            <p:sp>
              <p:nvSpPr>
                <p:cNvPr id="169065" name="Rectangle 523"/>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66" name="Rectangle 524"/>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8987" name="Group 525"/>
              <p:cNvGrpSpPr>
                <a:grpSpLocks/>
              </p:cNvGrpSpPr>
              <p:nvPr/>
            </p:nvGrpSpPr>
            <p:grpSpPr bwMode="auto">
              <a:xfrm>
                <a:off x="3744" y="3120"/>
                <a:ext cx="192" cy="192"/>
                <a:chOff x="3552" y="2736"/>
                <a:chExt cx="192" cy="192"/>
              </a:xfrm>
            </p:grpSpPr>
            <p:sp>
              <p:nvSpPr>
                <p:cNvPr id="169063" name="Rectangle 526"/>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64" name="Rectangle 527"/>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8988" name="Group 528"/>
              <p:cNvGrpSpPr>
                <a:grpSpLocks/>
              </p:cNvGrpSpPr>
              <p:nvPr/>
            </p:nvGrpSpPr>
            <p:grpSpPr bwMode="auto">
              <a:xfrm>
                <a:off x="3744" y="3312"/>
                <a:ext cx="192" cy="192"/>
                <a:chOff x="3552" y="2736"/>
                <a:chExt cx="192" cy="192"/>
              </a:xfrm>
            </p:grpSpPr>
            <p:sp>
              <p:nvSpPr>
                <p:cNvPr id="169061" name="Rectangle 529"/>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62" name="Rectangle 530"/>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8989" name="Group 531"/>
              <p:cNvGrpSpPr>
                <a:grpSpLocks/>
              </p:cNvGrpSpPr>
              <p:nvPr/>
            </p:nvGrpSpPr>
            <p:grpSpPr bwMode="auto">
              <a:xfrm>
                <a:off x="3936" y="2736"/>
                <a:ext cx="192" cy="192"/>
                <a:chOff x="3552" y="2736"/>
                <a:chExt cx="192" cy="192"/>
              </a:xfrm>
            </p:grpSpPr>
            <p:sp>
              <p:nvSpPr>
                <p:cNvPr id="169059" name="Rectangle 532"/>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60" name="Rectangle 533"/>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8990" name="Group 534"/>
              <p:cNvGrpSpPr>
                <a:grpSpLocks/>
              </p:cNvGrpSpPr>
              <p:nvPr/>
            </p:nvGrpSpPr>
            <p:grpSpPr bwMode="auto">
              <a:xfrm>
                <a:off x="3936" y="2928"/>
                <a:ext cx="192" cy="192"/>
                <a:chOff x="3552" y="2736"/>
                <a:chExt cx="192" cy="192"/>
              </a:xfrm>
            </p:grpSpPr>
            <p:sp>
              <p:nvSpPr>
                <p:cNvPr id="169057" name="Rectangle 535"/>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58" name="Rectangle 536"/>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8991" name="Group 537"/>
              <p:cNvGrpSpPr>
                <a:grpSpLocks/>
              </p:cNvGrpSpPr>
              <p:nvPr/>
            </p:nvGrpSpPr>
            <p:grpSpPr bwMode="auto">
              <a:xfrm>
                <a:off x="3936" y="3120"/>
                <a:ext cx="192" cy="192"/>
                <a:chOff x="3552" y="2736"/>
                <a:chExt cx="192" cy="192"/>
              </a:xfrm>
            </p:grpSpPr>
            <p:sp>
              <p:nvSpPr>
                <p:cNvPr id="169055" name="Rectangle 538"/>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56" name="Rectangle 539"/>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8992" name="Group 540"/>
              <p:cNvGrpSpPr>
                <a:grpSpLocks/>
              </p:cNvGrpSpPr>
              <p:nvPr/>
            </p:nvGrpSpPr>
            <p:grpSpPr bwMode="auto">
              <a:xfrm>
                <a:off x="3936" y="3312"/>
                <a:ext cx="192" cy="192"/>
                <a:chOff x="3552" y="2736"/>
                <a:chExt cx="192" cy="192"/>
              </a:xfrm>
            </p:grpSpPr>
            <p:sp>
              <p:nvSpPr>
                <p:cNvPr id="169053" name="Rectangle 541"/>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54" name="Rectangle 542"/>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8993" name="Group 543"/>
              <p:cNvGrpSpPr>
                <a:grpSpLocks/>
              </p:cNvGrpSpPr>
              <p:nvPr/>
            </p:nvGrpSpPr>
            <p:grpSpPr bwMode="auto">
              <a:xfrm>
                <a:off x="4128" y="2736"/>
                <a:ext cx="192" cy="192"/>
                <a:chOff x="3552" y="2736"/>
                <a:chExt cx="192" cy="192"/>
              </a:xfrm>
            </p:grpSpPr>
            <p:sp>
              <p:nvSpPr>
                <p:cNvPr id="169051" name="Rectangle 544"/>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52" name="Rectangle 545"/>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8994" name="Group 546"/>
              <p:cNvGrpSpPr>
                <a:grpSpLocks/>
              </p:cNvGrpSpPr>
              <p:nvPr/>
            </p:nvGrpSpPr>
            <p:grpSpPr bwMode="auto">
              <a:xfrm>
                <a:off x="4128" y="2928"/>
                <a:ext cx="192" cy="192"/>
                <a:chOff x="3552" y="2736"/>
                <a:chExt cx="192" cy="192"/>
              </a:xfrm>
            </p:grpSpPr>
            <p:sp>
              <p:nvSpPr>
                <p:cNvPr id="169049" name="Rectangle 547"/>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50" name="Rectangle 548"/>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8995" name="Group 549"/>
              <p:cNvGrpSpPr>
                <a:grpSpLocks/>
              </p:cNvGrpSpPr>
              <p:nvPr/>
            </p:nvGrpSpPr>
            <p:grpSpPr bwMode="auto">
              <a:xfrm>
                <a:off x="4128" y="3120"/>
                <a:ext cx="192" cy="192"/>
                <a:chOff x="3552" y="2736"/>
                <a:chExt cx="192" cy="192"/>
              </a:xfrm>
            </p:grpSpPr>
            <p:sp>
              <p:nvSpPr>
                <p:cNvPr id="169047" name="Rectangle 550"/>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48" name="Rectangle 551"/>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8996" name="Group 552"/>
              <p:cNvGrpSpPr>
                <a:grpSpLocks/>
              </p:cNvGrpSpPr>
              <p:nvPr/>
            </p:nvGrpSpPr>
            <p:grpSpPr bwMode="auto">
              <a:xfrm>
                <a:off x="4128" y="3312"/>
                <a:ext cx="192" cy="192"/>
                <a:chOff x="3552" y="2736"/>
                <a:chExt cx="192" cy="192"/>
              </a:xfrm>
            </p:grpSpPr>
            <p:sp>
              <p:nvSpPr>
                <p:cNvPr id="169045" name="Rectangle 553"/>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46" name="Rectangle 554"/>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8997" name="Group 555"/>
              <p:cNvGrpSpPr>
                <a:grpSpLocks/>
              </p:cNvGrpSpPr>
              <p:nvPr/>
            </p:nvGrpSpPr>
            <p:grpSpPr bwMode="auto">
              <a:xfrm>
                <a:off x="4320" y="2736"/>
                <a:ext cx="192" cy="192"/>
                <a:chOff x="3552" y="2736"/>
                <a:chExt cx="192" cy="192"/>
              </a:xfrm>
            </p:grpSpPr>
            <p:sp>
              <p:nvSpPr>
                <p:cNvPr id="169043" name="Rectangle 556"/>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44" name="Rectangle 557"/>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8998" name="Group 558"/>
              <p:cNvGrpSpPr>
                <a:grpSpLocks/>
              </p:cNvGrpSpPr>
              <p:nvPr/>
            </p:nvGrpSpPr>
            <p:grpSpPr bwMode="auto">
              <a:xfrm>
                <a:off x="4320" y="2928"/>
                <a:ext cx="192" cy="192"/>
                <a:chOff x="3552" y="2736"/>
                <a:chExt cx="192" cy="192"/>
              </a:xfrm>
            </p:grpSpPr>
            <p:sp>
              <p:nvSpPr>
                <p:cNvPr id="169041" name="Rectangle 559"/>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42" name="Rectangle 560"/>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8999" name="Group 561"/>
              <p:cNvGrpSpPr>
                <a:grpSpLocks/>
              </p:cNvGrpSpPr>
              <p:nvPr/>
            </p:nvGrpSpPr>
            <p:grpSpPr bwMode="auto">
              <a:xfrm>
                <a:off x="4320" y="3120"/>
                <a:ext cx="192" cy="192"/>
                <a:chOff x="3552" y="2736"/>
                <a:chExt cx="192" cy="192"/>
              </a:xfrm>
            </p:grpSpPr>
            <p:sp>
              <p:nvSpPr>
                <p:cNvPr id="169039" name="Rectangle 562"/>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40" name="Rectangle 563"/>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00" name="Group 564"/>
              <p:cNvGrpSpPr>
                <a:grpSpLocks/>
              </p:cNvGrpSpPr>
              <p:nvPr/>
            </p:nvGrpSpPr>
            <p:grpSpPr bwMode="auto">
              <a:xfrm>
                <a:off x="4320" y="3312"/>
                <a:ext cx="192" cy="192"/>
                <a:chOff x="3552" y="2736"/>
                <a:chExt cx="192" cy="192"/>
              </a:xfrm>
            </p:grpSpPr>
            <p:sp>
              <p:nvSpPr>
                <p:cNvPr id="169037" name="Rectangle 565"/>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38" name="Rectangle 566"/>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01" name="Group 567"/>
              <p:cNvGrpSpPr>
                <a:grpSpLocks/>
              </p:cNvGrpSpPr>
              <p:nvPr/>
            </p:nvGrpSpPr>
            <p:grpSpPr bwMode="auto">
              <a:xfrm>
                <a:off x="4512" y="2736"/>
                <a:ext cx="192" cy="192"/>
                <a:chOff x="3552" y="2736"/>
                <a:chExt cx="192" cy="192"/>
              </a:xfrm>
            </p:grpSpPr>
            <p:sp>
              <p:nvSpPr>
                <p:cNvPr id="169035" name="Rectangle 568"/>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36" name="Rectangle 569"/>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02" name="Group 570"/>
              <p:cNvGrpSpPr>
                <a:grpSpLocks/>
              </p:cNvGrpSpPr>
              <p:nvPr/>
            </p:nvGrpSpPr>
            <p:grpSpPr bwMode="auto">
              <a:xfrm>
                <a:off x="4512" y="2928"/>
                <a:ext cx="192" cy="192"/>
                <a:chOff x="3552" y="2736"/>
                <a:chExt cx="192" cy="192"/>
              </a:xfrm>
            </p:grpSpPr>
            <p:sp>
              <p:nvSpPr>
                <p:cNvPr id="169033" name="Rectangle 571"/>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34" name="Rectangle 572"/>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03" name="Group 573"/>
              <p:cNvGrpSpPr>
                <a:grpSpLocks/>
              </p:cNvGrpSpPr>
              <p:nvPr/>
            </p:nvGrpSpPr>
            <p:grpSpPr bwMode="auto">
              <a:xfrm>
                <a:off x="4512" y="3120"/>
                <a:ext cx="192" cy="192"/>
                <a:chOff x="3552" y="2736"/>
                <a:chExt cx="192" cy="192"/>
              </a:xfrm>
            </p:grpSpPr>
            <p:sp>
              <p:nvSpPr>
                <p:cNvPr id="169031" name="Rectangle 574"/>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32" name="Rectangle 575"/>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04" name="Group 576"/>
              <p:cNvGrpSpPr>
                <a:grpSpLocks/>
              </p:cNvGrpSpPr>
              <p:nvPr/>
            </p:nvGrpSpPr>
            <p:grpSpPr bwMode="auto">
              <a:xfrm>
                <a:off x="4512" y="3312"/>
                <a:ext cx="192" cy="192"/>
                <a:chOff x="3552" y="2736"/>
                <a:chExt cx="192" cy="192"/>
              </a:xfrm>
            </p:grpSpPr>
            <p:sp>
              <p:nvSpPr>
                <p:cNvPr id="169029" name="Rectangle 577"/>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30" name="Rectangle 578"/>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05" name="Group 579"/>
              <p:cNvGrpSpPr>
                <a:grpSpLocks/>
              </p:cNvGrpSpPr>
              <p:nvPr/>
            </p:nvGrpSpPr>
            <p:grpSpPr bwMode="auto">
              <a:xfrm>
                <a:off x="4704" y="2736"/>
                <a:ext cx="192" cy="192"/>
                <a:chOff x="3552" y="2736"/>
                <a:chExt cx="192" cy="192"/>
              </a:xfrm>
            </p:grpSpPr>
            <p:sp>
              <p:nvSpPr>
                <p:cNvPr id="169027" name="Rectangle 580"/>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28" name="Rectangle 581"/>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06" name="Group 582"/>
              <p:cNvGrpSpPr>
                <a:grpSpLocks/>
              </p:cNvGrpSpPr>
              <p:nvPr/>
            </p:nvGrpSpPr>
            <p:grpSpPr bwMode="auto">
              <a:xfrm>
                <a:off x="4704" y="2928"/>
                <a:ext cx="192" cy="192"/>
                <a:chOff x="3552" y="2736"/>
                <a:chExt cx="192" cy="192"/>
              </a:xfrm>
            </p:grpSpPr>
            <p:sp>
              <p:nvSpPr>
                <p:cNvPr id="169025" name="Rectangle 583"/>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26" name="Rectangle 584"/>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07" name="Group 585"/>
              <p:cNvGrpSpPr>
                <a:grpSpLocks/>
              </p:cNvGrpSpPr>
              <p:nvPr/>
            </p:nvGrpSpPr>
            <p:grpSpPr bwMode="auto">
              <a:xfrm>
                <a:off x="4704" y="3120"/>
                <a:ext cx="192" cy="192"/>
                <a:chOff x="3552" y="2736"/>
                <a:chExt cx="192" cy="192"/>
              </a:xfrm>
            </p:grpSpPr>
            <p:sp>
              <p:nvSpPr>
                <p:cNvPr id="169023" name="Rectangle 586"/>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24" name="Rectangle 587"/>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08" name="Group 588"/>
              <p:cNvGrpSpPr>
                <a:grpSpLocks/>
              </p:cNvGrpSpPr>
              <p:nvPr/>
            </p:nvGrpSpPr>
            <p:grpSpPr bwMode="auto">
              <a:xfrm>
                <a:off x="4704" y="3312"/>
                <a:ext cx="192" cy="192"/>
                <a:chOff x="3552" y="2736"/>
                <a:chExt cx="192" cy="192"/>
              </a:xfrm>
            </p:grpSpPr>
            <p:sp>
              <p:nvSpPr>
                <p:cNvPr id="169021" name="Rectangle 589"/>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22" name="Rectangle 590"/>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09" name="Group 591"/>
              <p:cNvGrpSpPr>
                <a:grpSpLocks/>
              </p:cNvGrpSpPr>
              <p:nvPr/>
            </p:nvGrpSpPr>
            <p:grpSpPr bwMode="auto">
              <a:xfrm>
                <a:off x="4896" y="2736"/>
                <a:ext cx="192" cy="192"/>
                <a:chOff x="3552" y="2736"/>
                <a:chExt cx="192" cy="192"/>
              </a:xfrm>
            </p:grpSpPr>
            <p:sp>
              <p:nvSpPr>
                <p:cNvPr id="169019" name="Rectangle 592"/>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20" name="Rectangle 593"/>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10" name="Group 594"/>
              <p:cNvGrpSpPr>
                <a:grpSpLocks/>
              </p:cNvGrpSpPr>
              <p:nvPr/>
            </p:nvGrpSpPr>
            <p:grpSpPr bwMode="auto">
              <a:xfrm>
                <a:off x="4896" y="2928"/>
                <a:ext cx="192" cy="192"/>
                <a:chOff x="3552" y="2736"/>
                <a:chExt cx="192" cy="192"/>
              </a:xfrm>
            </p:grpSpPr>
            <p:sp>
              <p:nvSpPr>
                <p:cNvPr id="169017" name="Rectangle 595"/>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18" name="Rectangle 596"/>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11" name="Group 597"/>
              <p:cNvGrpSpPr>
                <a:grpSpLocks/>
              </p:cNvGrpSpPr>
              <p:nvPr/>
            </p:nvGrpSpPr>
            <p:grpSpPr bwMode="auto">
              <a:xfrm>
                <a:off x="4896" y="3120"/>
                <a:ext cx="192" cy="192"/>
                <a:chOff x="3552" y="2736"/>
                <a:chExt cx="192" cy="192"/>
              </a:xfrm>
            </p:grpSpPr>
            <p:sp>
              <p:nvSpPr>
                <p:cNvPr id="169015" name="Rectangle 598"/>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16" name="Rectangle 599"/>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169012" name="Group 600"/>
              <p:cNvGrpSpPr>
                <a:grpSpLocks/>
              </p:cNvGrpSpPr>
              <p:nvPr/>
            </p:nvGrpSpPr>
            <p:grpSpPr bwMode="auto">
              <a:xfrm>
                <a:off x="4896" y="3312"/>
                <a:ext cx="192" cy="192"/>
                <a:chOff x="3552" y="2736"/>
                <a:chExt cx="192" cy="192"/>
              </a:xfrm>
            </p:grpSpPr>
            <p:sp>
              <p:nvSpPr>
                <p:cNvPr id="169013" name="Rectangle 601"/>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9014" name="Rectangle 602"/>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sp>
          <p:nvSpPr>
            <p:cNvPr id="168979" name="AutoShape 603"/>
            <p:cNvSpPr>
              <a:spLocks noChangeArrowheads="1"/>
            </p:cNvSpPr>
            <p:nvPr/>
          </p:nvSpPr>
          <p:spPr bwMode="auto">
            <a:xfrm>
              <a:off x="3552" y="2545"/>
              <a:ext cx="481" cy="462"/>
            </a:xfrm>
            <a:prstGeom prst="rightArrow">
              <a:avLst>
                <a:gd name="adj1" fmla="val 50000"/>
                <a:gd name="adj2" fmla="val 28028"/>
              </a:avLst>
            </a:prstGeom>
            <a:solidFill>
              <a:schemeClr val="bg1"/>
            </a:solidFill>
            <a:ln w="38100">
              <a:solidFill>
                <a:schemeClr val="tx1"/>
              </a:solidFill>
              <a:miter lim="800000"/>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000000"/>
                  </a:solidFill>
                  <a:latin typeface="Verdana" panose="020B0604030504040204" pitchFamily="34" charset="0"/>
                  <a:ea typeface="Gulim" pitchFamily="34" charset="-127"/>
                </a:rPr>
                <a:t>W5</a:t>
              </a:r>
            </a:p>
          </p:txBody>
        </p:sp>
      </p:grpSp>
      <p:sp>
        <p:nvSpPr>
          <p:cNvPr id="168971" name="Text Box 604"/>
          <p:cNvSpPr txBox="1">
            <a:spLocks noChangeArrowheads="1"/>
          </p:cNvSpPr>
          <p:nvPr/>
        </p:nvSpPr>
        <p:spPr bwMode="auto">
          <a:xfrm>
            <a:off x="2097088" y="2230438"/>
            <a:ext cx="12747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000000"/>
                </a:solidFill>
                <a:latin typeface="Verdana" panose="020B0604030504040204" pitchFamily="34" charset="0"/>
                <a:ea typeface="Gulim" pitchFamily="34" charset="-127"/>
              </a:rPr>
              <a:t>Load Unit</a:t>
            </a:r>
          </a:p>
        </p:txBody>
      </p:sp>
      <p:sp>
        <p:nvSpPr>
          <p:cNvPr id="168972" name="Text Box 605"/>
          <p:cNvSpPr txBox="1">
            <a:spLocks noChangeArrowheads="1"/>
          </p:cNvSpPr>
          <p:nvPr/>
        </p:nvSpPr>
        <p:spPr bwMode="auto">
          <a:xfrm>
            <a:off x="4384675" y="2230438"/>
            <a:ext cx="16224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000000"/>
                </a:solidFill>
                <a:latin typeface="Verdana" panose="020B0604030504040204" pitchFamily="34" charset="0"/>
                <a:ea typeface="Gulim" pitchFamily="34" charset="-127"/>
              </a:rPr>
              <a:t>Multiply Unit</a:t>
            </a:r>
          </a:p>
        </p:txBody>
      </p:sp>
      <p:sp>
        <p:nvSpPr>
          <p:cNvPr id="168973" name="Text Box 606"/>
          <p:cNvSpPr txBox="1">
            <a:spLocks noChangeArrowheads="1"/>
          </p:cNvSpPr>
          <p:nvPr/>
        </p:nvSpPr>
        <p:spPr bwMode="auto">
          <a:xfrm>
            <a:off x="7045325" y="2230438"/>
            <a:ext cx="11699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000000"/>
                </a:solidFill>
                <a:latin typeface="Verdana" panose="020B0604030504040204" pitchFamily="34" charset="0"/>
                <a:ea typeface="Gulim" pitchFamily="34" charset="-127"/>
              </a:rPr>
              <a:t>Add Unit</a:t>
            </a:r>
          </a:p>
        </p:txBody>
      </p:sp>
      <p:sp>
        <p:nvSpPr>
          <p:cNvPr id="168974" name="Line 607"/>
          <p:cNvSpPr>
            <a:spLocks noChangeShapeType="1"/>
          </p:cNvSpPr>
          <p:nvPr/>
        </p:nvSpPr>
        <p:spPr bwMode="auto">
          <a:xfrm>
            <a:off x="228600" y="3130550"/>
            <a:ext cx="0" cy="9144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8975" name="Text Box 608"/>
          <p:cNvSpPr txBox="1">
            <a:spLocks noChangeArrowheads="1"/>
          </p:cNvSpPr>
          <p:nvPr/>
        </p:nvSpPr>
        <p:spPr bwMode="auto">
          <a:xfrm>
            <a:off x="231775" y="3373438"/>
            <a:ext cx="6953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i="1">
                <a:solidFill>
                  <a:srgbClr val="000000"/>
                </a:solidFill>
                <a:latin typeface="Verdana" panose="020B0604030504040204" pitchFamily="34" charset="0"/>
                <a:ea typeface="Gulim" pitchFamily="34" charset="-127"/>
              </a:rPr>
              <a:t>time</a:t>
            </a:r>
          </a:p>
        </p:txBody>
      </p:sp>
      <p:sp>
        <p:nvSpPr>
          <p:cNvPr id="168976" name="AutoShape 609"/>
          <p:cNvSpPr>
            <a:spLocks noChangeArrowheads="1"/>
          </p:cNvSpPr>
          <p:nvPr/>
        </p:nvSpPr>
        <p:spPr bwMode="auto">
          <a:xfrm>
            <a:off x="838200" y="5588000"/>
            <a:ext cx="1449388" cy="612775"/>
          </a:xfrm>
          <a:prstGeom prst="rightArrow">
            <a:avLst>
              <a:gd name="adj1" fmla="val 50000"/>
              <a:gd name="adj2" fmla="val 36848"/>
            </a:avLst>
          </a:prstGeom>
          <a:solidFill>
            <a:schemeClr val="bg1"/>
          </a:solidFill>
          <a:ln w="38100">
            <a:solidFill>
              <a:schemeClr val="tx1"/>
            </a:solidFill>
            <a:miter lim="800000"/>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i="1">
                <a:solidFill>
                  <a:srgbClr val="000000"/>
                </a:solidFill>
                <a:latin typeface="Verdana" panose="020B0604030504040204" pitchFamily="34" charset="0"/>
                <a:ea typeface="Gulim" pitchFamily="34" charset="-127"/>
              </a:rPr>
              <a:t>Warp issue</a:t>
            </a:r>
          </a:p>
        </p:txBody>
      </p:sp>
      <p:sp>
        <p:nvSpPr>
          <p:cNvPr id="168977" name="TextBox 610"/>
          <p:cNvSpPr txBox="1">
            <a:spLocks noChangeArrowheads="1"/>
          </p:cNvSpPr>
          <p:nvPr/>
        </p:nvSpPr>
        <p:spPr bwMode="auto">
          <a:xfrm>
            <a:off x="152400" y="6535738"/>
            <a:ext cx="173831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000">
                <a:solidFill>
                  <a:srgbClr val="000000"/>
                </a:solidFill>
                <a:latin typeface="Arial" panose="020B0604020202020204" pitchFamily="34" charset="0"/>
                <a:ea typeface="MS PGothic" pitchFamily="34" charset="-128"/>
              </a:rPr>
              <a:t>Slide credit: Krste Asanovic</a:t>
            </a:r>
          </a:p>
        </p:txBody>
      </p:sp>
    </p:spTree>
    <p:extLst>
      <p:ext uri="{BB962C8B-B14F-4D97-AF65-F5344CB8AC3E}">
        <p14:creationId xmlns:p14="http://schemas.microsoft.com/office/powerpoint/2010/main" val="2548270200"/>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34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352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303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4362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43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itle 1"/>
          <p:cNvSpPr>
            <a:spLocks noGrp="1"/>
          </p:cNvSpPr>
          <p:nvPr>
            <p:ph type="title"/>
          </p:nvPr>
        </p:nvSpPr>
        <p:spPr/>
        <p:txBody>
          <a:bodyPr>
            <a:normAutofit fontScale="90000"/>
          </a:bodyPr>
          <a:lstStyle/>
          <a:p>
            <a:r>
              <a:rPr lang="en-US" altLang="zh-CN" smtClean="0"/>
              <a:t>Latency Hiding via Warp-Level FGMT</a:t>
            </a:r>
          </a:p>
        </p:txBody>
      </p:sp>
      <p:sp>
        <p:nvSpPr>
          <p:cNvPr id="163843" name="Content Placeholder 2"/>
          <p:cNvSpPr>
            <a:spLocks noGrp="1"/>
          </p:cNvSpPr>
          <p:nvPr>
            <p:ph idx="1"/>
          </p:nvPr>
        </p:nvSpPr>
        <p:spPr>
          <a:xfrm>
            <a:off x="339634" y="1244192"/>
            <a:ext cx="4135529" cy="5051833"/>
          </a:xfrm>
        </p:spPr>
        <p:txBody>
          <a:bodyPr>
            <a:normAutofit fontScale="70000" lnSpcReduction="20000"/>
          </a:bodyPr>
          <a:lstStyle/>
          <a:p>
            <a:pPr>
              <a:lnSpc>
                <a:spcPct val="120000"/>
              </a:lnSpc>
            </a:pPr>
            <a:r>
              <a:rPr lang="en-US" altLang="zh-CN" dirty="0" smtClean="0"/>
              <a:t>Warp: </a:t>
            </a:r>
            <a:r>
              <a:rPr lang="zh-CN" altLang="en-US" dirty="0" smtClean="0"/>
              <a:t>一组执行相同指令的线程（作用于不同的数据元素）</a:t>
            </a:r>
            <a:endParaRPr lang="en-US" altLang="zh-CN" dirty="0" smtClean="0"/>
          </a:p>
          <a:p>
            <a:pPr>
              <a:lnSpc>
                <a:spcPct val="120000"/>
              </a:lnSpc>
            </a:pPr>
            <a:r>
              <a:rPr lang="en-CA" altLang="ja-JP" dirty="0" smtClean="0"/>
              <a:t>Fine-grained multithreading</a:t>
            </a:r>
          </a:p>
          <a:p>
            <a:pPr lvl="1">
              <a:lnSpc>
                <a:spcPct val="120000"/>
              </a:lnSpc>
            </a:pPr>
            <a:r>
              <a:rPr lang="zh-CN" altLang="en-US" dirty="0" smtClean="0"/>
              <a:t>流水线上每次执行每个线程的一条指令</a:t>
            </a:r>
            <a:r>
              <a:rPr lang="en-US" altLang="zh-CN" dirty="0" smtClean="0"/>
              <a:t> (No interlocking)</a:t>
            </a:r>
          </a:p>
          <a:p>
            <a:pPr lvl="1">
              <a:lnSpc>
                <a:spcPct val="120000"/>
              </a:lnSpc>
            </a:pPr>
            <a:r>
              <a:rPr lang="zh-CN" altLang="en-US" dirty="0" smtClean="0"/>
              <a:t>通过</a:t>
            </a:r>
            <a:r>
              <a:rPr lang="en-US" altLang="zh-CN" dirty="0" smtClean="0"/>
              <a:t>warp</a:t>
            </a:r>
            <a:r>
              <a:rPr lang="zh-CN" altLang="en-US" dirty="0" smtClean="0"/>
              <a:t>的交叉执行来隐藏延时</a:t>
            </a:r>
            <a:endParaRPr lang="en-US" altLang="zh-CN" dirty="0" smtClean="0"/>
          </a:p>
          <a:p>
            <a:pPr>
              <a:lnSpc>
                <a:spcPct val="120000"/>
              </a:lnSpc>
            </a:pPr>
            <a:r>
              <a:rPr lang="zh-CN" altLang="en-US" dirty="0" smtClean="0"/>
              <a:t>所有线程的寄存器值保存在寄存器文件中</a:t>
            </a:r>
            <a:endParaRPr lang="en-US" altLang="zh-CN" dirty="0" smtClean="0"/>
          </a:p>
          <a:p>
            <a:pPr>
              <a:lnSpc>
                <a:spcPct val="120000"/>
              </a:lnSpc>
            </a:pPr>
            <a:r>
              <a:rPr lang="en-US" altLang="zh-CN" dirty="0" smtClean="0"/>
              <a:t>FGMT </a:t>
            </a:r>
            <a:r>
              <a:rPr lang="zh-CN" altLang="en-US" dirty="0" smtClean="0"/>
              <a:t>可以容忍长延时</a:t>
            </a:r>
            <a:endParaRPr lang="en-US" altLang="zh-CN" dirty="0" smtClean="0"/>
          </a:p>
          <a:p>
            <a:pPr lvl="1">
              <a:lnSpc>
                <a:spcPct val="120000"/>
              </a:lnSpc>
            </a:pPr>
            <a:r>
              <a:rPr lang="en-US" altLang="zh-CN" dirty="0" smtClean="0"/>
              <a:t>Millions of pixels </a:t>
            </a:r>
          </a:p>
          <a:p>
            <a:pPr lvl="1">
              <a:lnSpc>
                <a:spcPct val="120000"/>
              </a:lnSpc>
            </a:pPr>
            <a:endParaRPr lang="en-CA" altLang="ja-JP" dirty="0" smtClean="0"/>
          </a:p>
          <a:p>
            <a:pPr>
              <a:lnSpc>
                <a:spcPct val="120000"/>
              </a:lnSpc>
            </a:pPr>
            <a:endParaRPr lang="en-US" altLang="zh-CN" dirty="0" smtClean="0"/>
          </a:p>
          <a:p>
            <a:pPr>
              <a:lnSpc>
                <a:spcPct val="120000"/>
              </a:lnSpc>
            </a:pPr>
            <a:endParaRPr lang="en-US" altLang="zh-CN" dirty="0" smtClean="0"/>
          </a:p>
        </p:txBody>
      </p:sp>
      <p:sp>
        <p:nvSpPr>
          <p:cNvPr id="2" name="日期占位符 1"/>
          <p:cNvSpPr>
            <a:spLocks noGrp="1"/>
          </p:cNvSpPr>
          <p:nvPr>
            <p:ph type="dt" sz="half" idx="10"/>
          </p:nvPr>
        </p:nvSpPr>
        <p:spPr/>
        <p:txBody>
          <a:bodyPr/>
          <a:lstStyle/>
          <a:p>
            <a:fld id="{C12ACA02-5864-4678-B01B-086D5D77C044}" type="datetime1">
              <a:rPr lang="en-US" altLang="zh-CN" smtClean="0"/>
              <a:t>4/30/2020</a:t>
            </a:fld>
            <a:endParaRPr lang="zh-CN" altLang="en-US"/>
          </a:p>
        </p:txBody>
      </p:sp>
      <p:sp>
        <p:nvSpPr>
          <p:cNvPr id="3" name="页脚占位符 2"/>
          <p:cNvSpPr>
            <a:spLocks noGrp="1"/>
          </p:cNvSpPr>
          <p:nvPr>
            <p:ph type="ftr" sz="quarter" idx="11"/>
          </p:nvPr>
        </p:nvSpPr>
        <p:spPr/>
        <p:txBody>
          <a:bodyPr/>
          <a:lstStyle/>
          <a:p>
            <a:r>
              <a:rPr lang="zh-CN" altLang="en-US" smtClean="0"/>
              <a:t>中国科学技术大学</a:t>
            </a:r>
            <a:endParaRPr lang="zh-CN" altLang="en-US" dirty="0"/>
          </a:p>
        </p:txBody>
      </p:sp>
      <p:grpSp>
        <p:nvGrpSpPr>
          <p:cNvPr id="163845" name="Group 4"/>
          <p:cNvGrpSpPr>
            <a:grpSpLocks/>
          </p:cNvGrpSpPr>
          <p:nvPr/>
        </p:nvGrpSpPr>
        <p:grpSpPr bwMode="auto">
          <a:xfrm>
            <a:off x="4725988" y="1585913"/>
            <a:ext cx="3870325" cy="4456112"/>
            <a:chOff x="2976" y="950"/>
            <a:chExt cx="2438" cy="2807"/>
          </a:xfrm>
        </p:grpSpPr>
        <p:sp>
          <p:nvSpPr>
            <p:cNvPr id="163847" name="AutoShape 5"/>
            <p:cNvSpPr>
              <a:spLocks noChangeAspect="1" noChangeArrowheads="1" noTextEdit="1"/>
            </p:cNvSpPr>
            <p:nvPr/>
          </p:nvSpPr>
          <p:spPr bwMode="auto">
            <a:xfrm>
              <a:off x="2976" y="960"/>
              <a:ext cx="2406" cy="2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3848" name="Rectangle 6"/>
            <p:cNvSpPr>
              <a:spLocks noChangeArrowheads="1"/>
            </p:cNvSpPr>
            <p:nvPr/>
          </p:nvSpPr>
          <p:spPr bwMode="auto">
            <a:xfrm>
              <a:off x="3079" y="1735"/>
              <a:ext cx="1125" cy="1949"/>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849" name="Rectangle 7"/>
            <p:cNvSpPr>
              <a:spLocks noChangeArrowheads="1"/>
            </p:cNvSpPr>
            <p:nvPr/>
          </p:nvSpPr>
          <p:spPr bwMode="auto">
            <a:xfrm>
              <a:off x="3079" y="1735"/>
              <a:ext cx="1125" cy="1949"/>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850" name="Rectangle 8"/>
            <p:cNvSpPr>
              <a:spLocks noChangeArrowheads="1"/>
            </p:cNvSpPr>
            <p:nvPr/>
          </p:nvSpPr>
          <p:spPr bwMode="auto">
            <a:xfrm>
              <a:off x="3166" y="2038"/>
              <a:ext cx="951" cy="13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851" name="Rectangle 9"/>
            <p:cNvSpPr>
              <a:spLocks noChangeArrowheads="1"/>
            </p:cNvSpPr>
            <p:nvPr/>
          </p:nvSpPr>
          <p:spPr bwMode="auto">
            <a:xfrm>
              <a:off x="3166" y="2038"/>
              <a:ext cx="951" cy="13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852" name="Rectangle 10"/>
            <p:cNvSpPr>
              <a:spLocks noChangeArrowheads="1"/>
            </p:cNvSpPr>
            <p:nvPr/>
          </p:nvSpPr>
          <p:spPr bwMode="auto">
            <a:xfrm>
              <a:off x="3444" y="2035"/>
              <a:ext cx="415"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Decode</a:t>
              </a:r>
              <a:endParaRPr lang="en-US" altLang="zh-CN" sz="1800">
                <a:solidFill>
                  <a:srgbClr val="000000"/>
                </a:solidFill>
                <a:latin typeface="Arial" panose="020B0604020202020204" pitchFamily="34" charset="0"/>
                <a:ea typeface="MS PGothic" pitchFamily="34" charset="-128"/>
              </a:endParaRPr>
            </a:p>
          </p:txBody>
        </p:sp>
        <p:sp>
          <p:nvSpPr>
            <p:cNvPr id="163853" name="Rectangle 11"/>
            <p:cNvSpPr>
              <a:spLocks noChangeArrowheads="1"/>
            </p:cNvSpPr>
            <p:nvPr/>
          </p:nvSpPr>
          <p:spPr bwMode="auto">
            <a:xfrm>
              <a:off x="3166" y="2255"/>
              <a:ext cx="173" cy="260"/>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854" name="Rectangle 12"/>
            <p:cNvSpPr>
              <a:spLocks noChangeArrowheads="1"/>
            </p:cNvSpPr>
            <p:nvPr/>
          </p:nvSpPr>
          <p:spPr bwMode="auto">
            <a:xfrm>
              <a:off x="3166" y="2255"/>
              <a:ext cx="173" cy="26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855" name="Rectangle 13"/>
            <p:cNvSpPr>
              <a:spLocks noChangeArrowheads="1"/>
            </p:cNvSpPr>
            <p:nvPr/>
          </p:nvSpPr>
          <p:spPr bwMode="auto">
            <a:xfrm rot="5400000">
              <a:off x="3215" y="2287"/>
              <a:ext cx="8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R</a:t>
              </a:r>
              <a:endParaRPr lang="en-US" altLang="zh-CN" sz="1800">
                <a:solidFill>
                  <a:srgbClr val="000000"/>
                </a:solidFill>
                <a:latin typeface="Arial" panose="020B0604020202020204" pitchFamily="34" charset="0"/>
                <a:ea typeface="MS PGothic" pitchFamily="34" charset="-128"/>
              </a:endParaRPr>
            </a:p>
          </p:txBody>
        </p:sp>
        <p:sp>
          <p:nvSpPr>
            <p:cNvPr id="163856" name="Rectangle 14"/>
            <p:cNvSpPr>
              <a:spLocks noChangeArrowheads="1"/>
            </p:cNvSpPr>
            <p:nvPr/>
          </p:nvSpPr>
          <p:spPr bwMode="auto">
            <a:xfrm rot="5400000">
              <a:off x="3222" y="2350"/>
              <a:ext cx="7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F</a:t>
              </a:r>
              <a:endParaRPr lang="en-US" altLang="zh-CN" sz="1800">
                <a:solidFill>
                  <a:srgbClr val="000000"/>
                </a:solidFill>
                <a:latin typeface="Arial" panose="020B0604020202020204" pitchFamily="34" charset="0"/>
                <a:ea typeface="MS PGothic" pitchFamily="34" charset="-128"/>
              </a:endParaRPr>
            </a:p>
          </p:txBody>
        </p:sp>
        <p:sp>
          <p:nvSpPr>
            <p:cNvPr id="163857" name="Rectangle 15"/>
            <p:cNvSpPr>
              <a:spLocks noChangeArrowheads="1"/>
            </p:cNvSpPr>
            <p:nvPr/>
          </p:nvSpPr>
          <p:spPr bwMode="auto">
            <a:xfrm>
              <a:off x="3944" y="2255"/>
              <a:ext cx="173" cy="260"/>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858" name="Rectangle 16"/>
            <p:cNvSpPr>
              <a:spLocks noChangeArrowheads="1"/>
            </p:cNvSpPr>
            <p:nvPr/>
          </p:nvSpPr>
          <p:spPr bwMode="auto">
            <a:xfrm>
              <a:off x="3944" y="2255"/>
              <a:ext cx="173" cy="26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859" name="Rectangle 17"/>
            <p:cNvSpPr>
              <a:spLocks noChangeArrowheads="1"/>
            </p:cNvSpPr>
            <p:nvPr/>
          </p:nvSpPr>
          <p:spPr bwMode="auto">
            <a:xfrm rot="5400000">
              <a:off x="3997" y="2280"/>
              <a:ext cx="8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R</a:t>
              </a:r>
              <a:endParaRPr lang="en-US" altLang="zh-CN" sz="1800">
                <a:solidFill>
                  <a:srgbClr val="000000"/>
                </a:solidFill>
                <a:latin typeface="Arial" panose="020B0604020202020204" pitchFamily="34" charset="0"/>
                <a:ea typeface="MS PGothic" pitchFamily="34" charset="-128"/>
              </a:endParaRPr>
            </a:p>
          </p:txBody>
        </p:sp>
        <p:sp>
          <p:nvSpPr>
            <p:cNvPr id="163860" name="Rectangle 18"/>
            <p:cNvSpPr>
              <a:spLocks noChangeArrowheads="1"/>
            </p:cNvSpPr>
            <p:nvPr/>
          </p:nvSpPr>
          <p:spPr bwMode="auto">
            <a:xfrm rot="5400000">
              <a:off x="4004" y="2343"/>
              <a:ext cx="7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F</a:t>
              </a:r>
              <a:endParaRPr lang="en-US" altLang="zh-CN" sz="1800">
                <a:solidFill>
                  <a:srgbClr val="000000"/>
                </a:solidFill>
                <a:latin typeface="Arial" panose="020B0604020202020204" pitchFamily="34" charset="0"/>
                <a:ea typeface="MS PGothic" pitchFamily="34" charset="-128"/>
              </a:endParaRPr>
            </a:p>
          </p:txBody>
        </p:sp>
        <p:sp>
          <p:nvSpPr>
            <p:cNvPr id="163861" name="Rectangle 19"/>
            <p:cNvSpPr>
              <a:spLocks noChangeArrowheads="1"/>
            </p:cNvSpPr>
            <p:nvPr/>
          </p:nvSpPr>
          <p:spPr bwMode="auto">
            <a:xfrm>
              <a:off x="3425" y="2255"/>
              <a:ext cx="173" cy="260"/>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862" name="Rectangle 20"/>
            <p:cNvSpPr>
              <a:spLocks noChangeArrowheads="1"/>
            </p:cNvSpPr>
            <p:nvPr/>
          </p:nvSpPr>
          <p:spPr bwMode="auto">
            <a:xfrm>
              <a:off x="3425" y="2255"/>
              <a:ext cx="173" cy="26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863" name="Rectangle 21"/>
            <p:cNvSpPr>
              <a:spLocks noChangeArrowheads="1"/>
            </p:cNvSpPr>
            <p:nvPr/>
          </p:nvSpPr>
          <p:spPr bwMode="auto">
            <a:xfrm rot="5400000">
              <a:off x="3481" y="2287"/>
              <a:ext cx="8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R</a:t>
              </a:r>
              <a:endParaRPr lang="en-US" altLang="zh-CN" sz="1800">
                <a:solidFill>
                  <a:srgbClr val="000000"/>
                </a:solidFill>
                <a:latin typeface="Arial" panose="020B0604020202020204" pitchFamily="34" charset="0"/>
                <a:ea typeface="MS PGothic" pitchFamily="34" charset="-128"/>
              </a:endParaRPr>
            </a:p>
          </p:txBody>
        </p:sp>
        <p:sp>
          <p:nvSpPr>
            <p:cNvPr id="163864" name="Rectangle 22"/>
            <p:cNvSpPr>
              <a:spLocks noChangeArrowheads="1"/>
            </p:cNvSpPr>
            <p:nvPr/>
          </p:nvSpPr>
          <p:spPr bwMode="auto">
            <a:xfrm rot="5400000">
              <a:off x="3488" y="2350"/>
              <a:ext cx="7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F</a:t>
              </a:r>
              <a:endParaRPr lang="en-US" altLang="zh-CN" sz="1800">
                <a:solidFill>
                  <a:srgbClr val="000000"/>
                </a:solidFill>
                <a:latin typeface="Arial" panose="020B0604020202020204" pitchFamily="34" charset="0"/>
                <a:ea typeface="MS PGothic" pitchFamily="34" charset="-128"/>
              </a:endParaRPr>
            </a:p>
          </p:txBody>
        </p:sp>
        <p:sp>
          <p:nvSpPr>
            <p:cNvPr id="163865" name="Line 23"/>
            <p:cNvSpPr>
              <a:spLocks noChangeShapeType="1"/>
            </p:cNvSpPr>
            <p:nvPr/>
          </p:nvSpPr>
          <p:spPr bwMode="auto">
            <a:xfrm>
              <a:off x="3641" y="1951"/>
              <a:ext cx="1" cy="33"/>
            </a:xfrm>
            <a:prstGeom prst="line">
              <a:avLst/>
            </a:prstGeom>
            <a:noFill/>
            <a:ln w="17463"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866" name="Freeform 24"/>
            <p:cNvSpPr>
              <a:spLocks/>
            </p:cNvSpPr>
            <p:nvPr/>
          </p:nvSpPr>
          <p:spPr bwMode="auto">
            <a:xfrm>
              <a:off x="3606" y="1967"/>
              <a:ext cx="71" cy="71"/>
            </a:xfrm>
            <a:custGeom>
              <a:avLst/>
              <a:gdLst>
                <a:gd name="T0" fmla="*/ 0 w 164"/>
                <a:gd name="T1" fmla="*/ 0 h 164"/>
                <a:gd name="T2" fmla="*/ 0 w 164"/>
                <a:gd name="T3" fmla="*/ 0 h 164"/>
                <a:gd name="T4" fmla="*/ 0 w 164"/>
                <a:gd name="T5" fmla="*/ 0 h 164"/>
                <a:gd name="T6" fmla="*/ 0 w 164"/>
                <a:gd name="T7" fmla="*/ 0 h 164"/>
                <a:gd name="T8" fmla="*/ 0 60000 65536"/>
                <a:gd name="T9" fmla="*/ 0 60000 65536"/>
                <a:gd name="T10" fmla="*/ 0 60000 65536"/>
                <a:gd name="T11" fmla="*/ 0 60000 65536"/>
                <a:gd name="T12" fmla="*/ 0 w 164"/>
                <a:gd name="T13" fmla="*/ 0 h 164"/>
                <a:gd name="T14" fmla="*/ 164 w 164"/>
                <a:gd name="T15" fmla="*/ 164 h 164"/>
              </a:gdLst>
              <a:ahLst/>
              <a:cxnLst>
                <a:cxn ang="T8">
                  <a:pos x="T0" y="T1"/>
                </a:cxn>
                <a:cxn ang="T9">
                  <a:pos x="T2" y="T3"/>
                </a:cxn>
                <a:cxn ang="T10">
                  <a:pos x="T4" y="T5"/>
                </a:cxn>
                <a:cxn ang="T11">
                  <a:pos x="T6" y="T7"/>
                </a:cxn>
              </a:cxnLst>
              <a:rect l="T12" t="T13" r="T14" b="T15"/>
              <a:pathLst>
                <a:path w="164" h="164">
                  <a:moveTo>
                    <a:pt x="82" y="164"/>
                  </a:moveTo>
                  <a:lnTo>
                    <a:pt x="0" y="0"/>
                  </a:lnTo>
                  <a:cubicBezTo>
                    <a:pt x="52" y="26"/>
                    <a:pt x="113" y="26"/>
                    <a:pt x="164" y="0"/>
                  </a:cubicBezTo>
                  <a:lnTo>
                    <a:pt x="82" y="164"/>
                  </a:lnTo>
                  <a:close/>
                </a:path>
              </a:pathLst>
            </a:custGeom>
            <a:solidFill>
              <a:srgbClr val="000000"/>
            </a:solidFill>
            <a:ln w="0">
              <a:solidFill>
                <a:srgbClr val="000000"/>
              </a:solidFill>
              <a:round/>
              <a:headEnd/>
              <a:tailEnd/>
            </a:ln>
          </p:spPr>
          <p:txBody>
            <a:bodyPr/>
            <a:lstStyle/>
            <a:p>
              <a:endParaRPr lang="zh-CN" altLang="en-US"/>
            </a:p>
          </p:txBody>
        </p:sp>
        <p:sp>
          <p:nvSpPr>
            <p:cNvPr id="163867" name="Rectangle 25"/>
            <p:cNvSpPr>
              <a:spLocks noChangeArrowheads="1"/>
            </p:cNvSpPr>
            <p:nvPr/>
          </p:nvSpPr>
          <p:spPr bwMode="auto">
            <a:xfrm>
              <a:off x="3166" y="2601"/>
              <a:ext cx="173" cy="260"/>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868" name="Rectangle 26"/>
            <p:cNvSpPr>
              <a:spLocks noChangeArrowheads="1"/>
            </p:cNvSpPr>
            <p:nvPr/>
          </p:nvSpPr>
          <p:spPr bwMode="auto">
            <a:xfrm>
              <a:off x="3166" y="2601"/>
              <a:ext cx="173" cy="26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869" name="Rectangle 27"/>
            <p:cNvSpPr>
              <a:spLocks noChangeArrowheads="1"/>
            </p:cNvSpPr>
            <p:nvPr/>
          </p:nvSpPr>
          <p:spPr bwMode="auto">
            <a:xfrm rot="5400000">
              <a:off x="3219" y="2605"/>
              <a:ext cx="8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A</a:t>
              </a:r>
              <a:endParaRPr lang="en-US" altLang="zh-CN" sz="1800">
                <a:solidFill>
                  <a:srgbClr val="000000"/>
                </a:solidFill>
                <a:latin typeface="Arial" panose="020B0604020202020204" pitchFamily="34" charset="0"/>
                <a:ea typeface="MS PGothic" pitchFamily="34" charset="-128"/>
              </a:endParaRPr>
            </a:p>
          </p:txBody>
        </p:sp>
        <p:sp>
          <p:nvSpPr>
            <p:cNvPr id="163870" name="Rectangle 28"/>
            <p:cNvSpPr>
              <a:spLocks noChangeArrowheads="1"/>
            </p:cNvSpPr>
            <p:nvPr/>
          </p:nvSpPr>
          <p:spPr bwMode="auto">
            <a:xfrm rot="5400000">
              <a:off x="3225" y="2661"/>
              <a:ext cx="6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L</a:t>
              </a:r>
              <a:endParaRPr lang="en-US" altLang="zh-CN" sz="1800">
                <a:solidFill>
                  <a:srgbClr val="000000"/>
                </a:solidFill>
                <a:latin typeface="Arial" panose="020B0604020202020204" pitchFamily="34" charset="0"/>
                <a:ea typeface="MS PGothic" pitchFamily="34" charset="-128"/>
              </a:endParaRPr>
            </a:p>
          </p:txBody>
        </p:sp>
        <p:sp>
          <p:nvSpPr>
            <p:cNvPr id="163871" name="Rectangle 29"/>
            <p:cNvSpPr>
              <a:spLocks noChangeArrowheads="1"/>
            </p:cNvSpPr>
            <p:nvPr/>
          </p:nvSpPr>
          <p:spPr bwMode="auto">
            <a:xfrm rot="5400000">
              <a:off x="3215" y="2726"/>
              <a:ext cx="8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U</a:t>
              </a:r>
              <a:endParaRPr lang="en-US" altLang="zh-CN" sz="1800">
                <a:solidFill>
                  <a:srgbClr val="000000"/>
                </a:solidFill>
                <a:latin typeface="Arial" panose="020B0604020202020204" pitchFamily="34" charset="0"/>
                <a:ea typeface="MS PGothic" pitchFamily="34" charset="-128"/>
              </a:endParaRPr>
            </a:p>
          </p:txBody>
        </p:sp>
        <p:sp>
          <p:nvSpPr>
            <p:cNvPr id="163872" name="Rectangle 30"/>
            <p:cNvSpPr>
              <a:spLocks noChangeArrowheads="1"/>
            </p:cNvSpPr>
            <p:nvPr/>
          </p:nvSpPr>
          <p:spPr bwMode="auto">
            <a:xfrm>
              <a:off x="3425" y="2601"/>
              <a:ext cx="173" cy="260"/>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873" name="Rectangle 31"/>
            <p:cNvSpPr>
              <a:spLocks noChangeArrowheads="1"/>
            </p:cNvSpPr>
            <p:nvPr/>
          </p:nvSpPr>
          <p:spPr bwMode="auto">
            <a:xfrm>
              <a:off x="3425" y="2601"/>
              <a:ext cx="173" cy="26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874" name="Rectangle 32"/>
            <p:cNvSpPr>
              <a:spLocks noChangeArrowheads="1"/>
            </p:cNvSpPr>
            <p:nvPr/>
          </p:nvSpPr>
          <p:spPr bwMode="auto">
            <a:xfrm rot="5400000">
              <a:off x="3485" y="2605"/>
              <a:ext cx="8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A</a:t>
              </a:r>
              <a:endParaRPr lang="en-US" altLang="zh-CN" sz="1800">
                <a:solidFill>
                  <a:srgbClr val="000000"/>
                </a:solidFill>
                <a:latin typeface="Arial" panose="020B0604020202020204" pitchFamily="34" charset="0"/>
                <a:ea typeface="MS PGothic" pitchFamily="34" charset="-128"/>
              </a:endParaRPr>
            </a:p>
          </p:txBody>
        </p:sp>
        <p:sp>
          <p:nvSpPr>
            <p:cNvPr id="163875" name="Rectangle 33"/>
            <p:cNvSpPr>
              <a:spLocks noChangeArrowheads="1"/>
            </p:cNvSpPr>
            <p:nvPr/>
          </p:nvSpPr>
          <p:spPr bwMode="auto">
            <a:xfrm rot="5400000">
              <a:off x="3491" y="2661"/>
              <a:ext cx="6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L</a:t>
              </a:r>
              <a:endParaRPr lang="en-US" altLang="zh-CN" sz="1800">
                <a:solidFill>
                  <a:srgbClr val="000000"/>
                </a:solidFill>
                <a:latin typeface="Arial" panose="020B0604020202020204" pitchFamily="34" charset="0"/>
                <a:ea typeface="MS PGothic" pitchFamily="34" charset="-128"/>
              </a:endParaRPr>
            </a:p>
          </p:txBody>
        </p:sp>
        <p:sp>
          <p:nvSpPr>
            <p:cNvPr id="163876" name="Rectangle 34"/>
            <p:cNvSpPr>
              <a:spLocks noChangeArrowheads="1"/>
            </p:cNvSpPr>
            <p:nvPr/>
          </p:nvSpPr>
          <p:spPr bwMode="auto">
            <a:xfrm rot="5400000">
              <a:off x="3481" y="2726"/>
              <a:ext cx="8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U</a:t>
              </a:r>
              <a:endParaRPr lang="en-US" altLang="zh-CN" sz="1800">
                <a:solidFill>
                  <a:srgbClr val="000000"/>
                </a:solidFill>
                <a:latin typeface="Arial" panose="020B0604020202020204" pitchFamily="34" charset="0"/>
                <a:ea typeface="MS PGothic" pitchFamily="34" charset="-128"/>
              </a:endParaRPr>
            </a:p>
          </p:txBody>
        </p:sp>
        <p:sp>
          <p:nvSpPr>
            <p:cNvPr id="163877" name="Rectangle 35"/>
            <p:cNvSpPr>
              <a:spLocks noChangeArrowheads="1"/>
            </p:cNvSpPr>
            <p:nvPr/>
          </p:nvSpPr>
          <p:spPr bwMode="auto">
            <a:xfrm>
              <a:off x="3944" y="2601"/>
              <a:ext cx="173" cy="260"/>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878" name="Rectangle 36"/>
            <p:cNvSpPr>
              <a:spLocks noChangeArrowheads="1"/>
            </p:cNvSpPr>
            <p:nvPr/>
          </p:nvSpPr>
          <p:spPr bwMode="auto">
            <a:xfrm>
              <a:off x="3944" y="2601"/>
              <a:ext cx="173" cy="26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879" name="Rectangle 37"/>
            <p:cNvSpPr>
              <a:spLocks noChangeArrowheads="1"/>
            </p:cNvSpPr>
            <p:nvPr/>
          </p:nvSpPr>
          <p:spPr bwMode="auto">
            <a:xfrm rot="5400000">
              <a:off x="4001" y="2605"/>
              <a:ext cx="8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A</a:t>
              </a:r>
              <a:endParaRPr lang="en-US" altLang="zh-CN" sz="1800">
                <a:solidFill>
                  <a:srgbClr val="000000"/>
                </a:solidFill>
                <a:latin typeface="Arial" panose="020B0604020202020204" pitchFamily="34" charset="0"/>
                <a:ea typeface="MS PGothic" pitchFamily="34" charset="-128"/>
              </a:endParaRPr>
            </a:p>
          </p:txBody>
        </p:sp>
        <p:sp>
          <p:nvSpPr>
            <p:cNvPr id="163880" name="Rectangle 38"/>
            <p:cNvSpPr>
              <a:spLocks noChangeArrowheads="1"/>
            </p:cNvSpPr>
            <p:nvPr/>
          </p:nvSpPr>
          <p:spPr bwMode="auto">
            <a:xfrm rot="5400000">
              <a:off x="4007" y="2661"/>
              <a:ext cx="6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L</a:t>
              </a:r>
              <a:endParaRPr lang="en-US" altLang="zh-CN" sz="1800">
                <a:solidFill>
                  <a:srgbClr val="000000"/>
                </a:solidFill>
                <a:latin typeface="Arial" panose="020B0604020202020204" pitchFamily="34" charset="0"/>
                <a:ea typeface="MS PGothic" pitchFamily="34" charset="-128"/>
              </a:endParaRPr>
            </a:p>
          </p:txBody>
        </p:sp>
        <p:sp>
          <p:nvSpPr>
            <p:cNvPr id="163881" name="Rectangle 39"/>
            <p:cNvSpPr>
              <a:spLocks noChangeArrowheads="1"/>
            </p:cNvSpPr>
            <p:nvPr/>
          </p:nvSpPr>
          <p:spPr bwMode="auto">
            <a:xfrm rot="5400000">
              <a:off x="3997" y="2726"/>
              <a:ext cx="8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U</a:t>
              </a:r>
              <a:endParaRPr lang="en-US" altLang="zh-CN" sz="1800">
                <a:solidFill>
                  <a:srgbClr val="000000"/>
                </a:solidFill>
                <a:latin typeface="Arial" panose="020B0604020202020204" pitchFamily="34" charset="0"/>
                <a:ea typeface="MS PGothic" pitchFamily="34" charset="-128"/>
              </a:endParaRPr>
            </a:p>
          </p:txBody>
        </p:sp>
        <p:sp>
          <p:nvSpPr>
            <p:cNvPr id="163882" name="Line 40"/>
            <p:cNvSpPr>
              <a:spLocks noChangeShapeType="1"/>
            </p:cNvSpPr>
            <p:nvPr/>
          </p:nvSpPr>
          <p:spPr bwMode="auto">
            <a:xfrm>
              <a:off x="3252" y="2515"/>
              <a:ext cx="1" cy="39"/>
            </a:xfrm>
            <a:prstGeom prst="line">
              <a:avLst/>
            </a:prstGeom>
            <a:noFill/>
            <a:ln w="11113"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883" name="Freeform 41"/>
            <p:cNvSpPr>
              <a:spLocks/>
            </p:cNvSpPr>
            <p:nvPr/>
          </p:nvSpPr>
          <p:spPr bwMode="auto">
            <a:xfrm>
              <a:off x="3221" y="2539"/>
              <a:ext cx="63" cy="62"/>
            </a:xfrm>
            <a:custGeom>
              <a:avLst/>
              <a:gdLst>
                <a:gd name="T0" fmla="*/ 0 w 143"/>
                <a:gd name="T1" fmla="*/ 0 h 143"/>
                <a:gd name="T2" fmla="*/ 0 w 143"/>
                <a:gd name="T3" fmla="*/ 0 h 143"/>
                <a:gd name="T4" fmla="*/ 0 w 143"/>
                <a:gd name="T5" fmla="*/ 0 h 143"/>
                <a:gd name="T6" fmla="*/ 0 w 143"/>
                <a:gd name="T7" fmla="*/ 0 h 143"/>
                <a:gd name="T8" fmla="*/ 0 60000 65536"/>
                <a:gd name="T9" fmla="*/ 0 60000 65536"/>
                <a:gd name="T10" fmla="*/ 0 60000 65536"/>
                <a:gd name="T11" fmla="*/ 0 60000 65536"/>
                <a:gd name="T12" fmla="*/ 0 w 143"/>
                <a:gd name="T13" fmla="*/ 0 h 143"/>
                <a:gd name="T14" fmla="*/ 143 w 143"/>
                <a:gd name="T15" fmla="*/ 143 h 143"/>
              </a:gdLst>
              <a:ahLst/>
              <a:cxnLst>
                <a:cxn ang="T8">
                  <a:pos x="T0" y="T1"/>
                </a:cxn>
                <a:cxn ang="T9">
                  <a:pos x="T2" y="T3"/>
                </a:cxn>
                <a:cxn ang="T10">
                  <a:pos x="T4" y="T5"/>
                </a:cxn>
                <a:cxn ang="T11">
                  <a:pos x="T6" y="T7"/>
                </a:cxn>
              </a:cxnLst>
              <a:rect l="T12" t="T13" r="T14" b="T15"/>
              <a:pathLst>
                <a:path w="143" h="143">
                  <a:moveTo>
                    <a:pt x="71" y="143"/>
                  </a:moveTo>
                  <a:lnTo>
                    <a:pt x="0" y="0"/>
                  </a:lnTo>
                  <a:cubicBezTo>
                    <a:pt x="45" y="22"/>
                    <a:pt x="98" y="22"/>
                    <a:pt x="143" y="0"/>
                  </a:cubicBezTo>
                  <a:lnTo>
                    <a:pt x="71" y="143"/>
                  </a:lnTo>
                  <a:close/>
                </a:path>
              </a:pathLst>
            </a:custGeom>
            <a:solidFill>
              <a:srgbClr val="000000"/>
            </a:solidFill>
            <a:ln w="0">
              <a:solidFill>
                <a:srgbClr val="000000"/>
              </a:solidFill>
              <a:round/>
              <a:headEnd/>
              <a:tailEnd/>
            </a:ln>
          </p:spPr>
          <p:txBody>
            <a:bodyPr/>
            <a:lstStyle/>
            <a:p>
              <a:endParaRPr lang="zh-CN" altLang="en-US"/>
            </a:p>
          </p:txBody>
        </p:sp>
        <p:sp>
          <p:nvSpPr>
            <p:cNvPr id="163884" name="Line 42"/>
            <p:cNvSpPr>
              <a:spLocks noChangeShapeType="1"/>
            </p:cNvSpPr>
            <p:nvPr/>
          </p:nvSpPr>
          <p:spPr bwMode="auto">
            <a:xfrm>
              <a:off x="3512" y="2515"/>
              <a:ext cx="1" cy="39"/>
            </a:xfrm>
            <a:prstGeom prst="line">
              <a:avLst/>
            </a:prstGeom>
            <a:noFill/>
            <a:ln w="11113"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885" name="Freeform 43"/>
            <p:cNvSpPr>
              <a:spLocks/>
            </p:cNvSpPr>
            <p:nvPr/>
          </p:nvSpPr>
          <p:spPr bwMode="auto">
            <a:xfrm>
              <a:off x="3481" y="2539"/>
              <a:ext cx="62" cy="62"/>
            </a:xfrm>
            <a:custGeom>
              <a:avLst/>
              <a:gdLst>
                <a:gd name="T0" fmla="*/ 0 w 142"/>
                <a:gd name="T1" fmla="*/ 0 h 143"/>
                <a:gd name="T2" fmla="*/ 0 w 142"/>
                <a:gd name="T3" fmla="*/ 0 h 143"/>
                <a:gd name="T4" fmla="*/ 0 w 142"/>
                <a:gd name="T5" fmla="*/ 0 h 143"/>
                <a:gd name="T6" fmla="*/ 0 w 142"/>
                <a:gd name="T7" fmla="*/ 0 h 143"/>
                <a:gd name="T8" fmla="*/ 0 60000 65536"/>
                <a:gd name="T9" fmla="*/ 0 60000 65536"/>
                <a:gd name="T10" fmla="*/ 0 60000 65536"/>
                <a:gd name="T11" fmla="*/ 0 60000 65536"/>
                <a:gd name="T12" fmla="*/ 0 w 142"/>
                <a:gd name="T13" fmla="*/ 0 h 143"/>
                <a:gd name="T14" fmla="*/ 142 w 142"/>
                <a:gd name="T15" fmla="*/ 143 h 143"/>
              </a:gdLst>
              <a:ahLst/>
              <a:cxnLst>
                <a:cxn ang="T8">
                  <a:pos x="T0" y="T1"/>
                </a:cxn>
                <a:cxn ang="T9">
                  <a:pos x="T2" y="T3"/>
                </a:cxn>
                <a:cxn ang="T10">
                  <a:pos x="T4" y="T5"/>
                </a:cxn>
                <a:cxn ang="T11">
                  <a:pos x="T6" y="T7"/>
                </a:cxn>
              </a:cxnLst>
              <a:rect l="T12" t="T13" r="T14" b="T15"/>
              <a:pathLst>
                <a:path w="142" h="143">
                  <a:moveTo>
                    <a:pt x="71" y="143"/>
                  </a:moveTo>
                  <a:lnTo>
                    <a:pt x="0" y="0"/>
                  </a:lnTo>
                  <a:cubicBezTo>
                    <a:pt x="44" y="22"/>
                    <a:pt x="97" y="22"/>
                    <a:pt x="142" y="0"/>
                  </a:cubicBezTo>
                  <a:lnTo>
                    <a:pt x="71" y="143"/>
                  </a:lnTo>
                  <a:close/>
                </a:path>
              </a:pathLst>
            </a:custGeom>
            <a:solidFill>
              <a:srgbClr val="000000"/>
            </a:solidFill>
            <a:ln w="0">
              <a:solidFill>
                <a:srgbClr val="000000"/>
              </a:solidFill>
              <a:round/>
              <a:headEnd/>
              <a:tailEnd/>
            </a:ln>
          </p:spPr>
          <p:txBody>
            <a:bodyPr/>
            <a:lstStyle/>
            <a:p>
              <a:endParaRPr lang="zh-CN" altLang="en-US"/>
            </a:p>
          </p:txBody>
        </p:sp>
        <p:sp>
          <p:nvSpPr>
            <p:cNvPr id="163886" name="Line 44"/>
            <p:cNvSpPr>
              <a:spLocks noChangeShapeType="1"/>
            </p:cNvSpPr>
            <p:nvPr/>
          </p:nvSpPr>
          <p:spPr bwMode="auto">
            <a:xfrm>
              <a:off x="4030" y="2515"/>
              <a:ext cx="1" cy="39"/>
            </a:xfrm>
            <a:prstGeom prst="line">
              <a:avLst/>
            </a:prstGeom>
            <a:noFill/>
            <a:ln w="11113"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887" name="Freeform 45"/>
            <p:cNvSpPr>
              <a:spLocks/>
            </p:cNvSpPr>
            <p:nvPr/>
          </p:nvSpPr>
          <p:spPr bwMode="auto">
            <a:xfrm>
              <a:off x="3999" y="2539"/>
              <a:ext cx="63" cy="62"/>
            </a:xfrm>
            <a:custGeom>
              <a:avLst/>
              <a:gdLst>
                <a:gd name="T0" fmla="*/ 0 w 143"/>
                <a:gd name="T1" fmla="*/ 0 h 143"/>
                <a:gd name="T2" fmla="*/ 0 w 143"/>
                <a:gd name="T3" fmla="*/ 0 h 143"/>
                <a:gd name="T4" fmla="*/ 0 w 143"/>
                <a:gd name="T5" fmla="*/ 0 h 143"/>
                <a:gd name="T6" fmla="*/ 0 w 143"/>
                <a:gd name="T7" fmla="*/ 0 h 143"/>
                <a:gd name="T8" fmla="*/ 0 60000 65536"/>
                <a:gd name="T9" fmla="*/ 0 60000 65536"/>
                <a:gd name="T10" fmla="*/ 0 60000 65536"/>
                <a:gd name="T11" fmla="*/ 0 60000 65536"/>
                <a:gd name="T12" fmla="*/ 0 w 143"/>
                <a:gd name="T13" fmla="*/ 0 h 143"/>
                <a:gd name="T14" fmla="*/ 143 w 143"/>
                <a:gd name="T15" fmla="*/ 143 h 143"/>
              </a:gdLst>
              <a:ahLst/>
              <a:cxnLst>
                <a:cxn ang="T8">
                  <a:pos x="T0" y="T1"/>
                </a:cxn>
                <a:cxn ang="T9">
                  <a:pos x="T2" y="T3"/>
                </a:cxn>
                <a:cxn ang="T10">
                  <a:pos x="T4" y="T5"/>
                </a:cxn>
                <a:cxn ang="T11">
                  <a:pos x="T6" y="T7"/>
                </a:cxn>
              </a:cxnLst>
              <a:rect l="T12" t="T13" r="T14" b="T15"/>
              <a:pathLst>
                <a:path w="143" h="143">
                  <a:moveTo>
                    <a:pt x="71" y="143"/>
                  </a:moveTo>
                  <a:lnTo>
                    <a:pt x="0" y="0"/>
                  </a:lnTo>
                  <a:cubicBezTo>
                    <a:pt x="45" y="22"/>
                    <a:pt x="98" y="22"/>
                    <a:pt x="143" y="0"/>
                  </a:cubicBezTo>
                  <a:lnTo>
                    <a:pt x="71" y="143"/>
                  </a:lnTo>
                  <a:close/>
                </a:path>
              </a:pathLst>
            </a:custGeom>
            <a:solidFill>
              <a:srgbClr val="000000"/>
            </a:solidFill>
            <a:ln w="0">
              <a:solidFill>
                <a:srgbClr val="000000"/>
              </a:solidFill>
              <a:round/>
              <a:headEnd/>
              <a:tailEnd/>
            </a:ln>
          </p:spPr>
          <p:txBody>
            <a:bodyPr/>
            <a:lstStyle/>
            <a:p>
              <a:endParaRPr lang="zh-CN" altLang="en-US"/>
            </a:p>
          </p:txBody>
        </p:sp>
        <p:sp>
          <p:nvSpPr>
            <p:cNvPr id="163888" name="Line 46"/>
            <p:cNvSpPr>
              <a:spLocks noChangeShapeType="1"/>
            </p:cNvSpPr>
            <p:nvPr/>
          </p:nvSpPr>
          <p:spPr bwMode="auto">
            <a:xfrm>
              <a:off x="3252" y="2168"/>
              <a:ext cx="1" cy="39"/>
            </a:xfrm>
            <a:prstGeom prst="line">
              <a:avLst/>
            </a:prstGeom>
            <a:noFill/>
            <a:ln w="11113"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889" name="Freeform 47"/>
            <p:cNvSpPr>
              <a:spLocks/>
            </p:cNvSpPr>
            <p:nvPr/>
          </p:nvSpPr>
          <p:spPr bwMode="auto">
            <a:xfrm>
              <a:off x="3221" y="2192"/>
              <a:ext cx="63" cy="63"/>
            </a:xfrm>
            <a:custGeom>
              <a:avLst/>
              <a:gdLst>
                <a:gd name="T0" fmla="*/ 0 w 143"/>
                <a:gd name="T1" fmla="*/ 0 h 143"/>
                <a:gd name="T2" fmla="*/ 0 w 143"/>
                <a:gd name="T3" fmla="*/ 0 h 143"/>
                <a:gd name="T4" fmla="*/ 0 w 143"/>
                <a:gd name="T5" fmla="*/ 0 h 143"/>
                <a:gd name="T6" fmla="*/ 0 w 143"/>
                <a:gd name="T7" fmla="*/ 0 h 143"/>
                <a:gd name="T8" fmla="*/ 0 60000 65536"/>
                <a:gd name="T9" fmla="*/ 0 60000 65536"/>
                <a:gd name="T10" fmla="*/ 0 60000 65536"/>
                <a:gd name="T11" fmla="*/ 0 60000 65536"/>
                <a:gd name="T12" fmla="*/ 0 w 143"/>
                <a:gd name="T13" fmla="*/ 0 h 143"/>
                <a:gd name="T14" fmla="*/ 143 w 143"/>
                <a:gd name="T15" fmla="*/ 143 h 143"/>
              </a:gdLst>
              <a:ahLst/>
              <a:cxnLst>
                <a:cxn ang="T8">
                  <a:pos x="T0" y="T1"/>
                </a:cxn>
                <a:cxn ang="T9">
                  <a:pos x="T2" y="T3"/>
                </a:cxn>
                <a:cxn ang="T10">
                  <a:pos x="T4" y="T5"/>
                </a:cxn>
                <a:cxn ang="T11">
                  <a:pos x="T6" y="T7"/>
                </a:cxn>
              </a:cxnLst>
              <a:rect l="T12" t="T13" r="T14" b="T15"/>
              <a:pathLst>
                <a:path w="143" h="143">
                  <a:moveTo>
                    <a:pt x="71" y="143"/>
                  </a:moveTo>
                  <a:lnTo>
                    <a:pt x="0" y="0"/>
                  </a:lnTo>
                  <a:cubicBezTo>
                    <a:pt x="45" y="23"/>
                    <a:pt x="98" y="23"/>
                    <a:pt x="143" y="0"/>
                  </a:cubicBezTo>
                  <a:lnTo>
                    <a:pt x="71" y="143"/>
                  </a:lnTo>
                  <a:close/>
                </a:path>
              </a:pathLst>
            </a:custGeom>
            <a:solidFill>
              <a:srgbClr val="000000"/>
            </a:solidFill>
            <a:ln w="0">
              <a:solidFill>
                <a:srgbClr val="000000"/>
              </a:solidFill>
              <a:round/>
              <a:headEnd/>
              <a:tailEnd/>
            </a:ln>
          </p:spPr>
          <p:txBody>
            <a:bodyPr/>
            <a:lstStyle/>
            <a:p>
              <a:endParaRPr lang="zh-CN" altLang="en-US"/>
            </a:p>
          </p:txBody>
        </p:sp>
        <p:sp>
          <p:nvSpPr>
            <p:cNvPr id="163890" name="Line 48"/>
            <p:cNvSpPr>
              <a:spLocks noChangeShapeType="1"/>
            </p:cNvSpPr>
            <p:nvPr/>
          </p:nvSpPr>
          <p:spPr bwMode="auto">
            <a:xfrm>
              <a:off x="3512" y="2168"/>
              <a:ext cx="1" cy="39"/>
            </a:xfrm>
            <a:prstGeom prst="line">
              <a:avLst/>
            </a:prstGeom>
            <a:noFill/>
            <a:ln w="11113"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891" name="Freeform 49"/>
            <p:cNvSpPr>
              <a:spLocks/>
            </p:cNvSpPr>
            <p:nvPr/>
          </p:nvSpPr>
          <p:spPr bwMode="auto">
            <a:xfrm>
              <a:off x="3481" y="2192"/>
              <a:ext cx="62" cy="63"/>
            </a:xfrm>
            <a:custGeom>
              <a:avLst/>
              <a:gdLst>
                <a:gd name="T0" fmla="*/ 0 w 142"/>
                <a:gd name="T1" fmla="*/ 0 h 143"/>
                <a:gd name="T2" fmla="*/ 0 w 142"/>
                <a:gd name="T3" fmla="*/ 0 h 143"/>
                <a:gd name="T4" fmla="*/ 0 w 142"/>
                <a:gd name="T5" fmla="*/ 0 h 143"/>
                <a:gd name="T6" fmla="*/ 0 w 142"/>
                <a:gd name="T7" fmla="*/ 0 h 143"/>
                <a:gd name="T8" fmla="*/ 0 60000 65536"/>
                <a:gd name="T9" fmla="*/ 0 60000 65536"/>
                <a:gd name="T10" fmla="*/ 0 60000 65536"/>
                <a:gd name="T11" fmla="*/ 0 60000 65536"/>
                <a:gd name="T12" fmla="*/ 0 w 142"/>
                <a:gd name="T13" fmla="*/ 0 h 143"/>
                <a:gd name="T14" fmla="*/ 142 w 142"/>
                <a:gd name="T15" fmla="*/ 143 h 143"/>
              </a:gdLst>
              <a:ahLst/>
              <a:cxnLst>
                <a:cxn ang="T8">
                  <a:pos x="T0" y="T1"/>
                </a:cxn>
                <a:cxn ang="T9">
                  <a:pos x="T2" y="T3"/>
                </a:cxn>
                <a:cxn ang="T10">
                  <a:pos x="T4" y="T5"/>
                </a:cxn>
                <a:cxn ang="T11">
                  <a:pos x="T6" y="T7"/>
                </a:cxn>
              </a:cxnLst>
              <a:rect l="T12" t="T13" r="T14" b="T15"/>
              <a:pathLst>
                <a:path w="142" h="143">
                  <a:moveTo>
                    <a:pt x="71" y="143"/>
                  </a:moveTo>
                  <a:lnTo>
                    <a:pt x="0" y="0"/>
                  </a:lnTo>
                  <a:cubicBezTo>
                    <a:pt x="44" y="23"/>
                    <a:pt x="97" y="23"/>
                    <a:pt x="142" y="0"/>
                  </a:cubicBezTo>
                  <a:lnTo>
                    <a:pt x="71" y="143"/>
                  </a:lnTo>
                  <a:close/>
                </a:path>
              </a:pathLst>
            </a:custGeom>
            <a:solidFill>
              <a:srgbClr val="000000"/>
            </a:solidFill>
            <a:ln w="0">
              <a:solidFill>
                <a:srgbClr val="000000"/>
              </a:solidFill>
              <a:round/>
              <a:headEnd/>
              <a:tailEnd/>
            </a:ln>
          </p:spPr>
          <p:txBody>
            <a:bodyPr/>
            <a:lstStyle/>
            <a:p>
              <a:endParaRPr lang="zh-CN" altLang="en-US"/>
            </a:p>
          </p:txBody>
        </p:sp>
        <p:sp>
          <p:nvSpPr>
            <p:cNvPr id="163892" name="Line 50"/>
            <p:cNvSpPr>
              <a:spLocks noChangeShapeType="1"/>
            </p:cNvSpPr>
            <p:nvPr/>
          </p:nvSpPr>
          <p:spPr bwMode="auto">
            <a:xfrm>
              <a:off x="4030" y="2168"/>
              <a:ext cx="1" cy="39"/>
            </a:xfrm>
            <a:prstGeom prst="line">
              <a:avLst/>
            </a:prstGeom>
            <a:noFill/>
            <a:ln w="11113"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893" name="Freeform 51"/>
            <p:cNvSpPr>
              <a:spLocks/>
            </p:cNvSpPr>
            <p:nvPr/>
          </p:nvSpPr>
          <p:spPr bwMode="auto">
            <a:xfrm>
              <a:off x="3999" y="2192"/>
              <a:ext cx="63" cy="63"/>
            </a:xfrm>
            <a:custGeom>
              <a:avLst/>
              <a:gdLst>
                <a:gd name="T0" fmla="*/ 0 w 143"/>
                <a:gd name="T1" fmla="*/ 0 h 143"/>
                <a:gd name="T2" fmla="*/ 0 w 143"/>
                <a:gd name="T3" fmla="*/ 0 h 143"/>
                <a:gd name="T4" fmla="*/ 0 w 143"/>
                <a:gd name="T5" fmla="*/ 0 h 143"/>
                <a:gd name="T6" fmla="*/ 0 w 143"/>
                <a:gd name="T7" fmla="*/ 0 h 143"/>
                <a:gd name="T8" fmla="*/ 0 60000 65536"/>
                <a:gd name="T9" fmla="*/ 0 60000 65536"/>
                <a:gd name="T10" fmla="*/ 0 60000 65536"/>
                <a:gd name="T11" fmla="*/ 0 60000 65536"/>
                <a:gd name="T12" fmla="*/ 0 w 143"/>
                <a:gd name="T13" fmla="*/ 0 h 143"/>
                <a:gd name="T14" fmla="*/ 143 w 143"/>
                <a:gd name="T15" fmla="*/ 143 h 143"/>
              </a:gdLst>
              <a:ahLst/>
              <a:cxnLst>
                <a:cxn ang="T8">
                  <a:pos x="T0" y="T1"/>
                </a:cxn>
                <a:cxn ang="T9">
                  <a:pos x="T2" y="T3"/>
                </a:cxn>
                <a:cxn ang="T10">
                  <a:pos x="T4" y="T5"/>
                </a:cxn>
                <a:cxn ang="T11">
                  <a:pos x="T6" y="T7"/>
                </a:cxn>
              </a:cxnLst>
              <a:rect l="T12" t="T13" r="T14" b="T15"/>
              <a:pathLst>
                <a:path w="143" h="143">
                  <a:moveTo>
                    <a:pt x="71" y="143"/>
                  </a:moveTo>
                  <a:lnTo>
                    <a:pt x="0" y="0"/>
                  </a:lnTo>
                  <a:cubicBezTo>
                    <a:pt x="45" y="23"/>
                    <a:pt x="98" y="23"/>
                    <a:pt x="143" y="0"/>
                  </a:cubicBezTo>
                  <a:lnTo>
                    <a:pt x="71" y="143"/>
                  </a:lnTo>
                  <a:close/>
                </a:path>
              </a:pathLst>
            </a:custGeom>
            <a:solidFill>
              <a:srgbClr val="000000"/>
            </a:solidFill>
            <a:ln w="0">
              <a:solidFill>
                <a:srgbClr val="000000"/>
              </a:solidFill>
              <a:round/>
              <a:headEnd/>
              <a:tailEnd/>
            </a:ln>
          </p:spPr>
          <p:txBody>
            <a:bodyPr/>
            <a:lstStyle/>
            <a:p>
              <a:endParaRPr lang="zh-CN" altLang="en-US"/>
            </a:p>
          </p:txBody>
        </p:sp>
        <p:sp>
          <p:nvSpPr>
            <p:cNvPr id="163894" name="Rectangle 52"/>
            <p:cNvSpPr>
              <a:spLocks noChangeArrowheads="1"/>
            </p:cNvSpPr>
            <p:nvPr/>
          </p:nvSpPr>
          <p:spPr bwMode="auto">
            <a:xfrm>
              <a:off x="3166" y="2948"/>
              <a:ext cx="951" cy="13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895" name="Rectangle 53"/>
            <p:cNvSpPr>
              <a:spLocks noChangeArrowheads="1"/>
            </p:cNvSpPr>
            <p:nvPr/>
          </p:nvSpPr>
          <p:spPr bwMode="auto">
            <a:xfrm>
              <a:off x="3166" y="2948"/>
              <a:ext cx="951" cy="13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896" name="Rectangle 54"/>
            <p:cNvSpPr>
              <a:spLocks noChangeArrowheads="1"/>
            </p:cNvSpPr>
            <p:nvPr/>
          </p:nvSpPr>
          <p:spPr bwMode="auto">
            <a:xfrm>
              <a:off x="3416" y="2942"/>
              <a:ext cx="475"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D-Cache</a:t>
              </a:r>
              <a:endParaRPr lang="en-US" altLang="zh-CN" sz="1800">
                <a:solidFill>
                  <a:srgbClr val="000000"/>
                </a:solidFill>
                <a:latin typeface="Arial" panose="020B0604020202020204" pitchFamily="34" charset="0"/>
                <a:ea typeface="MS PGothic" pitchFamily="34" charset="-128"/>
              </a:endParaRPr>
            </a:p>
          </p:txBody>
        </p:sp>
        <p:sp>
          <p:nvSpPr>
            <p:cNvPr id="163897" name="Line 55"/>
            <p:cNvSpPr>
              <a:spLocks noChangeShapeType="1"/>
            </p:cNvSpPr>
            <p:nvPr/>
          </p:nvSpPr>
          <p:spPr bwMode="auto">
            <a:xfrm>
              <a:off x="3252" y="2861"/>
              <a:ext cx="1" cy="40"/>
            </a:xfrm>
            <a:prstGeom prst="line">
              <a:avLst/>
            </a:prstGeom>
            <a:noFill/>
            <a:ln w="11113"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898" name="Freeform 56"/>
            <p:cNvSpPr>
              <a:spLocks/>
            </p:cNvSpPr>
            <p:nvPr/>
          </p:nvSpPr>
          <p:spPr bwMode="auto">
            <a:xfrm>
              <a:off x="3221" y="2886"/>
              <a:ext cx="63" cy="62"/>
            </a:xfrm>
            <a:custGeom>
              <a:avLst/>
              <a:gdLst>
                <a:gd name="T0" fmla="*/ 0 w 143"/>
                <a:gd name="T1" fmla="*/ 0 h 143"/>
                <a:gd name="T2" fmla="*/ 0 w 143"/>
                <a:gd name="T3" fmla="*/ 0 h 143"/>
                <a:gd name="T4" fmla="*/ 0 w 143"/>
                <a:gd name="T5" fmla="*/ 0 h 143"/>
                <a:gd name="T6" fmla="*/ 0 w 143"/>
                <a:gd name="T7" fmla="*/ 0 h 143"/>
                <a:gd name="T8" fmla="*/ 0 w 143"/>
                <a:gd name="T9" fmla="*/ 0 h 143"/>
                <a:gd name="T10" fmla="*/ 0 60000 65536"/>
                <a:gd name="T11" fmla="*/ 0 60000 65536"/>
                <a:gd name="T12" fmla="*/ 0 60000 65536"/>
                <a:gd name="T13" fmla="*/ 0 60000 65536"/>
                <a:gd name="T14" fmla="*/ 0 60000 65536"/>
                <a:gd name="T15" fmla="*/ 0 w 143"/>
                <a:gd name="T16" fmla="*/ 0 h 143"/>
                <a:gd name="T17" fmla="*/ 143 w 143"/>
                <a:gd name="T18" fmla="*/ 143 h 143"/>
              </a:gdLst>
              <a:ahLst/>
              <a:cxnLst>
                <a:cxn ang="T10">
                  <a:pos x="T0" y="T1"/>
                </a:cxn>
                <a:cxn ang="T11">
                  <a:pos x="T2" y="T3"/>
                </a:cxn>
                <a:cxn ang="T12">
                  <a:pos x="T4" y="T5"/>
                </a:cxn>
                <a:cxn ang="T13">
                  <a:pos x="T6" y="T7"/>
                </a:cxn>
                <a:cxn ang="T14">
                  <a:pos x="T8" y="T9"/>
                </a:cxn>
              </a:cxnLst>
              <a:rect l="T15" t="T16" r="T17" b="T18"/>
              <a:pathLst>
                <a:path w="143" h="143">
                  <a:moveTo>
                    <a:pt x="71" y="143"/>
                  </a:moveTo>
                  <a:lnTo>
                    <a:pt x="0" y="0"/>
                  </a:lnTo>
                  <a:cubicBezTo>
                    <a:pt x="45" y="22"/>
                    <a:pt x="98" y="22"/>
                    <a:pt x="143" y="0"/>
                  </a:cubicBezTo>
                  <a:lnTo>
                    <a:pt x="71" y="143"/>
                  </a:lnTo>
                  <a:close/>
                </a:path>
              </a:pathLst>
            </a:custGeom>
            <a:solidFill>
              <a:srgbClr val="000000"/>
            </a:solidFill>
            <a:ln w="0">
              <a:solidFill>
                <a:srgbClr val="000000"/>
              </a:solidFill>
              <a:round/>
              <a:headEnd/>
              <a:tailEnd/>
            </a:ln>
          </p:spPr>
          <p:txBody>
            <a:bodyPr/>
            <a:lstStyle/>
            <a:p>
              <a:endParaRPr lang="zh-CN" altLang="en-US"/>
            </a:p>
          </p:txBody>
        </p:sp>
        <p:sp>
          <p:nvSpPr>
            <p:cNvPr id="163899" name="Line 57"/>
            <p:cNvSpPr>
              <a:spLocks noChangeShapeType="1"/>
            </p:cNvSpPr>
            <p:nvPr/>
          </p:nvSpPr>
          <p:spPr bwMode="auto">
            <a:xfrm>
              <a:off x="3512" y="2861"/>
              <a:ext cx="1" cy="40"/>
            </a:xfrm>
            <a:prstGeom prst="line">
              <a:avLst/>
            </a:prstGeom>
            <a:noFill/>
            <a:ln w="11113"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00" name="Freeform 58"/>
            <p:cNvSpPr>
              <a:spLocks/>
            </p:cNvSpPr>
            <p:nvPr/>
          </p:nvSpPr>
          <p:spPr bwMode="auto">
            <a:xfrm>
              <a:off x="3481" y="2886"/>
              <a:ext cx="62" cy="62"/>
            </a:xfrm>
            <a:custGeom>
              <a:avLst/>
              <a:gdLst>
                <a:gd name="T0" fmla="*/ 0 w 142"/>
                <a:gd name="T1" fmla="*/ 0 h 143"/>
                <a:gd name="T2" fmla="*/ 0 w 142"/>
                <a:gd name="T3" fmla="*/ 0 h 143"/>
                <a:gd name="T4" fmla="*/ 0 w 142"/>
                <a:gd name="T5" fmla="*/ 0 h 143"/>
                <a:gd name="T6" fmla="*/ 0 w 142"/>
                <a:gd name="T7" fmla="*/ 0 h 143"/>
                <a:gd name="T8" fmla="*/ 0 w 142"/>
                <a:gd name="T9" fmla="*/ 0 h 143"/>
                <a:gd name="T10" fmla="*/ 0 60000 65536"/>
                <a:gd name="T11" fmla="*/ 0 60000 65536"/>
                <a:gd name="T12" fmla="*/ 0 60000 65536"/>
                <a:gd name="T13" fmla="*/ 0 60000 65536"/>
                <a:gd name="T14" fmla="*/ 0 60000 65536"/>
                <a:gd name="T15" fmla="*/ 0 w 142"/>
                <a:gd name="T16" fmla="*/ 0 h 143"/>
                <a:gd name="T17" fmla="*/ 142 w 142"/>
                <a:gd name="T18" fmla="*/ 143 h 143"/>
              </a:gdLst>
              <a:ahLst/>
              <a:cxnLst>
                <a:cxn ang="T10">
                  <a:pos x="T0" y="T1"/>
                </a:cxn>
                <a:cxn ang="T11">
                  <a:pos x="T2" y="T3"/>
                </a:cxn>
                <a:cxn ang="T12">
                  <a:pos x="T4" y="T5"/>
                </a:cxn>
                <a:cxn ang="T13">
                  <a:pos x="T6" y="T7"/>
                </a:cxn>
                <a:cxn ang="T14">
                  <a:pos x="T8" y="T9"/>
                </a:cxn>
              </a:cxnLst>
              <a:rect l="T15" t="T16" r="T17" b="T18"/>
              <a:pathLst>
                <a:path w="142" h="143">
                  <a:moveTo>
                    <a:pt x="71" y="143"/>
                  </a:moveTo>
                  <a:lnTo>
                    <a:pt x="0" y="0"/>
                  </a:lnTo>
                  <a:cubicBezTo>
                    <a:pt x="44" y="22"/>
                    <a:pt x="97" y="22"/>
                    <a:pt x="142" y="0"/>
                  </a:cubicBezTo>
                  <a:lnTo>
                    <a:pt x="71" y="143"/>
                  </a:lnTo>
                  <a:close/>
                </a:path>
              </a:pathLst>
            </a:custGeom>
            <a:solidFill>
              <a:srgbClr val="000000"/>
            </a:solidFill>
            <a:ln w="0">
              <a:solidFill>
                <a:srgbClr val="000000"/>
              </a:solidFill>
              <a:round/>
              <a:headEnd/>
              <a:tailEnd/>
            </a:ln>
          </p:spPr>
          <p:txBody>
            <a:bodyPr/>
            <a:lstStyle/>
            <a:p>
              <a:endParaRPr lang="zh-CN" altLang="en-US"/>
            </a:p>
          </p:txBody>
        </p:sp>
        <p:sp>
          <p:nvSpPr>
            <p:cNvPr id="163901" name="Line 59"/>
            <p:cNvSpPr>
              <a:spLocks noChangeShapeType="1"/>
            </p:cNvSpPr>
            <p:nvPr/>
          </p:nvSpPr>
          <p:spPr bwMode="auto">
            <a:xfrm>
              <a:off x="4030" y="2861"/>
              <a:ext cx="1" cy="40"/>
            </a:xfrm>
            <a:prstGeom prst="line">
              <a:avLst/>
            </a:prstGeom>
            <a:noFill/>
            <a:ln w="11113"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02" name="Freeform 60"/>
            <p:cNvSpPr>
              <a:spLocks/>
            </p:cNvSpPr>
            <p:nvPr/>
          </p:nvSpPr>
          <p:spPr bwMode="auto">
            <a:xfrm>
              <a:off x="3999" y="2886"/>
              <a:ext cx="63" cy="62"/>
            </a:xfrm>
            <a:custGeom>
              <a:avLst/>
              <a:gdLst>
                <a:gd name="T0" fmla="*/ 0 w 143"/>
                <a:gd name="T1" fmla="*/ 0 h 143"/>
                <a:gd name="T2" fmla="*/ 0 w 143"/>
                <a:gd name="T3" fmla="*/ 0 h 143"/>
                <a:gd name="T4" fmla="*/ 0 w 143"/>
                <a:gd name="T5" fmla="*/ 0 h 143"/>
                <a:gd name="T6" fmla="*/ 0 w 143"/>
                <a:gd name="T7" fmla="*/ 0 h 143"/>
                <a:gd name="T8" fmla="*/ 0 w 143"/>
                <a:gd name="T9" fmla="*/ 0 h 143"/>
                <a:gd name="T10" fmla="*/ 0 60000 65536"/>
                <a:gd name="T11" fmla="*/ 0 60000 65536"/>
                <a:gd name="T12" fmla="*/ 0 60000 65536"/>
                <a:gd name="T13" fmla="*/ 0 60000 65536"/>
                <a:gd name="T14" fmla="*/ 0 60000 65536"/>
                <a:gd name="T15" fmla="*/ 0 w 143"/>
                <a:gd name="T16" fmla="*/ 0 h 143"/>
                <a:gd name="T17" fmla="*/ 143 w 143"/>
                <a:gd name="T18" fmla="*/ 143 h 143"/>
              </a:gdLst>
              <a:ahLst/>
              <a:cxnLst>
                <a:cxn ang="T10">
                  <a:pos x="T0" y="T1"/>
                </a:cxn>
                <a:cxn ang="T11">
                  <a:pos x="T2" y="T3"/>
                </a:cxn>
                <a:cxn ang="T12">
                  <a:pos x="T4" y="T5"/>
                </a:cxn>
                <a:cxn ang="T13">
                  <a:pos x="T6" y="T7"/>
                </a:cxn>
                <a:cxn ang="T14">
                  <a:pos x="T8" y="T9"/>
                </a:cxn>
              </a:cxnLst>
              <a:rect l="T15" t="T16" r="T17" b="T18"/>
              <a:pathLst>
                <a:path w="143" h="143">
                  <a:moveTo>
                    <a:pt x="71" y="143"/>
                  </a:moveTo>
                  <a:lnTo>
                    <a:pt x="0" y="0"/>
                  </a:lnTo>
                  <a:cubicBezTo>
                    <a:pt x="45" y="22"/>
                    <a:pt x="98" y="22"/>
                    <a:pt x="143" y="0"/>
                  </a:cubicBezTo>
                  <a:lnTo>
                    <a:pt x="71" y="143"/>
                  </a:lnTo>
                  <a:close/>
                </a:path>
              </a:pathLst>
            </a:custGeom>
            <a:solidFill>
              <a:srgbClr val="000000"/>
            </a:solidFill>
            <a:ln w="0">
              <a:solidFill>
                <a:srgbClr val="000000"/>
              </a:solidFill>
              <a:round/>
              <a:headEnd/>
              <a:tailEnd/>
            </a:ln>
          </p:spPr>
          <p:txBody>
            <a:bodyPr/>
            <a:lstStyle/>
            <a:p>
              <a:endParaRPr lang="zh-CN" altLang="en-US"/>
            </a:p>
          </p:txBody>
        </p:sp>
        <p:sp>
          <p:nvSpPr>
            <p:cNvPr id="163903" name="Freeform 61"/>
            <p:cNvSpPr>
              <a:spLocks/>
            </p:cNvSpPr>
            <p:nvPr/>
          </p:nvSpPr>
          <p:spPr bwMode="auto">
            <a:xfrm>
              <a:off x="3339" y="3294"/>
              <a:ext cx="605" cy="87"/>
            </a:xfrm>
            <a:custGeom>
              <a:avLst/>
              <a:gdLst>
                <a:gd name="T0" fmla="*/ 0 w 605"/>
                <a:gd name="T1" fmla="*/ 0 h 87"/>
                <a:gd name="T2" fmla="*/ 605 w 605"/>
                <a:gd name="T3" fmla="*/ 0 h 87"/>
                <a:gd name="T4" fmla="*/ 504 w 605"/>
                <a:gd name="T5" fmla="*/ 87 h 87"/>
                <a:gd name="T6" fmla="*/ 101 w 605"/>
                <a:gd name="T7" fmla="*/ 87 h 87"/>
                <a:gd name="T8" fmla="*/ 0 w 605"/>
                <a:gd name="T9" fmla="*/ 0 h 87"/>
                <a:gd name="T10" fmla="*/ 0 60000 65536"/>
                <a:gd name="T11" fmla="*/ 0 60000 65536"/>
                <a:gd name="T12" fmla="*/ 0 60000 65536"/>
                <a:gd name="T13" fmla="*/ 0 60000 65536"/>
                <a:gd name="T14" fmla="*/ 0 60000 65536"/>
                <a:gd name="T15" fmla="*/ 0 w 605"/>
                <a:gd name="T16" fmla="*/ 0 h 87"/>
                <a:gd name="T17" fmla="*/ 605 w 605"/>
                <a:gd name="T18" fmla="*/ 87 h 87"/>
              </a:gdLst>
              <a:ahLst/>
              <a:cxnLst>
                <a:cxn ang="T10">
                  <a:pos x="T0" y="T1"/>
                </a:cxn>
                <a:cxn ang="T11">
                  <a:pos x="T2" y="T3"/>
                </a:cxn>
                <a:cxn ang="T12">
                  <a:pos x="T4" y="T5"/>
                </a:cxn>
                <a:cxn ang="T13">
                  <a:pos x="T6" y="T7"/>
                </a:cxn>
                <a:cxn ang="T14">
                  <a:pos x="T8" y="T9"/>
                </a:cxn>
              </a:cxnLst>
              <a:rect l="T15" t="T16" r="T17" b="T18"/>
              <a:pathLst>
                <a:path w="605" h="87">
                  <a:moveTo>
                    <a:pt x="0" y="0"/>
                  </a:moveTo>
                  <a:lnTo>
                    <a:pt x="605" y="0"/>
                  </a:lnTo>
                  <a:lnTo>
                    <a:pt x="504" y="87"/>
                  </a:lnTo>
                  <a:lnTo>
                    <a:pt x="101" y="87"/>
                  </a:lnTo>
                  <a:lnTo>
                    <a:pt x="0" y="0"/>
                  </a:lnTo>
                </a:path>
              </a:pathLst>
            </a:cu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04" name="Line 62"/>
            <p:cNvSpPr>
              <a:spLocks noChangeShapeType="1"/>
            </p:cNvSpPr>
            <p:nvPr/>
          </p:nvSpPr>
          <p:spPr bwMode="auto">
            <a:xfrm>
              <a:off x="3641" y="3381"/>
              <a:ext cx="1" cy="39"/>
            </a:xfrm>
            <a:prstGeom prst="line">
              <a:avLst/>
            </a:prstGeom>
            <a:noFill/>
            <a:ln w="11113"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05" name="Freeform 63"/>
            <p:cNvSpPr>
              <a:spLocks/>
            </p:cNvSpPr>
            <p:nvPr/>
          </p:nvSpPr>
          <p:spPr bwMode="auto">
            <a:xfrm>
              <a:off x="3610" y="3405"/>
              <a:ext cx="63" cy="63"/>
            </a:xfrm>
            <a:custGeom>
              <a:avLst/>
              <a:gdLst>
                <a:gd name="T0" fmla="*/ 0 w 143"/>
                <a:gd name="T1" fmla="*/ 0 h 143"/>
                <a:gd name="T2" fmla="*/ 0 w 143"/>
                <a:gd name="T3" fmla="*/ 0 h 143"/>
                <a:gd name="T4" fmla="*/ 0 w 143"/>
                <a:gd name="T5" fmla="*/ 0 h 143"/>
                <a:gd name="T6" fmla="*/ 0 w 143"/>
                <a:gd name="T7" fmla="*/ 0 h 143"/>
                <a:gd name="T8" fmla="*/ 0 60000 65536"/>
                <a:gd name="T9" fmla="*/ 0 60000 65536"/>
                <a:gd name="T10" fmla="*/ 0 60000 65536"/>
                <a:gd name="T11" fmla="*/ 0 60000 65536"/>
                <a:gd name="T12" fmla="*/ 0 w 143"/>
                <a:gd name="T13" fmla="*/ 0 h 143"/>
                <a:gd name="T14" fmla="*/ 143 w 143"/>
                <a:gd name="T15" fmla="*/ 143 h 143"/>
              </a:gdLst>
              <a:ahLst/>
              <a:cxnLst>
                <a:cxn ang="T8">
                  <a:pos x="T0" y="T1"/>
                </a:cxn>
                <a:cxn ang="T9">
                  <a:pos x="T2" y="T3"/>
                </a:cxn>
                <a:cxn ang="T10">
                  <a:pos x="T4" y="T5"/>
                </a:cxn>
                <a:cxn ang="T11">
                  <a:pos x="T6" y="T7"/>
                </a:cxn>
              </a:cxnLst>
              <a:rect l="T12" t="T13" r="T14" b="T15"/>
              <a:pathLst>
                <a:path w="143" h="143">
                  <a:moveTo>
                    <a:pt x="71" y="143"/>
                  </a:moveTo>
                  <a:lnTo>
                    <a:pt x="0" y="0"/>
                  </a:lnTo>
                  <a:cubicBezTo>
                    <a:pt x="45" y="23"/>
                    <a:pt x="98" y="23"/>
                    <a:pt x="143" y="0"/>
                  </a:cubicBezTo>
                  <a:lnTo>
                    <a:pt x="71" y="143"/>
                  </a:lnTo>
                  <a:close/>
                </a:path>
              </a:pathLst>
            </a:custGeom>
            <a:solidFill>
              <a:srgbClr val="000000"/>
            </a:solidFill>
            <a:ln w="0">
              <a:solidFill>
                <a:srgbClr val="000000"/>
              </a:solidFill>
              <a:round/>
              <a:headEnd/>
              <a:tailEnd/>
            </a:ln>
          </p:spPr>
          <p:txBody>
            <a:bodyPr/>
            <a:lstStyle/>
            <a:p>
              <a:endParaRPr lang="zh-CN" altLang="en-US"/>
            </a:p>
          </p:txBody>
        </p:sp>
        <p:sp>
          <p:nvSpPr>
            <p:cNvPr id="163906" name="Rectangle 64"/>
            <p:cNvSpPr>
              <a:spLocks noChangeArrowheads="1"/>
            </p:cNvSpPr>
            <p:nvPr/>
          </p:nvSpPr>
          <p:spPr bwMode="auto">
            <a:xfrm>
              <a:off x="4376" y="3403"/>
              <a:ext cx="952" cy="130"/>
            </a:xfrm>
            <a:prstGeom prst="rect">
              <a:avLst/>
            </a:prstGeom>
            <a:solidFill>
              <a:srgbClr val="BF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907" name="Rectangle 65"/>
            <p:cNvSpPr>
              <a:spLocks noChangeArrowheads="1"/>
            </p:cNvSpPr>
            <p:nvPr/>
          </p:nvSpPr>
          <p:spPr bwMode="auto">
            <a:xfrm>
              <a:off x="4376" y="3403"/>
              <a:ext cx="952" cy="13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908" name="Rectangle 66"/>
            <p:cNvSpPr>
              <a:spLocks noChangeArrowheads="1"/>
            </p:cNvSpPr>
            <p:nvPr/>
          </p:nvSpPr>
          <p:spPr bwMode="auto">
            <a:xfrm>
              <a:off x="4470" y="3396"/>
              <a:ext cx="801"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Thread Warp 6</a:t>
              </a:r>
              <a:endParaRPr lang="en-US" altLang="zh-CN" sz="1800">
                <a:solidFill>
                  <a:srgbClr val="000000"/>
                </a:solidFill>
                <a:latin typeface="Arial" panose="020B0604020202020204" pitchFamily="34" charset="0"/>
                <a:ea typeface="MS PGothic" pitchFamily="34" charset="-128"/>
              </a:endParaRPr>
            </a:p>
          </p:txBody>
        </p:sp>
        <p:sp>
          <p:nvSpPr>
            <p:cNvPr id="163909" name="Rectangle 67"/>
            <p:cNvSpPr>
              <a:spLocks noChangeArrowheads="1"/>
            </p:cNvSpPr>
            <p:nvPr/>
          </p:nvSpPr>
          <p:spPr bwMode="auto">
            <a:xfrm>
              <a:off x="4376" y="2991"/>
              <a:ext cx="952" cy="130"/>
            </a:xfrm>
            <a:prstGeom prst="rect">
              <a:avLst/>
            </a:prstGeom>
            <a:solidFill>
              <a:srgbClr val="D5E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910" name="Rectangle 68"/>
            <p:cNvSpPr>
              <a:spLocks noChangeArrowheads="1"/>
            </p:cNvSpPr>
            <p:nvPr/>
          </p:nvSpPr>
          <p:spPr bwMode="auto">
            <a:xfrm>
              <a:off x="4376" y="2991"/>
              <a:ext cx="952" cy="13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911" name="Rectangle 69"/>
            <p:cNvSpPr>
              <a:spLocks noChangeArrowheads="1"/>
            </p:cNvSpPr>
            <p:nvPr/>
          </p:nvSpPr>
          <p:spPr bwMode="auto">
            <a:xfrm>
              <a:off x="4470" y="2984"/>
              <a:ext cx="801"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Thread Warp 1</a:t>
              </a:r>
              <a:endParaRPr lang="en-US" altLang="zh-CN" sz="1800">
                <a:solidFill>
                  <a:srgbClr val="000000"/>
                </a:solidFill>
                <a:latin typeface="Arial" panose="020B0604020202020204" pitchFamily="34" charset="0"/>
                <a:ea typeface="MS PGothic" pitchFamily="34" charset="-128"/>
              </a:endParaRPr>
            </a:p>
          </p:txBody>
        </p:sp>
        <p:sp>
          <p:nvSpPr>
            <p:cNvPr id="163912" name="Rectangle 70"/>
            <p:cNvSpPr>
              <a:spLocks noChangeArrowheads="1"/>
            </p:cNvSpPr>
            <p:nvPr/>
          </p:nvSpPr>
          <p:spPr bwMode="auto">
            <a:xfrm>
              <a:off x="4376" y="3121"/>
              <a:ext cx="952" cy="130"/>
            </a:xfrm>
            <a:prstGeom prst="rect">
              <a:avLst/>
            </a:prstGeom>
            <a:solidFill>
              <a:srgbClr val="EAF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913" name="Rectangle 71"/>
            <p:cNvSpPr>
              <a:spLocks noChangeArrowheads="1"/>
            </p:cNvSpPr>
            <p:nvPr/>
          </p:nvSpPr>
          <p:spPr bwMode="auto">
            <a:xfrm>
              <a:off x="4376" y="3121"/>
              <a:ext cx="952" cy="13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914" name="Rectangle 72"/>
            <p:cNvSpPr>
              <a:spLocks noChangeArrowheads="1"/>
            </p:cNvSpPr>
            <p:nvPr/>
          </p:nvSpPr>
          <p:spPr bwMode="auto">
            <a:xfrm>
              <a:off x="4470" y="3117"/>
              <a:ext cx="801"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Thread Warp 2</a:t>
              </a:r>
              <a:endParaRPr lang="en-US" altLang="zh-CN" sz="1800">
                <a:solidFill>
                  <a:srgbClr val="000000"/>
                </a:solidFill>
                <a:latin typeface="Arial" panose="020B0604020202020204" pitchFamily="34" charset="0"/>
                <a:ea typeface="MS PGothic" pitchFamily="34" charset="-128"/>
              </a:endParaRPr>
            </a:p>
          </p:txBody>
        </p:sp>
        <p:sp>
          <p:nvSpPr>
            <p:cNvPr id="163915" name="Freeform 73"/>
            <p:cNvSpPr>
              <a:spLocks/>
            </p:cNvSpPr>
            <p:nvPr/>
          </p:nvSpPr>
          <p:spPr bwMode="auto">
            <a:xfrm>
              <a:off x="4117" y="2905"/>
              <a:ext cx="735" cy="108"/>
            </a:xfrm>
            <a:custGeom>
              <a:avLst/>
              <a:gdLst>
                <a:gd name="T0" fmla="*/ 0 w 1685"/>
                <a:gd name="T1" fmla="*/ 0 h 248"/>
                <a:gd name="T2" fmla="*/ 0 w 1685"/>
                <a:gd name="T3" fmla="*/ 0 h 248"/>
                <a:gd name="T4" fmla="*/ 0 w 1685"/>
                <a:gd name="T5" fmla="*/ 0 h 248"/>
                <a:gd name="T6" fmla="*/ 0 w 1685"/>
                <a:gd name="T7" fmla="*/ 0 h 248"/>
                <a:gd name="T8" fmla="*/ 0 w 1685"/>
                <a:gd name="T9" fmla="*/ 0 h 248"/>
                <a:gd name="T10" fmla="*/ 0 w 1685"/>
                <a:gd name="T11" fmla="*/ 0 h 248"/>
                <a:gd name="T12" fmla="*/ 0 w 1685"/>
                <a:gd name="T13" fmla="*/ 0 h 248"/>
                <a:gd name="T14" fmla="*/ 0 w 1685"/>
                <a:gd name="T15" fmla="*/ 0 h 248"/>
                <a:gd name="T16" fmla="*/ 0 w 1685"/>
                <a:gd name="T17" fmla="*/ 0 h 2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85"/>
                <a:gd name="T28" fmla="*/ 0 h 248"/>
                <a:gd name="T29" fmla="*/ 1685 w 1685"/>
                <a:gd name="T30" fmla="*/ 248 h 24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85" h="248">
                  <a:moveTo>
                    <a:pt x="1685" y="198"/>
                  </a:moveTo>
                  <a:lnTo>
                    <a:pt x="1685" y="99"/>
                  </a:lnTo>
                  <a:cubicBezTo>
                    <a:pt x="1685" y="44"/>
                    <a:pt x="1640" y="0"/>
                    <a:pt x="1586" y="0"/>
                  </a:cubicBezTo>
                  <a:lnTo>
                    <a:pt x="520" y="0"/>
                  </a:lnTo>
                  <a:cubicBezTo>
                    <a:pt x="452" y="0"/>
                    <a:pt x="396" y="55"/>
                    <a:pt x="396" y="124"/>
                  </a:cubicBezTo>
                  <a:cubicBezTo>
                    <a:pt x="396" y="192"/>
                    <a:pt x="341" y="248"/>
                    <a:pt x="272" y="248"/>
                  </a:cubicBezTo>
                  <a:lnTo>
                    <a:pt x="0" y="248"/>
                  </a:lnTo>
                </a:path>
              </a:pathLst>
            </a:cu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16" name="Freeform 74"/>
            <p:cNvSpPr>
              <a:spLocks/>
            </p:cNvSpPr>
            <p:nvPr/>
          </p:nvSpPr>
          <p:spPr bwMode="auto">
            <a:xfrm>
              <a:off x="4821" y="2929"/>
              <a:ext cx="62" cy="62"/>
            </a:xfrm>
            <a:custGeom>
              <a:avLst/>
              <a:gdLst>
                <a:gd name="T0" fmla="*/ 0 w 143"/>
                <a:gd name="T1" fmla="*/ 0 h 143"/>
                <a:gd name="T2" fmla="*/ 0 w 143"/>
                <a:gd name="T3" fmla="*/ 0 h 143"/>
                <a:gd name="T4" fmla="*/ 0 w 143"/>
                <a:gd name="T5" fmla="*/ 0 h 143"/>
                <a:gd name="T6" fmla="*/ 0 w 143"/>
                <a:gd name="T7" fmla="*/ 0 h 143"/>
                <a:gd name="T8" fmla="*/ 0 60000 65536"/>
                <a:gd name="T9" fmla="*/ 0 60000 65536"/>
                <a:gd name="T10" fmla="*/ 0 60000 65536"/>
                <a:gd name="T11" fmla="*/ 0 60000 65536"/>
                <a:gd name="T12" fmla="*/ 0 w 143"/>
                <a:gd name="T13" fmla="*/ 0 h 143"/>
                <a:gd name="T14" fmla="*/ 143 w 143"/>
                <a:gd name="T15" fmla="*/ 143 h 143"/>
              </a:gdLst>
              <a:ahLst/>
              <a:cxnLst>
                <a:cxn ang="T8">
                  <a:pos x="T0" y="T1"/>
                </a:cxn>
                <a:cxn ang="T9">
                  <a:pos x="T2" y="T3"/>
                </a:cxn>
                <a:cxn ang="T10">
                  <a:pos x="T4" y="T5"/>
                </a:cxn>
                <a:cxn ang="T11">
                  <a:pos x="T6" y="T7"/>
                </a:cxn>
              </a:cxnLst>
              <a:rect l="T12" t="T13" r="T14" b="T15"/>
              <a:pathLst>
                <a:path w="143" h="143">
                  <a:moveTo>
                    <a:pt x="72" y="143"/>
                  </a:moveTo>
                  <a:lnTo>
                    <a:pt x="0" y="0"/>
                  </a:lnTo>
                  <a:cubicBezTo>
                    <a:pt x="45" y="23"/>
                    <a:pt x="98" y="23"/>
                    <a:pt x="143" y="0"/>
                  </a:cubicBezTo>
                  <a:lnTo>
                    <a:pt x="72" y="143"/>
                  </a:lnTo>
                  <a:close/>
                </a:path>
              </a:pathLst>
            </a:custGeom>
            <a:solidFill>
              <a:srgbClr val="000000"/>
            </a:solidFill>
            <a:ln w="0">
              <a:solidFill>
                <a:srgbClr val="000000"/>
              </a:solidFill>
              <a:round/>
              <a:headEnd/>
              <a:tailEnd/>
            </a:ln>
          </p:spPr>
          <p:txBody>
            <a:bodyPr/>
            <a:lstStyle/>
            <a:p>
              <a:endParaRPr lang="zh-CN" altLang="en-US"/>
            </a:p>
          </p:txBody>
        </p:sp>
        <p:sp>
          <p:nvSpPr>
            <p:cNvPr id="163917" name="Freeform 75"/>
            <p:cNvSpPr>
              <a:spLocks/>
            </p:cNvSpPr>
            <p:nvPr/>
          </p:nvSpPr>
          <p:spPr bwMode="auto">
            <a:xfrm>
              <a:off x="4841" y="3273"/>
              <a:ext cx="22" cy="21"/>
            </a:xfrm>
            <a:custGeom>
              <a:avLst/>
              <a:gdLst>
                <a:gd name="T0" fmla="*/ 0 w 49"/>
                <a:gd name="T1" fmla="*/ 0 h 49"/>
                <a:gd name="T2" fmla="*/ 0 w 49"/>
                <a:gd name="T3" fmla="*/ 0 h 49"/>
                <a:gd name="T4" fmla="*/ 0 w 49"/>
                <a:gd name="T5" fmla="*/ 0 h 49"/>
                <a:gd name="T6" fmla="*/ 0 w 49"/>
                <a:gd name="T7" fmla="*/ 0 h 49"/>
                <a:gd name="T8" fmla="*/ 0 w 49"/>
                <a:gd name="T9" fmla="*/ 0 h 49"/>
                <a:gd name="T10" fmla="*/ 0 w 49"/>
                <a:gd name="T11" fmla="*/ 0 h 49"/>
                <a:gd name="T12" fmla="*/ 0 60000 65536"/>
                <a:gd name="T13" fmla="*/ 0 60000 65536"/>
                <a:gd name="T14" fmla="*/ 0 60000 65536"/>
                <a:gd name="T15" fmla="*/ 0 60000 65536"/>
                <a:gd name="T16" fmla="*/ 0 60000 65536"/>
                <a:gd name="T17" fmla="*/ 0 60000 65536"/>
                <a:gd name="T18" fmla="*/ 0 w 49"/>
                <a:gd name="T19" fmla="*/ 0 h 49"/>
                <a:gd name="T20" fmla="*/ 49 w 49"/>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9" h="49">
                  <a:moveTo>
                    <a:pt x="0" y="24"/>
                  </a:moveTo>
                  <a:cubicBezTo>
                    <a:pt x="0" y="11"/>
                    <a:pt x="11" y="0"/>
                    <a:pt x="25" y="0"/>
                  </a:cubicBezTo>
                  <a:cubicBezTo>
                    <a:pt x="38" y="0"/>
                    <a:pt x="49" y="11"/>
                    <a:pt x="49" y="24"/>
                  </a:cubicBezTo>
                  <a:cubicBezTo>
                    <a:pt x="49" y="24"/>
                    <a:pt x="49" y="24"/>
                    <a:pt x="49" y="24"/>
                  </a:cubicBezTo>
                  <a:cubicBezTo>
                    <a:pt x="49" y="38"/>
                    <a:pt x="38" y="49"/>
                    <a:pt x="25" y="49"/>
                  </a:cubicBezTo>
                  <a:cubicBezTo>
                    <a:pt x="11" y="49"/>
                    <a:pt x="0" y="38"/>
                    <a:pt x="0" y="24"/>
                  </a:cubicBezTo>
                </a:path>
              </a:pathLst>
            </a:custGeom>
            <a:solidFill>
              <a:srgbClr val="000000"/>
            </a:solidFill>
            <a:ln w="0">
              <a:solidFill>
                <a:srgbClr val="000000"/>
              </a:solidFill>
              <a:round/>
              <a:headEnd/>
              <a:tailEnd/>
            </a:ln>
          </p:spPr>
          <p:txBody>
            <a:bodyPr/>
            <a:lstStyle/>
            <a:p>
              <a:endParaRPr lang="zh-CN" altLang="en-US"/>
            </a:p>
          </p:txBody>
        </p:sp>
        <p:sp>
          <p:nvSpPr>
            <p:cNvPr id="163918" name="Freeform 76"/>
            <p:cNvSpPr>
              <a:spLocks/>
            </p:cNvSpPr>
            <p:nvPr/>
          </p:nvSpPr>
          <p:spPr bwMode="auto">
            <a:xfrm>
              <a:off x="4841" y="3273"/>
              <a:ext cx="22" cy="21"/>
            </a:xfrm>
            <a:custGeom>
              <a:avLst/>
              <a:gdLst>
                <a:gd name="T0" fmla="*/ 0 w 22"/>
                <a:gd name="T1" fmla="*/ 10 h 21"/>
                <a:gd name="T2" fmla="*/ 11 w 22"/>
                <a:gd name="T3" fmla="*/ 0 h 21"/>
                <a:gd name="T4" fmla="*/ 22 w 22"/>
                <a:gd name="T5" fmla="*/ 10 h 21"/>
                <a:gd name="T6" fmla="*/ 22 w 22"/>
                <a:gd name="T7" fmla="*/ 10 h 21"/>
                <a:gd name="T8" fmla="*/ 11 w 22"/>
                <a:gd name="T9" fmla="*/ 21 h 21"/>
                <a:gd name="T10" fmla="*/ 0 w 22"/>
                <a:gd name="T11" fmla="*/ 10 h 21"/>
                <a:gd name="T12" fmla="*/ 0 60000 65536"/>
                <a:gd name="T13" fmla="*/ 0 60000 65536"/>
                <a:gd name="T14" fmla="*/ 0 60000 65536"/>
                <a:gd name="T15" fmla="*/ 0 60000 65536"/>
                <a:gd name="T16" fmla="*/ 0 60000 65536"/>
                <a:gd name="T17" fmla="*/ 0 60000 65536"/>
                <a:gd name="T18" fmla="*/ 0 w 22"/>
                <a:gd name="T19" fmla="*/ 0 h 21"/>
                <a:gd name="T20" fmla="*/ 22 w 22"/>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2" h="21">
                  <a:moveTo>
                    <a:pt x="0" y="10"/>
                  </a:moveTo>
                  <a:cubicBezTo>
                    <a:pt x="0" y="5"/>
                    <a:pt x="5" y="0"/>
                    <a:pt x="11" y="0"/>
                  </a:cubicBezTo>
                  <a:cubicBezTo>
                    <a:pt x="17" y="0"/>
                    <a:pt x="22" y="5"/>
                    <a:pt x="22" y="10"/>
                  </a:cubicBezTo>
                  <a:cubicBezTo>
                    <a:pt x="22" y="10"/>
                    <a:pt x="22" y="10"/>
                    <a:pt x="22" y="10"/>
                  </a:cubicBezTo>
                  <a:cubicBezTo>
                    <a:pt x="22" y="17"/>
                    <a:pt x="17" y="21"/>
                    <a:pt x="11" y="21"/>
                  </a:cubicBezTo>
                  <a:cubicBezTo>
                    <a:pt x="5" y="21"/>
                    <a:pt x="0" y="17"/>
                    <a:pt x="0" y="10"/>
                  </a:cubicBez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19" name="Line 77"/>
            <p:cNvSpPr>
              <a:spLocks noChangeShapeType="1"/>
            </p:cNvSpPr>
            <p:nvPr/>
          </p:nvSpPr>
          <p:spPr bwMode="auto">
            <a:xfrm>
              <a:off x="3512" y="3078"/>
              <a:ext cx="1" cy="169"/>
            </a:xfrm>
            <a:prstGeom prst="line">
              <a:avLst/>
            </a:prstGeom>
            <a:noFill/>
            <a:ln w="11113"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20" name="Freeform 78"/>
            <p:cNvSpPr>
              <a:spLocks/>
            </p:cNvSpPr>
            <p:nvPr/>
          </p:nvSpPr>
          <p:spPr bwMode="auto">
            <a:xfrm>
              <a:off x="3481" y="3232"/>
              <a:ext cx="62" cy="62"/>
            </a:xfrm>
            <a:custGeom>
              <a:avLst/>
              <a:gdLst>
                <a:gd name="T0" fmla="*/ 0 w 142"/>
                <a:gd name="T1" fmla="*/ 0 h 143"/>
                <a:gd name="T2" fmla="*/ 0 w 142"/>
                <a:gd name="T3" fmla="*/ 0 h 143"/>
                <a:gd name="T4" fmla="*/ 0 w 142"/>
                <a:gd name="T5" fmla="*/ 0 h 143"/>
                <a:gd name="T6" fmla="*/ 0 w 142"/>
                <a:gd name="T7" fmla="*/ 0 h 143"/>
                <a:gd name="T8" fmla="*/ 0 w 142"/>
                <a:gd name="T9" fmla="*/ 0 h 143"/>
                <a:gd name="T10" fmla="*/ 0 60000 65536"/>
                <a:gd name="T11" fmla="*/ 0 60000 65536"/>
                <a:gd name="T12" fmla="*/ 0 60000 65536"/>
                <a:gd name="T13" fmla="*/ 0 60000 65536"/>
                <a:gd name="T14" fmla="*/ 0 60000 65536"/>
                <a:gd name="T15" fmla="*/ 0 w 142"/>
                <a:gd name="T16" fmla="*/ 0 h 143"/>
                <a:gd name="T17" fmla="*/ 142 w 142"/>
                <a:gd name="T18" fmla="*/ 143 h 143"/>
              </a:gdLst>
              <a:ahLst/>
              <a:cxnLst>
                <a:cxn ang="T10">
                  <a:pos x="T0" y="T1"/>
                </a:cxn>
                <a:cxn ang="T11">
                  <a:pos x="T2" y="T3"/>
                </a:cxn>
                <a:cxn ang="T12">
                  <a:pos x="T4" y="T5"/>
                </a:cxn>
                <a:cxn ang="T13">
                  <a:pos x="T6" y="T7"/>
                </a:cxn>
                <a:cxn ang="T14">
                  <a:pos x="T8" y="T9"/>
                </a:cxn>
              </a:cxnLst>
              <a:rect l="T15" t="T16" r="T17" b="T18"/>
              <a:pathLst>
                <a:path w="142" h="143">
                  <a:moveTo>
                    <a:pt x="71" y="143"/>
                  </a:moveTo>
                  <a:lnTo>
                    <a:pt x="0" y="0"/>
                  </a:lnTo>
                  <a:cubicBezTo>
                    <a:pt x="44" y="23"/>
                    <a:pt x="97" y="23"/>
                    <a:pt x="142" y="0"/>
                  </a:cubicBezTo>
                  <a:lnTo>
                    <a:pt x="71" y="143"/>
                  </a:lnTo>
                  <a:close/>
                </a:path>
              </a:pathLst>
            </a:custGeom>
            <a:solidFill>
              <a:srgbClr val="000000"/>
            </a:solidFill>
            <a:ln w="0">
              <a:solidFill>
                <a:srgbClr val="000000"/>
              </a:solidFill>
              <a:round/>
              <a:headEnd/>
              <a:tailEnd/>
            </a:ln>
          </p:spPr>
          <p:txBody>
            <a:bodyPr/>
            <a:lstStyle/>
            <a:p>
              <a:endParaRPr lang="zh-CN" altLang="en-US"/>
            </a:p>
          </p:txBody>
        </p:sp>
        <p:sp>
          <p:nvSpPr>
            <p:cNvPr id="163921" name="Freeform 79"/>
            <p:cNvSpPr>
              <a:spLocks/>
            </p:cNvSpPr>
            <p:nvPr/>
          </p:nvSpPr>
          <p:spPr bwMode="auto">
            <a:xfrm>
              <a:off x="4269" y="2991"/>
              <a:ext cx="86" cy="542"/>
            </a:xfrm>
            <a:custGeom>
              <a:avLst/>
              <a:gdLst>
                <a:gd name="T0" fmla="*/ 0 w 198"/>
                <a:gd name="T1" fmla="*/ 0 h 1241"/>
                <a:gd name="T2" fmla="*/ 0 w 198"/>
                <a:gd name="T3" fmla="*/ 0 h 1241"/>
                <a:gd name="T4" fmla="*/ 0 w 198"/>
                <a:gd name="T5" fmla="*/ 0 h 1241"/>
                <a:gd name="T6" fmla="*/ 0 w 198"/>
                <a:gd name="T7" fmla="*/ 0 h 1241"/>
                <a:gd name="T8" fmla="*/ 0 w 198"/>
                <a:gd name="T9" fmla="*/ 0 h 1241"/>
                <a:gd name="T10" fmla="*/ 0 w 198"/>
                <a:gd name="T11" fmla="*/ 0 h 1241"/>
                <a:gd name="T12" fmla="*/ 0 w 198"/>
                <a:gd name="T13" fmla="*/ 0 h 1241"/>
                <a:gd name="T14" fmla="*/ 0 w 198"/>
                <a:gd name="T15" fmla="*/ 0 h 1241"/>
                <a:gd name="T16" fmla="*/ 0 w 198"/>
                <a:gd name="T17" fmla="*/ 0 h 1241"/>
                <a:gd name="T18" fmla="*/ 0 w 198"/>
                <a:gd name="T19" fmla="*/ 0 h 1241"/>
                <a:gd name="T20" fmla="*/ 0 w 198"/>
                <a:gd name="T21" fmla="*/ 0 h 1241"/>
                <a:gd name="T22" fmla="*/ 0 w 198"/>
                <a:gd name="T23" fmla="*/ 0 h 1241"/>
                <a:gd name="T24" fmla="*/ 0 w 198"/>
                <a:gd name="T25" fmla="*/ 0 h 12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8"/>
                <a:gd name="T40" fmla="*/ 0 h 1241"/>
                <a:gd name="T41" fmla="*/ 198 w 198"/>
                <a:gd name="T42" fmla="*/ 1241 h 124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8" h="1241">
                  <a:moveTo>
                    <a:pt x="198" y="0"/>
                  </a:moveTo>
                  <a:cubicBezTo>
                    <a:pt x="143" y="0"/>
                    <a:pt x="99" y="45"/>
                    <a:pt x="99" y="99"/>
                  </a:cubicBezTo>
                  <a:cubicBezTo>
                    <a:pt x="99" y="99"/>
                    <a:pt x="99" y="99"/>
                    <a:pt x="99" y="99"/>
                  </a:cubicBezTo>
                  <a:lnTo>
                    <a:pt x="99" y="248"/>
                  </a:lnTo>
                  <a:cubicBezTo>
                    <a:pt x="99" y="303"/>
                    <a:pt x="54" y="348"/>
                    <a:pt x="0" y="348"/>
                  </a:cubicBezTo>
                  <a:cubicBezTo>
                    <a:pt x="0" y="348"/>
                    <a:pt x="0" y="348"/>
                    <a:pt x="0" y="348"/>
                  </a:cubicBezTo>
                  <a:cubicBezTo>
                    <a:pt x="54" y="348"/>
                    <a:pt x="99" y="392"/>
                    <a:pt x="99" y="447"/>
                  </a:cubicBezTo>
                  <a:cubicBezTo>
                    <a:pt x="99" y="447"/>
                    <a:pt x="99" y="447"/>
                    <a:pt x="99" y="447"/>
                  </a:cubicBezTo>
                  <a:lnTo>
                    <a:pt x="99" y="1142"/>
                  </a:lnTo>
                  <a:cubicBezTo>
                    <a:pt x="99" y="1197"/>
                    <a:pt x="143" y="1241"/>
                    <a:pt x="198" y="1241"/>
                  </a:cubicBezTo>
                  <a:cubicBezTo>
                    <a:pt x="198" y="1241"/>
                    <a:pt x="198" y="1241"/>
                    <a:pt x="198" y="1241"/>
                  </a:cubicBezTo>
                </a:path>
              </a:pathLst>
            </a:cu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22" name="Freeform 80"/>
            <p:cNvSpPr>
              <a:spLocks/>
            </p:cNvSpPr>
            <p:nvPr/>
          </p:nvSpPr>
          <p:spPr bwMode="auto">
            <a:xfrm>
              <a:off x="3728" y="3146"/>
              <a:ext cx="544" cy="101"/>
            </a:xfrm>
            <a:custGeom>
              <a:avLst/>
              <a:gdLst>
                <a:gd name="T0" fmla="*/ 544 w 544"/>
                <a:gd name="T1" fmla="*/ 0 h 101"/>
                <a:gd name="T2" fmla="*/ 0 w 544"/>
                <a:gd name="T3" fmla="*/ 0 h 101"/>
                <a:gd name="T4" fmla="*/ 0 w 544"/>
                <a:gd name="T5" fmla="*/ 101 h 101"/>
                <a:gd name="T6" fmla="*/ 0 60000 65536"/>
                <a:gd name="T7" fmla="*/ 0 60000 65536"/>
                <a:gd name="T8" fmla="*/ 0 60000 65536"/>
                <a:gd name="T9" fmla="*/ 0 w 544"/>
                <a:gd name="T10" fmla="*/ 0 h 101"/>
                <a:gd name="T11" fmla="*/ 544 w 544"/>
                <a:gd name="T12" fmla="*/ 101 h 101"/>
              </a:gdLst>
              <a:ahLst/>
              <a:cxnLst>
                <a:cxn ang="T6">
                  <a:pos x="T0" y="T1"/>
                </a:cxn>
                <a:cxn ang="T7">
                  <a:pos x="T2" y="T3"/>
                </a:cxn>
                <a:cxn ang="T8">
                  <a:pos x="T4" y="T5"/>
                </a:cxn>
              </a:cxnLst>
              <a:rect l="T9" t="T10" r="T11" b="T12"/>
              <a:pathLst>
                <a:path w="544" h="101">
                  <a:moveTo>
                    <a:pt x="544" y="0"/>
                  </a:moveTo>
                  <a:lnTo>
                    <a:pt x="0" y="0"/>
                  </a:lnTo>
                  <a:lnTo>
                    <a:pt x="0" y="101"/>
                  </a:lnTo>
                </a:path>
              </a:pathLst>
            </a:cu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23" name="Freeform 81"/>
            <p:cNvSpPr>
              <a:spLocks/>
            </p:cNvSpPr>
            <p:nvPr/>
          </p:nvSpPr>
          <p:spPr bwMode="auto">
            <a:xfrm>
              <a:off x="3697" y="3232"/>
              <a:ext cx="62" cy="62"/>
            </a:xfrm>
            <a:custGeom>
              <a:avLst/>
              <a:gdLst>
                <a:gd name="T0" fmla="*/ 0 w 143"/>
                <a:gd name="T1" fmla="*/ 0 h 143"/>
                <a:gd name="T2" fmla="*/ 0 w 143"/>
                <a:gd name="T3" fmla="*/ 0 h 143"/>
                <a:gd name="T4" fmla="*/ 0 w 143"/>
                <a:gd name="T5" fmla="*/ 0 h 143"/>
                <a:gd name="T6" fmla="*/ 0 w 143"/>
                <a:gd name="T7" fmla="*/ 0 h 143"/>
                <a:gd name="T8" fmla="*/ 0 w 143"/>
                <a:gd name="T9" fmla="*/ 0 h 143"/>
                <a:gd name="T10" fmla="*/ 0 60000 65536"/>
                <a:gd name="T11" fmla="*/ 0 60000 65536"/>
                <a:gd name="T12" fmla="*/ 0 60000 65536"/>
                <a:gd name="T13" fmla="*/ 0 60000 65536"/>
                <a:gd name="T14" fmla="*/ 0 60000 65536"/>
                <a:gd name="T15" fmla="*/ 0 w 143"/>
                <a:gd name="T16" fmla="*/ 0 h 143"/>
                <a:gd name="T17" fmla="*/ 143 w 143"/>
                <a:gd name="T18" fmla="*/ 143 h 143"/>
              </a:gdLst>
              <a:ahLst/>
              <a:cxnLst>
                <a:cxn ang="T10">
                  <a:pos x="T0" y="T1"/>
                </a:cxn>
                <a:cxn ang="T11">
                  <a:pos x="T2" y="T3"/>
                </a:cxn>
                <a:cxn ang="T12">
                  <a:pos x="T4" y="T5"/>
                </a:cxn>
                <a:cxn ang="T13">
                  <a:pos x="T6" y="T7"/>
                </a:cxn>
                <a:cxn ang="T14">
                  <a:pos x="T8" y="T9"/>
                </a:cxn>
              </a:cxnLst>
              <a:rect l="T15" t="T16" r="T17" b="T18"/>
              <a:pathLst>
                <a:path w="143" h="143">
                  <a:moveTo>
                    <a:pt x="72" y="143"/>
                  </a:moveTo>
                  <a:lnTo>
                    <a:pt x="0" y="0"/>
                  </a:lnTo>
                  <a:cubicBezTo>
                    <a:pt x="45" y="23"/>
                    <a:pt x="98" y="23"/>
                    <a:pt x="143" y="0"/>
                  </a:cubicBezTo>
                  <a:lnTo>
                    <a:pt x="72" y="143"/>
                  </a:lnTo>
                  <a:close/>
                </a:path>
              </a:pathLst>
            </a:custGeom>
            <a:solidFill>
              <a:srgbClr val="000000"/>
            </a:solidFill>
            <a:ln w="0">
              <a:solidFill>
                <a:srgbClr val="000000"/>
              </a:solidFill>
              <a:round/>
              <a:headEnd/>
              <a:tailEnd/>
            </a:ln>
          </p:spPr>
          <p:txBody>
            <a:bodyPr/>
            <a:lstStyle/>
            <a:p>
              <a:endParaRPr lang="zh-CN" altLang="en-US"/>
            </a:p>
          </p:txBody>
        </p:sp>
        <p:sp>
          <p:nvSpPr>
            <p:cNvPr id="163924" name="Rectangle 82"/>
            <p:cNvSpPr>
              <a:spLocks noChangeArrowheads="1"/>
            </p:cNvSpPr>
            <p:nvPr/>
          </p:nvSpPr>
          <p:spPr bwMode="auto">
            <a:xfrm>
              <a:off x="3842" y="3152"/>
              <a:ext cx="20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200">
                  <a:solidFill>
                    <a:srgbClr val="000000"/>
                  </a:solidFill>
                  <a:latin typeface="Arial" panose="020B0604020202020204" pitchFamily="34" charset="0"/>
                  <a:ea typeface="MS PGothic" pitchFamily="34" charset="-128"/>
                </a:rPr>
                <a:t>Data</a:t>
              </a:r>
              <a:endParaRPr lang="en-US" altLang="zh-CN" sz="1800">
                <a:solidFill>
                  <a:srgbClr val="000000"/>
                </a:solidFill>
                <a:latin typeface="Arial" panose="020B0604020202020204" pitchFamily="34" charset="0"/>
                <a:ea typeface="MS PGothic" pitchFamily="34" charset="-128"/>
              </a:endParaRPr>
            </a:p>
          </p:txBody>
        </p:sp>
        <p:sp>
          <p:nvSpPr>
            <p:cNvPr id="163925" name="Rectangle 83"/>
            <p:cNvSpPr>
              <a:spLocks noChangeArrowheads="1"/>
            </p:cNvSpPr>
            <p:nvPr/>
          </p:nvSpPr>
          <p:spPr bwMode="auto">
            <a:xfrm>
              <a:off x="3185" y="3110"/>
              <a:ext cx="30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200">
                  <a:solidFill>
                    <a:srgbClr val="000000"/>
                  </a:solidFill>
                  <a:latin typeface="Arial" panose="020B0604020202020204" pitchFamily="34" charset="0"/>
                  <a:ea typeface="MS PGothic" pitchFamily="34" charset="-128"/>
                </a:rPr>
                <a:t>All Hit?</a:t>
              </a:r>
              <a:endParaRPr lang="en-US" altLang="zh-CN" sz="1800">
                <a:solidFill>
                  <a:srgbClr val="000000"/>
                </a:solidFill>
                <a:latin typeface="Arial" panose="020B0604020202020204" pitchFamily="34" charset="0"/>
                <a:ea typeface="MS PGothic" pitchFamily="34" charset="-128"/>
              </a:endParaRPr>
            </a:p>
          </p:txBody>
        </p:sp>
        <p:sp>
          <p:nvSpPr>
            <p:cNvPr id="163926" name="Rectangle 84"/>
            <p:cNvSpPr>
              <a:spLocks noChangeArrowheads="1"/>
            </p:cNvSpPr>
            <p:nvPr/>
          </p:nvSpPr>
          <p:spPr bwMode="auto">
            <a:xfrm>
              <a:off x="4421" y="2782"/>
              <a:ext cx="25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200">
                  <a:solidFill>
                    <a:srgbClr val="000000"/>
                  </a:solidFill>
                  <a:latin typeface="Arial" panose="020B0604020202020204" pitchFamily="34" charset="0"/>
                  <a:ea typeface="MS PGothic" pitchFamily="34" charset="-128"/>
                </a:rPr>
                <a:t>Miss?</a:t>
              </a:r>
              <a:endParaRPr lang="en-US" altLang="zh-CN" sz="1800">
                <a:solidFill>
                  <a:srgbClr val="000000"/>
                </a:solidFill>
                <a:latin typeface="Arial" panose="020B0604020202020204" pitchFamily="34" charset="0"/>
                <a:ea typeface="MS PGothic" pitchFamily="34" charset="-128"/>
              </a:endParaRPr>
            </a:p>
          </p:txBody>
        </p:sp>
        <p:sp>
          <p:nvSpPr>
            <p:cNvPr id="163927" name="Freeform 85"/>
            <p:cNvSpPr>
              <a:spLocks/>
            </p:cNvSpPr>
            <p:nvPr/>
          </p:nvSpPr>
          <p:spPr bwMode="auto">
            <a:xfrm>
              <a:off x="4841" y="3316"/>
              <a:ext cx="22" cy="22"/>
            </a:xfrm>
            <a:custGeom>
              <a:avLst/>
              <a:gdLst>
                <a:gd name="T0" fmla="*/ 0 w 49"/>
                <a:gd name="T1" fmla="*/ 0 h 49"/>
                <a:gd name="T2" fmla="*/ 0 w 49"/>
                <a:gd name="T3" fmla="*/ 0 h 49"/>
                <a:gd name="T4" fmla="*/ 0 w 49"/>
                <a:gd name="T5" fmla="*/ 0 h 49"/>
                <a:gd name="T6" fmla="*/ 0 w 49"/>
                <a:gd name="T7" fmla="*/ 0 h 49"/>
                <a:gd name="T8" fmla="*/ 0 w 49"/>
                <a:gd name="T9" fmla="*/ 0 h 49"/>
                <a:gd name="T10" fmla="*/ 0 w 49"/>
                <a:gd name="T11" fmla="*/ 0 h 49"/>
                <a:gd name="T12" fmla="*/ 0 60000 65536"/>
                <a:gd name="T13" fmla="*/ 0 60000 65536"/>
                <a:gd name="T14" fmla="*/ 0 60000 65536"/>
                <a:gd name="T15" fmla="*/ 0 60000 65536"/>
                <a:gd name="T16" fmla="*/ 0 60000 65536"/>
                <a:gd name="T17" fmla="*/ 0 60000 65536"/>
                <a:gd name="T18" fmla="*/ 0 w 49"/>
                <a:gd name="T19" fmla="*/ 0 h 49"/>
                <a:gd name="T20" fmla="*/ 49 w 49"/>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9" h="49">
                  <a:moveTo>
                    <a:pt x="0" y="25"/>
                  </a:moveTo>
                  <a:cubicBezTo>
                    <a:pt x="0" y="11"/>
                    <a:pt x="11" y="0"/>
                    <a:pt x="25" y="0"/>
                  </a:cubicBezTo>
                  <a:cubicBezTo>
                    <a:pt x="38" y="0"/>
                    <a:pt x="49" y="11"/>
                    <a:pt x="49" y="25"/>
                  </a:cubicBezTo>
                  <a:cubicBezTo>
                    <a:pt x="49" y="25"/>
                    <a:pt x="49" y="25"/>
                    <a:pt x="49" y="25"/>
                  </a:cubicBezTo>
                  <a:cubicBezTo>
                    <a:pt x="49" y="38"/>
                    <a:pt x="38" y="49"/>
                    <a:pt x="25" y="49"/>
                  </a:cubicBezTo>
                  <a:cubicBezTo>
                    <a:pt x="11" y="49"/>
                    <a:pt x="0" y="38"/>
                    <a:pt x="0" y="25"/>
                  </a:cubicBezTo>
                </a:path>
              </a:pathLst>
            </a:custGeom>
            <a:solidFill>
              <a:srgbClr val="000000"/>
            </a:solidFill>
            <a:ln w="0">
              <a:solidFill>
                <a:srgbClr val="000000"/>
              </a:solidFill>
              <a:round/>
              <a:headEnd/>
              <a:tailEnd/>
            </a:ln>
          </p:spPr>
          <p:txBody>
            <a:bodyPr/>
            <a:lstStyle/>
            <a:p>
              <a:endParaRPr lang="zh-CN" altLang="en-US"/>
            </a:p>
          </p:txBody>
        </p:sp>
        <p:sp>
          <p:nvSpPr>
            <p:cNvPr id="163928" name="Freeform 86"/>
            <p:cNvSpPr>
              <a:spLocks/>
            </p:cNvSpPr>
            <p:nvPr/>
          </p:nvSpPr>
          <p:spPr bwMode="auto">
            <a:xfrm>
              <a:off x="4841" y="3316"/>
              <a:ext cx="22" cy="22"/>
            </a:xfrm>
            <a:custGeom>
              <a:avLst/>
              <a:gdLst>
                <a:gd name="T0" fmla="*/ 0 w 22"/>
                <a:gd name="T1" fmla="*/ 11 h 22"/>
                <a:gd name="T2" fmla="*/ 11 w 22"/>
                <a:gd name="T3" fmla="*/ 0 h 22"/>
                <a:gd name="T4" fmla="*/ 22 w 22"/>
                <a:gd name="T5" fmla="*/ 11 h 22"/>
                <a:gd name="T6" fmla="*/ 22 w 22"/>
                <a:gd name="T7" fmla="*/ 11 h 22"/>
                <a:gd name="T8" fmla="*/ 11 w 22"/>
                <a:gd name="T9" fmla="*/ 22 h 22"/>
                <a:gd name="T10" fmla="*/ 0 w 22"/>
                <a:gd name="T11" fmla="*/ 11 h 22"/>
                <a:gd name="T12" fmla="*/ 0 60000 65536"/>
                <a:gd name="T13" fmla="*/ 0 60000 65536"/>
                <a:gd name="T14" fmla="*/ 0 60000 65536"/>
                <a:gd name="T15" fmla="*/ 0 60000 65536"/>
                <a:gd name="T16" fmla="*/ 0 60000 65536"/>
                <a:gd name="T17" fmla="*/ 0 60000 65536"/>
                <a:gd name="T18" fmla="*/ 0 w 22"/>
                <a:gd name="T19" fmla="*/ 0 h 22"/>
                <a:gd name="T20" fmla="*/ 22 w 22"/>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22" h="22">
                  <a:moveTo>
                    <a:pt x="0" y="11"/>
                  </a:moveTo>
                  <a:cubicBezTo>
                    <a:pt x="0" y="5"/>
                    <a:pt x="5" y="0"/>
                    <a:pt x="11" y="0"/>
                  </a:cubicBezTo>
                  <a:cubicBezTo>
                    <a:pt x="17" y="0"/>
                    <a:pt x="22" y="5"/>
                    <a:pt x="22" y="11"/>
                  </a:cubicBezTo>
                  <a:cubicBezTo>
                    <a:pt x="22" y="11"/>
                    <a:pt x="22" y="11"/>
                    <a:pt x="22" y="11"/>
                  </a:cubicBezTo>
                  <a:cubicBezTo>
                    <a:pt x="22" y="17"/>
                    <a:pt x="17" y="22"/>
                    <a:pt x="11" y="22"/>
                  </a:cubicBezTo>
                  <a:cubicBezTo>
                    <a:pt x="5" y="22"/>
                    <a:pt x="0" y="17"/>
                    <a:pt x="0" y="11"/>
                  </a:cubicBez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29" name="Freeform 87"/>
            <p:cNvSpPr>
              <a:spLocks/>
            </p:cNvSpPr>
            <p:nvPr/>
          </p:nvSpPr>
          <p:spPr bwMode="auto">
            <a:xfrm>
              <a:off x="4841" y="3359"/>
              <a:ext cx="22" cy="22"/>
            </a:xfrm>
            <a:custGeom>
              <a:avLst/>
              <a:gdLst>
                <a:gd name="T0" fmla="*/ 0 w 49"/>
                <a:gd name="T1" fmla="*/ 0 h 50"/>
                <a:gd name="T2" fmla="*/ 0 w 49"/>
                <a:gd name="T3" fmla="*/ 0 h 50"/>
                <a:gd name="T4" fmla="*/ 0 w 49"/>
                <a:gd name="T5" fmla="*/ 0 h 50"/>
                <a:gd name="T6" fmla="*/ 0 w 49"/>
                <a:gd name="T7" fmla="*/ 0 h 50"/>
                <a:gd name="T8" fmla="*/ 0 w 49"/>
                <a:gd name="T9" fmla="*/ 0 h 50"/>
                <a:gd name="T10" fmla="*/ 0 w 49"/>
                <a:gd name="T11" fmla="*/ 0 h 50"/>
                <a:gd name="T12" fmla="*/ 0 60000 65536"/>
                <a:gd name="T13" fmla="*/ 0 60000 65536"/>
                <a:gd name="T14" fmla="*/ 0 60000 65536"/>
                <a:gd name="T15" fmla="*/ 0 60000 65536"/>
                <a:gd name="T16" fmla="*/ 0 60000 65536"/>
                <a:gd name="T17" fmla="*/ 0 60000 65536"/>
                <a:gd name="T18" fmla="*/ 0 w 49"/>
                <a:gd name="T19" fmla="*/ 0 h 50"/>
                <a:gd name="T20" fmla="*/ 49 w 49"/>
                <a:gd name="T21" fmla="*/ 50 h 50"/>
              </a:gdLst>
              <a:ahLst/>
              <a:cxnLst>
                <a:cxn ang="T12">
                  <a:pos x="T0" y="T1"/>
                </a:cxn>
                <a:cxn ang="T13">
                  <a:pos x="T2" y="T3"/>
                </a:cxn>
                <a:cxn ang="T14">
                  <a:pos x="T4" y="T5"/>
                </a:cxn>
                <a:cxn ang="T15">
                  <a:pos x="T6" y="T7"/>
                </a:cxn>
                <a:cxn ang="T16">
                  <a:pos x="T8" y="T9"/>
                </a:cxn>
                <a:cxn ang="T17">
                  <a:pos x="T10" y="T11"/>
                </a:cxn>
              </a:cxnLst>
              <a:rect l="T18" t="T19" r="T20" b="T21"/>
              <a:pathLst>
                <a:path w="49" h="50">
                  <a:moveTo>
                    <a:pt x="0" y="25"/>
                  </a:moveTo>
                  <a:cubicBezTo>
                    <a:pt x="0" y="11"/>
                    <a:pt x="11" y="0"/>
                    <a:pt x="25" y="0"/>
                  </a:cubicBezTo>
                  <a:cubicBezTo>
                    <a:pt x="38" y="0"/>
                    <a:pt x="49" y="11"/>
                    <a:pt x="49" y="25"/>
                  </a:cubicBezTo>
                  <a:cubicBezTo>
                    <a:pt x="49" y="25"/>
                    <a:pt x="49" y="25"/>
                    <a:pt x="49" y="25"/>
                  </a:cubicBezTo>
                  <a:cubicBezTo>
                    <a:pt x="49" y="39"/>
                    <a:pt x="38" y="50"/>
                    <a:pt x="25" y="50"/>
                  </a:cubicBezTo>
                  <a:cubicBezTo>
                    <a:pt x="11" y="50"/>
                    <a:pt x="0" y="39"/>
                    <a:pt x="0" y="25"/>
                  </a:cubicBezTo>
                </a:path>
              </a:pathLst>
            </a:custGeom>
            <a:solidFill>
              <a:srgbClr val="000000"/>
            </a:solidFill>
            <a:ln w="0">
              <a:solidFill>
                <a:srgbClr val="000000"/>
              </a:solidFill>
              <a:round/>
              <a:headEnd/>
              <a:tailEnd/>
            </a:ln>
          </p:spPr>
          <p:txBody>
            <a:bodyPr/>
            <a:lstStyle/>
            <a:p>
              <a:endParaRPr lang="zh-CN" altLang="en-US"/>
            </a:p>
          </p:txBody>
        </p:sp>
        <p:sp>
          <p:nvSpPr>
            <p:cNvPr id="163930" name="Freeform 88"/>
            <p:cNvSpPr>
              <a:spLocks/>
            </p:cNvSpPr>
            <p:nvPr/>
          </p:nvSpPr>
          <p:spPr bwMode="auto">
            <a:xfrm>
              <a:off x="4841" y="3359"/>
              <a:ext cx="22" cy="22"/>
            </a:xfrm>
            <a:custGeom>
              <a:avLst/>
              <a:gdLst>
                <a:gd name="T0" fmla="*/ 0 w 22"/>
                <a:gd name="T1" fmla="*/ 11 h 22"/>
                <a:gd name="T2" fmla="*/ 11 w 22"/>
                <a:gd name="T3" fmla="*/ 0 h 22"/>
                <a:gd name="T4" fmla="*/ 22 w 22"/>
                <a:gd name="T5" fmla="*/ 11 h 22"/>
                <a:gd name="T6" fmla="*/ 22 w 22"/>
                <a:gd name="T7" fmla="*/ 11 h 22"/>
                <a:gd name="T8" fmla="*/ 11 w 22"/>
                <a:gd name="T9" fmla="*/ 22 h 22"/>
                <a:gd name="T10" fmla="*/ 0 w 22"/>
                <a:gd name="T11" fmla="*/ 11 h 22"/>
                <a:gd name="T12" fmla="*/ 0 60000 65536"/>
                <a:gd name="T13" fmla="*/ 0 60000 65536"/>
                <a:gd name="T14" fmla="*/ 0 60000 65536"/>
                <a:gd name="T15" fmla="*/ 0 60000 65536"/>
                <a:gd name="T16" fmla="*/ 0 60000 65536"/>
                <a:gd name="T17" fmla="*/ 0 60000 65536"/>
                <a:gd name="T18" fmla="*/ 0 w 22"/>
                <a:gd name="T19" fmla="*/ 0 h 22"/>
                <a:gd name="T20" fmla="*/ 22 w 22"/>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22" h="22">
                  <a:moveTo>
                    <a:pt x="0" y="11"/>
                  </a:moveTo>
                  <a:cubicBezTo>
                    <a:pt x="0" y="5"/>
                    <a:pt x="5" y="0"/>
                    <a:pt x="11" y="0"/>
                  </a:cubicBezTo>
                  <a:cubicBezTo>
                    <a:pt x="17" y="0"/>
                    <a:pt x="22" y="5"/>
                    <a:pt x="22" y="11"/>
                  </a:cubicBezTo>
                  <a:cubicBezTo>
                    <a:pt x="22" y="11"/>
                    <a:pt x="22" y="11"/>
                    <a:pt x="22" y="11"/>
                  </a:cubicBezTo>
                  <a:cubicBezTo>
                    <a:pt x="22" y="17"/>
                    <a:pt x="17" y="22"/>
                    <a:pt x="11" y="22"/>
                  </a:cubicBezTo>
                  <a:cubicBezTo>
                    <a:pt x="5" y="22"/>
                    <a:pt x="0" y="17"/>
                    <a:pt x="0" y="11"/>
                  </a:cubicBez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31" name="Rectangle 89"/>
            <p:cNvSpPr>
              <a:spLocks noChangeArrowheads="1"/>
            </p:cNvSpPr>
            <p:nvPr/>
          </p:nvSpPr>
          <p:spPr bwMode="auto">
            <a:xfrm>
              <a:off x="4330" y="2496"/>
              <a:ext cx="986"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b="1">
                  <a:solidFill>
                    <a:srgbClr val="000000"/>
                  </a:solidFill>
                  <a:latin typeface="Arial" panose="020B0604020202020204" pitchFamily="34" charset="0"/>
                  <a:ea typeface="MS PGothic" pitchFamily="34" charset="-128"/>
                </a:rPr>
                <a:t>Warps accessing</a:t>
              </a:r>
              <a:endParaRPr lang="en-US" altLang="zh-CN" sz="1800">
                <a:solidFill>
                  <a:srgbClr val="000000"/>
                </a:solidFill>
                <a:latin typeface="Arial" panose="020B0604020202020204" pitchFamily="34" charset="0"/>
                <a:ea typeface="MS PGothic" pitchFamily="34" charset="-128"/>
              </a:endParaRPr>
            </a:p>
          </p:txBody>
        </p:sp>
        <p:sp>
          <p:nvSpPr>
            <p:cNvPr id="163932" name="Rectangle 90"/>
            <p:cNvSpPr>
              <a:spLocks noChangeArrowheads="1"/>
            </p:cNvSpPr>
            <p:nvPr/>
          </p:nvSpPr>
          <p:spPr bwMode="auto">
            <a:xfrm>
              <a:off x="4372" y="2635"/>
              <a:ext cx="104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b="1">
                  <a:solidFill>
                    <a:srgbClr val="000000"/>
                  </a:solidFill>
                  <a:latin typeface="Arial" panose="020B0604020202020204" pitchFamily="34" charset="0"/>
                  <a:ea typeface="MS PGothic" pitchFamily="34" charset="-128"/>
                </a:rPr>
                <a:t>memory hierarchy</a:t>
              </a:r>
              <a:endParaRPr lang="en-US" altLang="zh-CN" sz="1800">
                <a:solidFill>
                  <a:srgbClr val="000000"/>
                </a:solidFill>
                <a:latin typeface="Arial" panose="020B0604020202020204" pitchFamily="34" charset="0"/>
                <a:ea typeface="MS PGothic" pitchFamily="34" charset="-128"/>
              </a:endParaRPr>
            </a:p>
          </p:txBody>
        </p:sp>
        <p:sp>
          <p:nvSpPr>
            <p:cNvPr id="163933" name="Rectangle 91"/>
            <p:cNvSpPr>
              <a:spLocks noChangeArrowheads="1"/>
            </p:cNvSpPr>
            <p:nvPr/>
          </p:nvSpPr>
          <p:spPr bwMode="auto">
            <a:xfrm>
              <a:off x="3079" y="998"/>
              <a:ext cx="1125" cy="694"/>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934" name="Rectangle 92"/>
            <p:cNvSpPr>
              <a:spLocks noChangeArrowheads="1"/>
            </p:cNvSpPr>
            <p:nvPr/>
          </p:nvSpPr>
          <p:spPr bwMode="auto">
            <a:xfrm>
              <a:off x="3079" y="998"/>
              <a:ext cx="1125" cy="694"/>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935" name="Rectangle 93"/>
            <p:cNvSpPr>
              <a:spLocks noChangeArrowheads="1"/>
            </p:cNvSpPr>
            <p:nvPr/>
          </p:nvSpPr>
          <p:spPr bwMode="auto">
            <a:xfrm>
              <a:off x="3166" y="1085"/>
              <a:ext cx="951" cy="130"/>
            </a:xfrm>
            <a:prstGeom prst="rect">
              <a:avLst/>
            </a:prstGeom>
            <a:solidFill>
              <a:srgbClr val="FFBF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936" name="Rectangle 94"/>
            <p:cNvSpPr>
              <a:spLocks noChangeArrowheads="1"/>
            </p:cNvSpPr>
            <p:nvPr/>
          </p:nvSpPr>
          <p:spPr bwMode="auto">
            <a:xfrm>
              <a:off x="3166" y="1085"/>
              <a:ext cx="951" cy="13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937" name="Rectangle 95"/>
            <p:cNvSpPr>
              <a:spLocks noChangeArrowheads="1"/>
            </p:cNvSpPr>
            <p:nvPr/>
          </p:nvSpPr>
          <p:spPr bwMode="auto">
            <a:xfrm>
              <a:off x="3255" y="1078"/>
              <a:ext cx="801"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Thread Warp 3</a:t>
              </a:r>
              <a:endParaRPr lang="en-US" altLang="zh-CN" sz="1800">
                <a:solidFill>
                  <a:srgbClr val="000000"/>
                </a:solidFill>
                <a:latin typeface="Arial" panose="020B0604020202020204" pitchFamily="34" charset="0"/>
                <a:ea typeface="MS PGothic" pitchFamily="34" charset="-128"/>
              </a:endParaRPr>
            </a:p>
          </p:txBody>
        </p:sp>
        <p:sp>
          <p:nvSpPr>
            <p:cNvPr id="163938" name="Rectangle 96"/>
            <p:cNvSpPr>
              <a:spLocks noChangeArrowheads="1"/>
            </p:cNvSpPr>
            <p:nvPr/>
          </p:nvSpPr>
          <p:spPr bwMode="auto">
            <a:xfrm>
              <a:off x="3166" y="1215"/>
              <a:ext cx="951" cy="130"/>
            </a:xfrm>
            <a:prstGeom prst="rect">
              <a:avLst/>
            </a:prstGeom>
            <a:solidFill>
              <a:srgbClr val="F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939" name="Rectangle 97"/>
            <p:cNvSpPr>
              <a:spLocks noChangeArrowheads="1"/>
            </p:cNvSpPr>
            <p:nvPr/>
          </p:nvSpPr>
          <p:spPr bwMode="auto">
            <a:xfrm>
              <a:off x="3166" y="1215"/>
              <a:ext cx="951" cy="13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940" name="Rectangle 98"/>
            <p:cNvSpPr>
              <a:spLocks noChangeArrowheads="1"/>
            </p:cNvSpPr>
            <p:nvPr/>
          </p:nvSpPr>
          <p:spPr bwMode="auto">
            <a:xfrm>
              <a:off x="3255" y="1211"/>
              <a:ext cx="801"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Thread Warp 8</a:t>
              </a:r>
              <a:endParaRPr lang="en-US" altLang="zh-CN" sz="1800">
                <a:solidFill>
                  <a:srgbClr val="000000"/>
                </a:solidFill>
                <a:latin typeface="Arial" panose="020B0604020202020204" pitchFamily="34" charset="0"/>
                <a:ea typeface="MS PGothic" pitchFamily="34" charset="-128"/>
              </a:endParaRPr>
            </a:p>
          </p:txBody>
        </p:sp>
        <p:sp>
          <p:nvSpPr>
            <p:cNvPr id="163941" name="Freeform 99"/>
            <p:cNvSpPr>
              <a:spLocks/>
            </p:cNvSpPr>
            <p:nvPr/>
          </p:nvSpPr>
          <p:spPr bwMode="auto">
            <a:xfrm>
              <a:off x="3631" y="1367"/>
              <a:ext cx="21" cy="21"/>
            </a:xfrm>
            <a:custGeom>
              <a:avLst/>
              <a:gdLst>
                <a:gd name="T0" fmla="*/ 0 w 49"/>
                <a:gd name="T1" fmla="*/ 0 h 50"/>
                <a:gd name="T2" fmla="*/ 0 w 49"/>
                <a:gd name="T3" fmla="*/ 0 h 50"/>
                <a:gd name="T4" fmla="*/ 0 w 49"/>
                <a:gd name="T5" fmla="*/ 0 h 50"/>
                <a:gd name="T6" fmla="*/ 0 w 49"/>
                <a:gd name="T7" fmla="*/ 0 h 50"/>
                <a:gd name="T8" fmla="*/ 0 w 49"/>
                <a:gd name="T9" fmla="*/ 0 h 50"/>
                <a:gd name="T10" fmla="*/ 0 w 49"/>
                <a:gd name="T11" fmla="*/ 0 h 50"/>
                <a:gd name="T12" fmla="*/ 0 60000 65536"/>
                <a:gd name="T13" fmla="*/ 0 60000 65536"/>
                <a:gd name="T14" fmla="*/ 0 60000 65536"/>
                <a:gd name="T15" fmla="*/ 0 60000 65536"/>
                <a:gd name="T16" fmla="*/ 0 60000 65536"/>
                <a:gd name="T17" fmla="*/ 0 60000 65536"/>
                <a:gd name="T18" fmla="*/ 0 w 49"/>
                <a:gd name="T19" fmla="*/ 0 h 50"/>
                <a:gd name="T20" fmla="*/ 49 w 49"/>
                <a:gd name="T21" fmla="*/ 50 h 50"/>
              </a:gdLst>
              <a:ahLst/>
              <a:cxnLst>
                <a:cxn ang="T12">
                  <a:pos x="T0" y="T1"/>
                </a:cxn>
                <a:cxn ang="T13">
                  <a:pos x="T2" y="T3"/>
                </a:cxn>
                <a:cxn ang="T14">
                  <a:pos x="T4" y="T5"/>
                </a:cxn>
                <a:cxn ang="T15">
                  <a:pos x="T6" y="T7"/>
                </a:cxn>
                <a:cxn ang="T16">
                  <a:pos x="T8" y="T9"/>
                </a:cxn>
                <a:cxn ang="T17">
                  <a:pos x="T10" y="T11"/>
                </a:cxn>
              </a:cxnLst>
              <a:rect l="T18" t="T19" r="T20" b="T21"/>
              <a:pathLst>
                <a:path w="49" h="50">
                  <a:moveTo>
                    <a:pt x="0" y="25"/>
                  </a:moveTo>
                  <a:cubicBezTo>
                    <a:pt x="0" y="11"/>
                    <a:pt x="11" y="0"/>
                    <a:pt x="24" y="0"/>
                  </a:cubicBezTo>
                  <a:cubicBezTo>
                    <a:pt x="38" y="0"/>
                    <a:pt x="49" y="11"/>
                    <a:pt x="49" y="25"/>
                  </a:cubicBezTo>
                  <a:cubicBezTo>
                    <a:pt x="49" y="25"/>
                    <a:pt x="49" y="25"/>
                    <a:pt x="49" y="25"/>
                  </a:cubicBezTo>
                  <a:cubicBezTo>
                    <a:pt x="49" y="39"/>
                    <a:pt x="38" y="50"/>
                    <a:pt x="24" y="50"/>
                  </a:cubicBezTo>
                  <a:cubicBezTo>
                    <a:pt x="11" y="50"/>
                    <a:pt x="0" y="39"/>
                    <a:pt x="0" y="25"/>
                  </a:cubicBezTo>
                </a:path>
              </a:pathLst>
            </a:custGeom>
            <a:solidFill>
              <a:srgbClr val="000000"/>
            </a:solidFill>
            <a:ln w="0">
              <a:solidFill>
                <a:srgbClr val="000000"/>
              </a:solidFill>
              <a:round/>
              <a:headEnd/>
              <a:tailEnd/>
            </a:ln>
          </p:spPr>
          <p:txBody>
            <a:bodyPr/>
            <a:lstStyle/>
            <a:p>
              <a:endParaRPr lang="zh-CN" altLang="en-US"/>
            </a:p>
          </p:txBody>
        </p:sp>
        <p:sp>
          <p:nvSpPr>
            <p:cNvPr id="163942" name="Freeform 100"/>
            <p:cNvSpPr>
              <a:spLocks/>
            </p:cNvSpPr>
            <p:nvPr/>
          </p:nvSpPr>
          <p:spPr bwMode="auto">
            <a:xfrm>
              <a:off x="3631" y="1367"/>
              <a:ext cx="21" cy="21"/>
            </a:xfrm>
            <a:custGeom>
              <a:avLst/>
              <a:gdLst>
                <a:gd name="T0" fmla="*/ 0 w 21"/>
                <a:gd name="T1" fmla="*/ 11 h 21"/>
                <a:gd name="T2" fmla="*/ 10 w 21"/>
                <a:gd name="T3" fmla="*/ 0 h 21"/>
                <a:gd name="T4" fmla="*/ 21 w 21"/>
                <a:gd name="T5" fmla="*/ 11 h 21"/>
                <a:gd name="T6" fmla="*/ 21 w 21"/>
                <a:gd name="T7" fmla="*/ 11 h 21"/>
                <a:gd name="T8" fmla="*/ 10 w 21"/>
                <a:gd name="T9" fmla="*/ 21 h 21"/>
                <a:gd name="T10" fmla="*/ 0 w 21"/>
                <a:gd name="T11" fmla="*/ 11 h 21"/>
                <a:gd name="T12" fmla="*/ 0 60000 65536"/>
                <a:gd name="T13" fmla="*/ 0 60000 65536"/>
                <a:gd name="T14" fmla="*/ 0 60000 65536"/>
                <a:gd name="T15" fmla="*/ 0 60000 65536"/>
                <a:gd name="T16" fmla="*/ 0 60000 65536"/>
                <a:gd name="T17" fmla="*/ 0 60000 65536"/>
                <a:gd name="T18" fmla="*/ 0 w 21"/>
                <a:gd name="T19" fmla="*/ 0 h 21"/>
                <a:gd name="T20" fmla="*/ 21 w 21"/>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1" h="21">
                  <a:moveTo>
                    <a:pt x="0" y="11"/>
                  </a:moveTo>
                  <a:cubicBezTo>
                    <a:pt x="0" y="4"/>
                    <a:pt x="5" y="0"/>
                    <a:pt x="10" y="0"/>
                  </a:cubicBezTo>
                  <a:cubicBezTo>
                    <a:pt x="16" y="0"/>
                    <a:pt x="21" y="4"/>
                    <a:pt x="21" y="11"/>
                  </a:cubicBezTo>
                  <a:cubicBezTo>
                    <a:pt x="21" y="11"/>
                    <a:pt x="21" y="11"/>
                    <a:pt x="21" y="11"/>
                  </a:cubicBezTo>
                  <a:cubicBezTo>
                    <a:pt x="21" y="17"/>
                    <a:pt x="16" y="21"/>
                    <a:pt x="10" y="21"/>
                  </a:cubicBezTo>
                  <a:cubicBezTo>
                    <a:pt x="5" y="21"/>
                    <a:pt x="0" y="17"/>
                    <a:pt x="0" y="11"/>
                  </a:cubicBez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43" name="Freeform 101"/>
            <p:cNvSpPr>
              <a:spLocks/>
            </p:cNvSpPr>
            <p:nvPr/>
          </p:nvSpPr>
          <p:spPr bwMode="auto">
            <a:xfrm>
              <a:off x="3631" y="1410"/>
              <a:ext cx="21" cy="22"/>
            </a:xfrm>
            <a:custGeom>
              <a:avLst/>
              <a:gdLst>
                <a:gd name="T0" fmla="*/ 0 w 49"/>
                <a:gd name="T1" fmla="*/ 0 h 50"/>
                <a:gd name="T2" fmla="*/ 0 w 49"/>
                <a:gd name="T3" fmla="*/ 0 h 50"/>
                <a:gd name="T4" fmla="*/ 0 w 49"/>
                <a:gd name="T5" fmla="*/ 0 h 50"/>
                <a:gd name="T6" fmla="*/ 0 w 49"/>
                <a:gd name="T7" fmla="*/ 0 h 50"/>
                <a:gd name="T8" fmla="*/ 0 w 49"/>
                <a:gd name="T9" fmla="*/ 0 h 50"/>
                <a:gd name="T10" fmla="*/ 0 w 49"/>
                <a:gd name="T11" fmla="*/ 0 h 50"/>
                <a:gd name="T12" fmla="*/ 0 60000 65536"/>
                <a:gd name="T13" fmla="*/ 0 60000 65536"/>
                <a:gd name="T14" fmla="*/ 0 60000 65536"/>
                <a:gd name="T15" fmla="*/ 0 60000 65536"/>
                <a:gd name="T16" fmla="*/ 0 60000 65536"/>
                <a:gd name="T17" fmla="*/ 0 60000 65536"/>
                <a:gd name="T18" fmla="*/ 0 w 49"/>
                <a:gd name="T19" fmla="*/ 0 h 50"/>
                <a:gd name="T20" fmla="*/ 49 w 49"/>
                <a:gd name="T21" fmla="*/ 50 h 50"/>
              </a:gdLst>
              <a:ahLst/>
              <a:cxnLst>
                <a:cxn ang="T12">
                  <a:pos x="T0" y="T1"/>
                </a:cxn>
                <a:cxn ang="T13">
                  <a:pos x="T2" y="T3"/>
                </a:cxn>
                <a:cxn ang="T14">
                  <a:pos x="T4" y="T5"/>
                </a:cxn>
                <a:cxn ang="T15">
                  <a:pos x="T6" y="T7"/>
                </a:cxn>
                <a:cxn ang="T16">
                  <a:pos x="T8" y="T9"/>
                </a:cxn>
                <a:cxn ang="T17">
                  <a:pos x="T10" y="T11"/>
                </a:cxn>
              </a:cxnLst>
              <a:rect l="T18" t="T19" r="T20" b="T21"/>
              <a:pathLst>
                <a:path w="49" h="50">
                  <a:moveTo>
                    <a:pt x="0" y="25"/>
                  </a:moveTo>
                  <a:cubicBezTo>
                    <a:pt x="0" y="11"/>
                    <a:pt x="11" y="0"/>
                    <a:pt x="24" y="0"/>
                  </a:cubicBezTo>
                  <a:cubicBezTo>
                    <a:pt x="38" y="0"/>
                    <a:pt x="49" y="11"/>
                    <a:pt x="49" y="25"/>
                  </a:cubicBezTo>
                  <a:cubicBezTo>
                    <a:pt x="49" y="25"/>
                    <a:pt x="49" y="25"/>
                    <a:pt x="49" y="25"/>
                  </a:cubicBezTo>
                  <a:cubicBezTo>
                    <a:pt x="49" y="39"/>
                    <a:pt x="38" y="50"/>
                    <a:pt x="24" y="50"/>
                  </a:cubicBezTo>
                  <a:cubicBezTo>
                    <a:pt x="11" y="50"/>
                    <a:pt x="0" y="39"/>
                    <a:pt x="0" y="25"/>
                  </a:cubicBezTo>
                </a:path>
              </a:pathLst>
            </a:custGeom>
            <a:solidFill>
              <a:srgbClr val="000000"/>
            </a:solidFill>
            <a:ln w="0">
              <a:solidFill>
                <a:srgbClr val="000000"/>
              </a:solidFill>
              <a:round/>
              <a:headEnd/>
              <a:tailEnd/>
            </a:ln>
          </p:spPr>
          <p:txBody>
            <a:bodyPr/>
            <a:lstStyle/>
            <a:p>
              <a:endParaRPr lang="zh-CN" altLang="en-US"/>
            </a:p>
          </p:txBody>
        </p:sp>
        <p:sp>
          <p:nvSpPr>
            <p:cNvPr id="163944" name="Freeform 102"/>
            <p:cNvSpPr>
              <a:spLocks/>
            </p:cNvSpPr>
            <p:nvPr/>
          </p:nvSpPr>
          <p:spPr bwMode="auto">
            <a:xfrm>
              <a:off x="3631" y="1410"/>
              <a:ext cx="21" cy="22"/>
            </a:xfrm>
            <a:custGeom>
              <a:avLst/>
              <a:gdLst>
                <a:gd name="T0" fmla="*/ 0 w 21"/>
                <a:gd name="T1" fmla="*/ 11 h 22"/>
                <a:gd name="T2" fmla="*/ 10 w 21"/>
                <a:gd name="T3" fmla="*/ 0 h 22"/>
                <a:gd name="T4" fmla="*/ 21 w 21"/>
                <a:gd name="T5" fmla="*/ 11 h 22"/>
                <a:gd name="T6" fmla="*/ 21 w 21"/>
                <a:gd name="T7" fmla="*/ 11 h 22"/>
                <a:gd name="T8" fmla="*/ 10 w 21"/>
                <a:gd name="T9" fmla="*/ 22 h 22"/>
                <a:gd name="T10" fmla="*/ 0 w 21"/>
                <a:gd name="T11" fmla="*/ 11 h 22"/>
                <a:gd name="T12" fmla="*/ 0 60000 65536"/>
                <a:gd name="T13" fmla="*/ 0 60000 65536"/>
                <a:gd name="T14" fmla="*/ 0 60000 65536"/>
                <a:gd name="T15" fmla="*/ 0 60000 65536"/>
                <a:gd name="T16" fmla="*/ 0 60000 65536"/>
                <a:gd name="T17" fmla="*/ 0 60000 65536"/>
                <a:gd name="T18" fmla="*/ 0 w 21"/>
                <a:gd name="T19" fmla="*/ 0 h 22"/>
                <a:gd name="T20" fmla="*/ 21 w 21"/>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21" h="22">
                  <a:moveTo>
                    <a:pt x="0" y="11"/>
                  </a:moveTo>
                  <a:cubicBezTo>
                    <a:pt x="0" y="5"/>
                    <a:pt x="5" y="0"/>
                    <a:pt x="10" y="0"/>
                  </a:cubicBezTo>
                  <a:cubicBezTo>
                    <a:pt x="16" y="0"/>
                    <a:pt x="21" y="5"/>
                    <a:pt x="21" y="11"/>
                  </a:cubicBezTo>
                  <a:cubicBezTo>
                    <a:pt x="21" y="11"/>
                    <a:pt x="21" y="11"/>
                    <a:pt x="21" y="11"/>
                  </a:cubicBezTo>
                  <a:cubicBezTo>
                    <a:pt x="21" y="17"/>
                    <a:pt x="16" y="22"/>
                    <a:pt x="10" y="22"/>
                  </a:cubicBezTo>
                  <a:cubicBezTo>
                    <a:pt x="5" y="22"/>
                    <a:pt x="0" y="17"/>
                    <a:pt x="0" y="11"/>
                  </a:cubicBez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45" name="Freeform 103"/>
            <p:cNvSpPr>
              <a:spLocks/>
            </p:cNvSpPr>
            <p:nvPr/>
          </p:nvSpPr>
          <p:spPr bwMode="auto">
            <a:xfrm>
              <a:off x="3631" y="1453"/>
              <a:ext cx="21" cy="22"/>
            </a:xfrm>
            <a:custGeom>
              <a:avLst/>
              <a:gdLst>
                <a:gd name="T0" fmla="*/ 0 w 49"/>
                <a:gd name="T1" fmla="*/ 0 h 49"/>
                <a:gd name="T2" fmla="*/ 0 w 49"/>
                <a:gd name="T3" fmla="*/ 0 h 49"/>
                <a:gd name="T4" fmla="*/ 0 w 49"/>
                <a:gd name="T5" fmla="*/ 0 h 49"/>
                <a:gd name="T6" fmla="*/ 0 w 49"/>
                <a:gd name="T7" fmla="*/ 0 h 49"/>
                <a:gd name="T8" fmla="*/ 0 w 49"/>
                <a:gd name="T9" fmla="*/ 0 h 49"/>
                <a:gd name="T10" fmla="*/ 0 w 49"/>
                <a:gd name="T11" fmla="*/ 0 h 49"/>
                <a:gd name="T12" fmla="*/ 0 60000 65536"/>
                <a:gd name="T13" fmla="*/ 0 60000 65536"/>
                <a:gd name="T14" fmla="*/ 0 60000 65536"/>
                <a:gd name="T15" fmla="*/ 0 60000 65536"/>
                <a:gd name="T16" fmla="*/ 0 60000 65536"/>
                <a:gd name="T17" fmla="*/ 0 60000 65536"/>
                <a:gd name="T18" fmla="*/ 0 w 49"/>
                <a:gd name="T19" fmla="*/ 0 h 49"/>
                <a:gd name="T20" fmla="*/ 49 w 49"/>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9" h="49">
                  <a:moveTo>
                    <a:pt x="0" y="24"/>
                  </a:moveTo>
                  <a:cubicBezTo>
                    <a:pt x="0" y="11"/>
                    <a:pt x="11" y="0"/>
                    <a:pt x="24" y="0"/>
                  </a:cubicBezTo>
                  <a:cubicBezTo>
                    <a:pt x="38" y="0"/>
                    <a:pt x="49" y="11"/>
                    <a:pt x="49" y="24"/>
                  </a:cubicBezTo>
                  <a:cubicBezTo>
                    <a:pt x="49" y="24"/>
                    <a:pt x="49" y="24"/>
                    <a:pt x="49" y="24"/>
                  </a:cubicBezTo>
                  <a:cubicBezTo>
                    <a:pt x="49" y="38"/>
                    <a:pt x="38" y="49"/>
                    <a:pt x="24" y="49"/>
                  </a:cubicBezTo>
                  <a:cubicBezTo>
                    <a:pt x="11" y="49"/>
                    <a:pt x="0" y="38"/>
                    <a:pt x="0" y="24"/>
                  </a:cubicBezTo>
                </a:path>
              </a:pathLst>
            </a:custGeom>
            <a:solidFill>
              <a:srgbClr val="000000"/>
            </a:solidFill>
            <a:ln w="0">
              <a:solidFill>
                <a:srgbClr val="000000"/>
              </a:solidFill>
              <a:round/>
              <a:headEnd/>
              <a:tailEnd/>
            </a:ln>
          </p:spPr>
          <p:txBody>
            <a:bodyPr/>
            <a:lstStyle/>
            <a:p>
              <a:endParaRPr lang="zh-CN" altLang="en-US"/>
            </a:p>
          </p:txBody>
        </p:sp>
        <p:sp>
          <p:nvSpPr>
            <p:cNvPr id="163946" name="Freeform 104"/>
            <p:cNvSpPr>
              <a:spLocks/>
            </p:cNvSpPr>
            <p:nvPr/>
          </p:nvSpPr>
          <p:spPr bwMode="auto">
            <a:xfrm>
              <a:off x="3631" y="1453"/>
              <a:ext cx="21" cy="22"/>
            </a:xfrm>
            <a:custGeom>
              <a:avLst/>
              <a:gdLst>
                <a:gd name="T0" fmla="*/ 0 w 21"/>
                <a:gd name="T1" fmla="*/ 11 h 22"/>
                <a:gd name="T2" fmla="*/ 10 w 21"/>
                <a:gd name="T3" fmla="*/ 0 h 22"/>
                <a:gd name="T4" fmla="*/ 21 w 21"/>
                <a:gd name="T5" fmla="*/ 11 h 22"/>
                <a:gd name="T6" fmla="*/ 21 w 21"/>
                <a:gd name="T7" fmla="*/ 11 h 22"/>
                <a:gd name="T8" fmla="*/ 10 w 21"/>
                <a:gd name="T9" fmla="*/ 22 h 22"/>
                <a:gd name="T10" fmla="*/ 0 w 21"/>
                <a:gd name="T11" fmla="*/ 11 h 22"/>
                <a:gd name="T12" fmla="*/ 0 60000 65536"/>
                <a:gd name="T13" fmla="*/ 0 60000 65536"/>
                <a:gd name="T14" fmla="*/ 0 60000 65536"/>
                <a:gd name="T15" fmla="*/ 0 60000 65536"/>
                <a:gd name="T16" fmla="*/ 0 60000 65536"/>
                <a:gd name="T17" fmla="*/ 0 60000 65536"/>
                <a:gd name="T18" fmla="*/ 0 w 21"/>
                <a:gd name="T19" fmla="*/ 0 h 22"/>
                <a:gd name="T20" fmla="*/ 21 w 21"/>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21" h="22">
                  <a:moveTo>
                    <a:pt x="0" y="11"/>
                  </a:moveTo>
                  <a:cubicBezTo>
                    <a:pt x="0" y="5"/>
                    <a:pt x="5" y="0"/>
                    <a:pt x="10" y="0"/>
                  </a:cubicBezTo>
                  <a:cubicBezTo>
                    <a:pt x="16" y="0"/>
                    <a:pt x="21" y="5"/>
                    <a:pt x="21" y="11"/>
                  </a:cubicBezTo>
                  <a:cubicBezTo>
                    <a:pt x="21" y="11"/>
                    <a:pt x="21" y="11"/>
                    <a:pt x="21" y="11"/>
                  </a:cubicBezTo>
                  <a:cubicBezTo>
                    <a:pt x="21" y="17"/>
                    <a:pt x="16" y="22"/>
                    <a:pt x="10" y="22"/>
                  </a:cubicBezTo>
                  <a:cubicBezTo>
                    <a:pt x="5" y="22"/>
                    <a:pt x="0" y="17"/>
                    <a:pt x="0" y="11"/>
                  </a:cubicBez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47" name="Line 105"/>
            <p:cNvSpPr>
              <a:spLocks noChangeShapeType="1"/>
            </p:cNvSpPr>
            <p:nvPr/>
          </p:nvSpPr>
          <p:spPr bwMode="auto">
            <a:xfrm>
              <a:off x="3641" y="1627"/>
              <a:ext cx="1" cy="140"/>
            </a:xfrm>
            <a:prstGeom prst="line">
              <a:avLst/>
            </a:prstGeom>
            <a:noFill/>
            <a:ln w="17463"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48" name="Freeform 106"/>
            <p:cNvSpPr>
              <a:spLocks/>
            </p:cNvSpPr>
            <p:nvPr/>
          </p:nvSpPr>
          <p:spPr bwMode="auto">
            <a:xfrm>
              <a:off x="3606" y="1750"/>
              <a:ext cx="71" cy="72"/>
            </a:xfrm>
            <a:custGeom>
              <a:avLst/>
              <a:gdLst>
                <a:gd name="T0" fmla="*/ 0 w 164"/>
                <a:gd name="T1" fmla="*/ 0 h 165"/>
                <a:gd name="T2" fmla="*/ 0 w 164"/>
                <a:gd name="T3" fmla="*/ 0 h 165"/>
                <a:gd name="T4" fmla="*/ 0 w 164"/>
                <a:gd name="T5" fmla="*/ 0 h 165"/>
                <a:gd name="T6" fmla="*/ 0 w 164"/>
                <a:gd name="T7" fmla="*/ 0 h 165"/>
                <a:gd name="T8" fmla="*/ 0 w 164"/>
                <a:gd name="T9" fmla="*/ 0 h 165"/>
                <a:gd name="T10" fmla="*/ 0 60000 65536"/>
                <a:gd name="T11" fmla="*/ 0 60000 65536"/>
                <a:gd name="T12" fmla="*/ 0 60000 65536"/>
                <a:gd name="T13" fmla="*/ 0 60000 65536"/>
                <a:gd name="T14" fmla="*/ 0 60000 65536"/>
                <a:gd name="T15" fmla="*/ 0 w 164"/>
                <a:gd name="T16" fmla="*/ 0 h 165"/>
                <a:gd name="T17" fmla="*/ 164 w 164"/>
                <a:gd name="T18" fmla="*/ 165 h 165"/>
              </a:gdLst>
              <a:ahLst/>
              <a:cxnLst>
                <a:cxn ang="T10">
                  <a:pos x="T0" y="T1"/>
                </a:cxn>
                <a:cxn ang="T11">
                  <a:pos x="T2" y="T3"/>
                </a:cxn>
                <a:cxn ang="T12">
                  <a:pos x="T4" y="T5"/>
                </a:cxn>
                <a:cxn ang="T13">
                  <a:pos x="T6" y="T7"/>
                </a:cxn>
                <a:cxn ang="T14">
                  <a:pos x="T8" y="T9"/>
                </a:cxn>
              </a:cxnLst>
              <a:rect l="T15" t="T16" r="T17" b="T18"/>
              <a:pathLst>
                <a:path w="164" h="165">
                  <a:moveTo>
                    <a:pt x="82" y="165"/>
                  </a:moveTo>
                  <a:lnTo>
                    <a:pt x="0" y="0"/>
                  </a:lnTo>
                  <a:cubicBezTo>
                    <a:pt x="52" y="26"/>
                    <a:pt x="113" y="26"/>
                    <a:pt x="164" y="0"/>
                  </a:cubicBezTo>
                  <a:lnTo>
                    <a:pt x="82" y="165"/>
                  </a:lnTo>
                  <a:close/>
                </a:path>
              </a:pathLst>
            </a:custGeom>
            <a:solidFill>
              <a:srgbClr val="000000"/>
            </a:solidFill>
            <a:ln w="0">
              <a:solidFill>
                <a:srgbClr val="000000"/>
              </a:solidFill>
              <a:round/>
              <a:headEnd/>
              <a:tailEnd/>
            </a:ln>
          </p:spPr>
          <p:txBody>
            <a:bodyPr/>
            <a:lstStyle/>
            <a:p>
              <a:endParaRPr lang="zh-CN" altLang="en-US"/>
            </a:p>
          </p:txBody>
        </p:sp>
        <p:sp>
          <p:nvSpPr>
            <p:cNvPr id="163949" name="Freeform 107"/>
            <p:cNvSpPr>
              <a:spLocks/>
            </p:cNvSpPr>
            <p:nvPr/>
          </p:nvSpPr>
          <p:spPr bwMode="auto">
            <a:xfrm>
              <a:off x="2993" y="950"/>
              <a:ext cx="648" cy="2807"/>
            </a:xfrm>
            <a:custGeom>
              <a:avLst/>
              <a:gdLst>
                <a:gd name="T0" fmla="*/ 648 w 648"/>
                <a:gd name="T1" fmla="*/ 5371 h 2751"/>
                <a:gd name="T2" fmla="*/ 648 w 648"/>
                <a:gd name="T3" fmla="*/ 5679 h 2751"/>
                <a:gd name="T4" fmla="*/ 0 w 648"/>
                <a:gd name="T5" fmla="*/ 5679 h 2751"/>
                <a:gd name="T6" fmla="*/ 0 w 648"/>
                <a:gd name="T7" fmla="*/ 0 h 2751"/>
                <a:gd name="T8" fmla="*/ 648 w 648"/>
                <a:gd name="T9" fmla="*/ 0 h 2751"/>
                <a:gd name="T10" fmla="*/ 648 w 648"/>
                <a:gd name="T11" fmla="*/ 114 h 2751"/>
                <a:gd name="T12" fmla="*/ 0 60000 65536"/>
                <a:gd name="T13" fmla="*/ 0 60000 65536"/>
                <a:gd name="T14" fmla="*/ 0 60000 65536"/>
                <a:gd name="T15" fmla="*/ 0 60000 65536"/>
                <a:gd name="T16" fmla="*/ 0 60000 65536"/>
                <a:gd name="T17" fmla="*/ 0 60000 65536"/>
                <a:gd name="T18" fmla="*/ 0 w 648"/>
                <a:gd name="T19" fmla="*/ 0 h 2751"/>
                <a:gd name="T20" fmla="*/ 648 w 648"/>
                <a:gd name="T21" fmla="*/ 2751 h 2751"/>
              </a:gdLst>
              <a:ahLst/>
              <a:cxnLst>
                <a:cxn ang="T12">
                  <a:pos x="T0" y="T1"/>
                </a:cxn>
                <a:cxn ang="T13">
                  <a:pos x="T2" y="T3"/>
                </a:cxn>
                <a:cxn ang="T14">
                  <a:pos x="T4" y="T5"/>
                </a:cxn>
                <a:cxn ang="T15">
                  <a:pos x="T6" y="T7"/>
                </a:cxn>
                <a:cxn ang="T16">
                  <a:pos x="T8" y="T9"/>
                </a:cxn>
                <a:cxn ang="T17">
                  <a:pos x="T10" y="T11"/>
                </a:cxn>
              </a:cxnLst>
              <a:rect l="T18" t="T19" r="T20" b="T21"/>
              <a:pathLst>
                <a:path w="648" h="2751">
                  <a:moveTo>
                    <a:pt x="648" y="2600"/>
                  </a:moveTo>
                  <a:lnTo>
                    <a:pt x="648" y="2751"/>
                  </a:lnTo>
                  <a:lnTo>
                    <a:pt x="0" y="2751"/>
                  </a:lnTo>
                  <a:lnTo>
                    <a:pt x="0" y="0"/>
                  </a:lnTo>
                  <a:lnTo>
                    <a:pt x="648" y="0"/>
                  </a:lnTo>
                  <a:lnTo>
                    <a:pt x="648" y="58"/>
                  </a:lnTo>
                </a:path>
              </a:pathLst>
            </a:custGeom>
            <a:noFill/>
            <a:ln w="174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0" name="Freeform 108"/>
            <p:cNvSpPr>
              <a:spLocks/>
            </p:cNvSpPr>
            <p:nvPr/>
          </p:nvSpPr>
          <p:spPr bwMode="auto">
            <a:xfrm>
              <a:off x="3606" y="1018"/>
              <a:ext cx="71" cy="72"/>
            </a:xfrm>
            <a:custGeom>
              <a:avLst/>
              <a:gdLst>
                <a:gd name="T0" fmla="*/ 0 w 164"/>
                <a:gd name="T1" fmla="*/ 0 h 165"/>
                <a:gd name="T2" fmla="*/ 0 w 164"/>
                <a:gd name="T3" fmla="*/ 0 h 165"/>
                <a:gd name="T4" fmla="*/ 0 w 164"/>
                <a:gd name="T5" fmla="*/ 0 h 165"/>
                <a:gd name="T6" fmla="*/ 0 w 164"/>
                <a:gd name="T7" fmla="*/ 0 h 165"/>
                <a:gd name="T8" fmla="*/ 0 w 164"/>
                <a:gd name="T9" fmla="*/ 0 h 165"/>
                <a:gd name="T10" fmla="*/ 0 60000 65536"/>
                <a:gd name="T11" fmla="*/ 0 60000 65536"/>
                <a:gd name="T12" fmla="*/ 0 60000 65536"/>
                <a:gd name="T13" fmla="*/ 0 60000 65536"/>
                <a:gd name="T14" fmla="*/ 0 60000 65536"/>
                <a:gd name="T15" fmla="*/ 0 w 164"/>
                <a:gd name="T16" fmla="*/ 0 h 165"/>
                <a:gd name="T17" fmla="*/ 164 w 164"/>
                <a:gd name="T18" fmla="*/ 165 h 165"/>
              </a:gdLst>
              <a:ahLst/>
              <a:cxnLst>
                <a:cxn ang="T10">
                  <a:pos x="T0" y="T1"/>
                </a:cxn>
                <a:cxn ang="T11">
                  <a:pos x="T2" y="T3"/>
                </a:cxn>
                <a:cxn ang="T12">
                  <a:pos x="T4" y="T5"/>
                </a:cxn>
                <a:cxn ang="T13">
                  <a:pos x="T6" y="T7"/>
                </a:cxn>
                <a:cxn ang="T14">
                  <a:pos x="T8" y="T9"/>
                </a:cxn>
              </a:cxnLst>
              <a:rect l="T15" t="T16" r="T17" b="T18"/>
              <a:pathLst>
                <a:path w="164" h="165">
                  <a:moveTo>
                    <a:pt x="82" y="165"/>
                  </a:moveTo>
                  <a:lnTo>
                    <a:pt x="0" y="0"/>
                  </a:lnTo>
                  <a:cubicBezTo>
                    <a:pt x="52" y="26"/>
                    <a:pt x="113" y="26"/>
                    <a:pt x="164" y="0"/>
                  </a:cubicBezTo>
                  <a:lnTo>
                    <a:pt x="82" y="165"/>
                  </a:lnTo>
                  <a:close/>
                </a:path>
              </a:pathLst>
            </a:custGeom>
            <a:solidFill>
              <a:srgbClr val="000000"/>
            </a:solidFill>
            <a:ln w="0">
              <a:solidFill>
                <a:srgbClr val="000000"/>
              </a:solidFill>
              <a:round/>
              <a:headEnd/>
              <a:tailEnd/>
            </a:ln>
          </p:spPr>
          <p:txBody>
            <a:bodyPr/>
            <a:lstStyle/>
            <a:p>
              <a:endParaRPr lang="zh-CN" altLang="en-US"/>
            </a:p>
          </p:txBody>
        </p:sp>
        <p:sp>
          <p:nvSpPr>
            <p:cNvPr id="163951" name="Rectangle 109"/>
            <p:cNvSpPr>
              <a:spLocks noChangeArrowheads="1"/>
            </p:cNvSpPr>
            <p:nvPr/>
          </p:nvSpPr>
          <p:spPr bwMode="auto">
            <a:xfrm>
              <a:off x="3166" y="3468"/>
              <a:ext cx="951" cy="13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952" name="Rectangle 110"/>
            <p:cNvSpPr>
              <a:spLocks noChangeArrowheads="1"/>
            </p:cNvSpPr>
            <p:nvPr/>
          </p:nvSpPr>
          <p:spPr bwMode="auto">
            <a:xfrm>
              <a:off x="3166" y="3468"/>
              <a:ext cx="951" cy="13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953" name="Rectangle 111"/>
            <p:cNvSpPr>
              <a:spLocks noChangeArrowheads="1"/>
            </p:cNvSpPr>
            <p:nvPr/>
          </p:nvSpPr>
          <p:spPr bwMode="auto">
            <a:xfrm>
              <a:off x="3388" y="3459"/>
              <a:ext cx="53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Writeback</a:t>
              </a:r>
              <a:endParaRPr lang="en-US" altLang="zh-CN" sz="1800">
                <a:solidFill>
                  <a:srgbClr val="000000"/>
                </a:solidFill>
                <a:latin typeface="Arial" panose="020B0604020202020204" pitchFamily="34" charset="0"/>
                <a:ea typeface="MS PGothic" pitchFamily="34" charset="-128"/>
              </a:endParaRPr>
            </a:p>
          </p:txBody>
        </p:sp>
        <p:sp>
          <p:nvSpPr>
            <p:cNvPr id="163954" name="Rectangle 112"/>
            <p:cNvSpPr>
              <a:spLocks noChangeArrowheads="1"/>
            </p:cNvSpPr>
            <p:nvPr/>
          </p:nvSpPr>
          <p:spPr bwMode="auto">
            <a:xfrm>
              <a:off x="4344" y="1023"/>
              <a:ext cx="911"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b="1">
                  <a:solidFill>
                    <a:srgbClr val="000000"/>
                  </a:solidFill>
                  <a:latin typeface="Arial" panose="020B0604020202020204" pitchFamily="34" charset="0"/>
                  <a:ea typeface="MS PGothic" pitchFamily="34" charset="-128"/>
                </a:rPr>
                <a:t>Warps available</a:t>
              </a:r>
              <a:endParaRPr lang="en-US" altLang="zh-CN" sz="1800">
                <a:solidFill>
                  <a:srgbClr val="000000"/>
                </a:solidFill>
                <a:latin typeface="Arial" panose="020B0604020202020204" pitchFamily="34" charset="0"/>
                <a:ea typeface="MS PGothic" pitchFamily="34" charset="-128"/>
              </a:endParaRPr>
            </a:p>
          </p:txBody>
        </p:sp>
        <p:sp>
          <p:nvSpPr>
            <p:cNvPr id="163955" name="Rectangle 113"/>
            <p:cNvSpPr>
              <a:spLocks noChangeArrowheads="1"/>
            </p:cNvSpPr>
            <p:nvPr/>
          </p:nvSpPr>
          <p:spPr bwMode="auto">
            <a:xfrm>
              <a:off x="4435" y="1162"/>
              <a:ext cx="825"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b="1">
                  <a:solidFill>
                    <a:srgbClr val="000000"/>
                  </a:solidFill>
                  <a:latin typeface="Arial" panose="020B0604020202020204" pitchFamily="34" charset="0"/>
                  <a:ea typeface="MS PGothic" pitchFamily="34" charset="-128"/>
                </a:rPr>
                <a:t>for scheduling</a:t>
              </a:r>
              <a:endParaRPr lang="en-US" altLang="zh-CN" sz="1800">
                <a:solidFill>
                  <a:srgbClr val="000000"/>
                </a:solidFill>
                <a:latin typeface="Arial" panose="020B0604020202020204" pitchFamily="34" charset="0"/>
                <a:ea typeface="MS PGothic" pitchFamily="34" charset="-128"/>
              </a:endParaRPr>
            </a:p>
          </p:txBody>
        </p:sp>
        <p:sp>
          <p:nvSpPr>
            <p:cNvPr id="163956" name="Freeform 114"/>
            <p:cNvSpPr>
              <a:spLocks/>
            </p:cNvSpPr>
            <p:nvPr/>
          </p:nvSpPr>
          <p:spPr bwMode="auto">
            <a:xfrm>
              <a:off x="3674" y="2374"/>
              <a:ext cx="21" cy="22"/>
            </a:xfrm>
            <a:custGeom>
              <a:avLst/>
              <a:gdLst>
                <a:gd name="T0" fmla="*/ 0 w 49"/>
                <a:gd name="T1" fmla="*/ 0 h 50"/>
                <a:gd name="T2" fmla="*/ 0 w 49"/>
                <a:gd name="T3" fmla="*/ 0 h 50"/>
                <a:gd name="T4" fmla="*/ 0 w 49"/>
                <a:gd name="T5" fmla="*/ 0 h 50"/>
                <a:gd name="T6" fmla="*/ 0 w 49"/>
                <a:gd name="T7" fmla="*/ 0 h 50"/>
                <a:gd name="T8" fmla="*/ 0 w 49"/>
                <a:gd name="T9" fmla="*/ 0 h 50"/>
                <a:gd name="T10" fmla="*/ 0 w 49"/>
                <a:gd name="T11" fmla="*/ 0 h 50"/>
                <a:gd name="T12" fmla="*/ 0 60000 65536"/>
                <a:gd name="T13" fmla="*/ 0 60000 65536"/>
                <a:gd name="T14" fmla="*/ 0 60000 65536"/>
                <a:gd name="T15" fmla="*/ 0 60000 65536"/>
                <a:gd name="T16" fmla="*/ 0 60000 65536"/>
                <a:gd name="T17" fmla="*/ 0 60000 65536"/>
                <a:gd name="T18" fmla="*/ 0 w 49"/>
                <a:gd name="T19" fmla="*/ 0 h 50"/>
                <a:gd name="T20" fmla="*/ 49 w 49"/>
                <a:gd name="T21" fmla="*/ 50 h 50"/>
              </a:gdLst>
              <a:ahLst/>
              <a:cxnLst>
                <a:cxn ang="T12">
                  <a:pos x="T0" y="T1"/>
                </a:cxn>
                <a:cxn ang="T13">
                  <a:pos x="T2" y="T3"/>
                </a:cxn>
                <a:cxn ang="T14">
                  <a:pos x="T4" y="T5"/>
                </a:cxn>
                <a:cxn ang="T15">
                  <a:pos x="T6" y="T7"/>
                </a:cxn>
                <a:cxn ang="T16">
                  <a:pos x="T8" y="T9"/>
                </a:cxn>
                <a:cxn ang="T17">
                  <a:pos x="T10" y="T11"/>
                </a:cxn>
              </a:cxnLst>
              <a:rect l="T18" t="T19" r="T20" b="T21"/>
              <a:pathLst>
                <a:path w="49" h="50">
                  <a:moveTo>
                    <a:pt x="0" y="25"/>
                  </a:moveTo>
                  <a:cubicBezTo>
                    <a:pt x="0" y="12"/>
                    <a:pt x="11" y="0"/>
                    <a:pt x="24" y="0"/>
                  </a:cubicBezTo>
                  <a:cubicBezTo>
                    <a:pt x="38" y="0"/>
                    <a:pt x="49" y="12"/>
                    <a:pt x="49" y="25"/>
                  </a:cubicBezTo>
                  <a:cubicBezTo>
                    <a:pt x="49" y="25"/>
                    <a:pt x="49" y="25"/>
                    <a:pt x="49" y="25"/>
                  </a:cubicBezTo>
                  <a:cubicBezTo>
                    <a:pt x="49" y="39"/>
                    <a:pt x="38" y="50"/>
                    <a:pt x="24" y="50"/>
                  </a:cubicBezTo>
                  <a:cubicBezTo>
                    <a:pt x="11" y="50"/>
                    <a:pt x="0" y="39"/>
                    <a:pt x="0" y="25"/>
                  </a:cubicBezTo>
                </a:path>
              </a:pathLst>
            </a:custGeom>
            <a:solidFill>
              <a:srgbClr val="000000"/>
            </a:solidFill>
            <a:ln w="0">
              <a:solidFill>
                <a:srgbClr val="000000"/>
              </a:solidFill>
              <a:round/>
              <a:headEnd/>
              <a:tailEnd/>
            </a:ln>
          </p:spPr>
          <p:txBody>
            <a:bodyPr/>
            <a:lstStyle/>
            <a:p>
              <a:endParaRPr lang="zh-CN" altLang="en-US"/>
            </a:p>
          </p:txBody>
        </p:sp>
        <p:sp>
          <p:nvSpPr>
            <p:cNvPr id="163957" name="Freeform 115"/>
            <p:cNvSpPr>
              <a:spLocks/>
            </p:cNvSpPr>
            <p:nvPr/>
          </p:nvSpPr>
          <p:spPr bwMode="auto">
            <a:xfrm>
              <a:off x="3674" y="2374"/>
              <a:ext cx="21" cy="22"/>
            </a:xfrm>
            <a:custGeom>
              <a:avLst/>
              <a:gdLst>
                <a:gd name="T0" fmla="*/ 0 w 21"/>
                <a:gd name="T1" fmla="*/ 11 h 22"/>
                <a:gd name="T2" fmla="*/ 10 w 21"/>
                <a:gd name="T3" fmla="*/ 0 h 22"/>
                <a:gd name="T4" fmla="*/ 21 w 21"/>
                <a:gd name="T5" fmla="*/ 11 h 22"/>
                <a:gd name="T6" fmla="*/ 21 w 21"/>
                <a:gd name="T7" fmla="*/ 11 h 22"/>
                <a:gd name="T8" fmla="*/ 10 w 21"/>
                <a:gd name="T9" fmla="*/ 22 h 22"/>
                <a:gd name="T10" fmla="*/ 0 w 21"/>
                <a:gd name="T11" fmla="*/ 11 h 22"/>
                <a:gd name="T12" fmla="*/ 0 60000 65536"/>
                <a:gd name="T13" fmla="*/ 0 60000 65536"/>
                <a:gd name="T14" fmla="*/ 0 60000 65536"/>
                <a:gd name="T15" fmla="*/ 0 60000 65536"/>
                <a:gd name="T16" fmla="*/ 0 60000 65536"/>
                <a:gd name="T17" fmla="*/ 0 60000 65536"/>
                <a:gd name="T18" fmla="*/ 0 w 21"/>
                <a:gd name="T19" fmla="*/ 0 h 22"/>
                <a:gd name="T20" fmla="*/ 21 w 21"/>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21" h="22">
                  <a:moveTo>
                    <a:pt x="0" y="11"/>
                  </a:moveTo>
                  <a:cubicBezTo>
                    <a:pt x="0" y="5"/>
                    <a:pt x="5" y="0"/>
                    <a:pt x="10" y="0"/>
                  </a:cubicBezTo>
                  <a:cubicBezTo>
                    <a:pt x="17" y="0"/>
                    <a:pt x="21" y="5"/>
                    <a:pt x="21" y="11"/>
                  </a:cubicBezTo>
                  <a:cubicBezTo>
                    <a:pt x="21" y="11"/>
                    <a:pt x="21" y="11"/>
                    <a:pt x="21" y="11"/>
                  </a:cubicBezTo>
                  <a:cubicBezTo>
                    <a:pt x="21" y="17"/>
                    <a:pt x="17" y="22"/>
                    <a:pt x="10" y="22"/>
                  </a:cubicBezTo>
                  <a:cubicBezTo>
                    <a:pt x="5" y="22"/>
                    <a:pt x="0" y="17"/>
                    <a:pt x="0" y="11"/>
                  </a:cubicBez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8" name="Freeform 116"/>
            <p:cNvSpPr>
              <a:spLocks/>
            </p:cNvSpPr>
            <p:nvPr/>
          </p:nvSpPr>
          <p:spPr bwMode="auto">
            <a:xfrm>
              <a:off x="3760" y="2374"/>
              <a:ext cx="22" cy="22"/>
            </a:xfrm>
            <a:custGeom>
              <a:avLst/>
              <a:gdLst>
                <a:gd name="T0" fmla="*/ 0 w 49"/>
                <a:gd name="T1" fmla="*/ 0 h 50"/>
                <a:gd name="T2" fmla="*/ 0 w 49"/>
                <a:gd name="T3" fmla="*/ 0 h 50"/>
                <a:gd name="T4" fmla="*/ 0 w 49"/>
                <a:gd name="T5" fmla="*/ 0 h 50"/>
                <a:gd name="T6" fmla="*/ 0 w 49"/>
                <a:gd name="T7" fmla="*/ 0 h 50"/>
                <a:gd name="T8" fmla="*/ 0 w 49"/>
                <a:gd name="T9" fmla="*/ 0 h 50"/>
                <a:gd name="T10" fmla="*/ 0 w 49"/>
                <a:gd name="T11" fmla="*/ 0 h 50"/>
                <a:gd name="T12" fmla="*/ 0 60000 65536"/>
                <a:gd name="T13" fmla="*/ 0 60000 65536"/>
                <a:gd name="T14" fmla="*/ 0 60000 65536"/>
                <a:gd name="T15" fmla="*/ 0 60000 65536"/>
                <a:gd name="T16" fmla="*/ 0 60000 65536"/>
                <a:gd name="T17" fmla="*/ 0 60000 65536"/>
                <a:gd name="T18" fmla="*/ 0 w 49"/>
                <a:gd name="T19" fmla="*/ 0 h 50"/>
                <a:gd name="T20" fmla="*/ 49 w 49"/>
                <a:gd name="T21" fmla="*/ 50 h 50"/>
              </a:gdLst>
              <a:ahLst/>
              <a:cxnLst>
                <a:cxn ang="T12">
                  <a:pos x="T0" y="T1"/>
                </a:cxn>
                <a:cxn ang="T13">
                  <a:pos x="T2" y="T3"/>
                </a:cxn>
                <a:cxn ang="T14">
                  <a:pos x="T4" y="T5"/>
                </a:cxn>
                <a:cxn ang="T15">
                  <a:pos x="T6" y="T7"/>
                </a:cxn>
                <a:cxn ang="T16">
                  <a:pos x="T8" y="T9"/>
                </a:cxn>
                <a:cxn ang="T17">
                  <a:pos x="T10" y="T11"/>
                </a:cxn>
              </a:cxnLst>
              <a:rect l="T18" t="T19" r="T20" b="T21"/>
              <a:pathLst>
                <a:path w="49" h="50">
                  <a:moveTo>
                    <a:pt x="0" y="25"/>
                  </a:moveTo>
                  <a:cubicBezTo>
                    <a:pt x="0" y="12"/>
                    <a:pt x="11" y="0"/>
                    <a:pt x="25" y="0"/>
                  </a:cubicBezTo>
                  <a:cubicBezTo>
                    <a:pt x="38" y="0"/>
                    <a:pt x="49" y="12"/>
                    <a:pt x="49" y="25"/>
                  </a:cubicBezTo>
                  <a:cubicBezTo>
                    <a:pt x="49" y="25"/>
                    <a:pt x="49" y="25"/>
                    <a:pt x="49" y="25"/>
                  </a:cubicBezTo>
                  <a:cubicBezTo>
                    <a:pt x="49" y="39"/>
                    <a:pt x="38" y="50"/>
                    <a:pt x="25" y="50"/>
                  </a:cubicBezTo>
                  <a:cubicBezTo>
                    <a:pt x="11" y="50"/>
                    <a:pt x="0" y="39"/>
                    <a:pt x="0" y="25"/>
                  </a:cubicBezTo>
                </a:path>
              </a:pathLst>
            </a:custGeom>
            <a:solidFill>
              <a:srgbClr val="000000"/>
            </a:solidFill>
            <a:ln w="0">
              <a:solidFill>
                <a:srgbClr val="000000"/>
              </a:solidFill>
              <a:round/>
              <a:headEnd/>
              <a:tailEnd/>
            </a:ln>
          </p:spPr>
          <p:txBody>
            <a:bodyPr/>
            <a:lstStyle/>
            <a:p>
              <a:endParaRPr lang="zh-CN" altLang="en-US"/>
            </a:p>
          </p:txBody>
        </p:sp>
        <p:sp>
          <p:nvSpPr>
            <p:cNvPr id="163959" name="Freeform 117"/>
            <p:cNvSpPr>
              <a:spLocks/>
            </p:cNvSpPr>
            <p:nvPr/>
          </p:nvSpPr>
          <p:spPr bwMode="auto">
            <a:xfrm>
              <a:off x="3760" y="2374"/>
              <a:ext cx="22" cy="22"/>
            </a:xfrm>
            <a:custGeom>
              <a:avLst/>
              <a:gdLst>
                <a:gd name="T0" fmla="*/ 0 w 22"/>
                <a:gd name="T1" fmla="*/ 11 h 22"/>
                <a:gd name="T2" fmla="*/ 11 w 22"/>
                <a:gd name="T3" fmla="*/ 0 h 22"/>
                <a:gd name="T4" fmla="*/ 22 w 22"/>
                <a:gd name="T5" fmla="*/ 11 h 22"/>
                <a:gd name="T6" fmla="*/ 22 w 22"/>
                <a:gd name="T7" fmla="*/ 11 h 22"/>
                <a:gd name="T8" fmla="*/ 11 w 22"/>
                <a:gd name="T9" fmla="*/ 22 h 22"/>
                <a:gd name="T10" fmla="*/ 0 w 22"/>
                <a:gd name="T11" fmla="*/ 11 h 22"/>
                <a:gd name="T12" fmla="*/ 0 60000 65536"/>
                <a:gd name="T13" fmla="*/ 0 60000 65536"/>
                <a:gd name="T14" fmla="*/ 0 60000 65536"/>
                <a:gd name="T15" fmla="*/ 0 60000 65536"/>
                <a:gd name="T16" fmla="*/ 0 60000 65536"/>
                <a:gd name="T17" fmla="*/ 0 60000 65536"/>
                <a:gd name="T18" fmla="*/ 0 w 22"/>
                <a:gd name="T19" fmla="*/ 0 h 22"/>
                <a:gd name="T20" fmla="*/ 22 w 22"/>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22" h="22">
                  <a:moveTo>
                    <a:pt x="0" y="11"/>
                  </a:moveTo>
                  <a:cubicBezTo>
                    <a:pt x="0" y="5"/>
                    <a:pt x="5" y="0"/>
                    <a:pt x="11" y="0"/>
                  </a:cubicBezTo>
                  <a:cubicBezTo>
                    <a:pt x="17" y="0"/>
                    <a:pt x="22" y="5"/>
                    <a:pt x="22" y="11"/>
                  </a:cubicBezTo>
                  <a:cubicBezTo>
                    <a:pt x="22" y="11"/>
                    <a:pt x="22" y="11"/>
                    <a:pt x="22" y="11"/>
                  </a:cubicBezTo>
                  <a:cubicBezTo>
                    <a:pt x="22" y="17"/>
                    <a:pt x="17" y="22"/>
                    <a:pt x="11" y="22"/>
                  </a:cubicBezTo>
                  <a:cubicBezTo>
                    <a:pt x="5" y="22"/>
                    <a:pt x="0" y="17"/>
                    <a:pt x="0" y="11"/>
                  </a:cubicBez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60" name="Freeform 118"/>
            <p:cNvSpPr>
              <a:spLocks/>
            </p:cNvSpPr>
            <p:nvPr/>
          </p:nvSpPr>
          <p:spPr bwMode="auto">
            <a:xfrm>
              <a:off x="3847" y="2374"/>
              <a:ext cx="22" cy="22"/>
            </a:xfrm>
            <a:custGeom>
              <a:avLst/>
              <a:gdLst>
                <a:gd name="T0" fmla="*/ 0 w 50"/>
                <a:gd name="T1" fmla="*/ 0 h 50"/>
                <a:gd name="T2" fmla="*/ 0 w 50"/>
                <a:gd name="T3" fmla="*/ 0 h 50"/>
                <a:gd name="T4" fmla="*/ 0 w 50"/>
                <a:gd name="T5" fmla="*/ 0 h 50"/>
                <a:gd name="T6" fmla="*/ 0 w 50"/>
                <a:gd name="T7" fmla="*/ 0 h 50"/>
                <a:gd name="T8" fmla="*/ 0 w 50"/>
                <a:gd name="T9" fmla="*/ 0 h 50"/>
                <a:gd name="T10" fmla="*/ 0 w 50"/>
                <a:gd name="T11" fmla="*/ 0 h 50"/>
                <a:gd name="T12" fmla="*/ 0 60000 65536"/>
                <a:gd name="T13" fmla="*/ 0 60000 65536"/>
                <a:gd name="T14" fmla="*/ 0 60000 65536"/>
                <a:gd name="T15" fmla="*/ 0 60000 65536"/>
                <a:gd name="T16" fmla="*/ 0 60000 65536"/>
                <a:gd name="T17" fmla="*/ 0 60000 65536"/>
                <a:gd name="T18" fmla="*/ 0 w 50"/>
                <a:gd name="T19" fmla="*/ 0 h 50"/>
                <a:gd name="T20" fmla="*/ 50 w 50"/>
                <a:gd name="T21" fmla="*/ 50 h 50"/>
              </a:gdLst>
              <a:ahLst/>
              <a:cxnLst>
                <a:cxn ang="T12">
                  <a:pos x="T0" y="T1"/>
                </a:cxn>
                <a:cxn ang="T13">
                  <a:pos x="T2" y="T3"/>
                </a:cxn>
                <a:cxn ang="T14">
                  <a:pos x="T4" y="T5"/>
                </a:cxn>
                <a:cxn ang="T15">
                  <a:pos x="T6" y="T7"/>
                </a:cxn>
                <a:cxn ang="T16">
                  <a:pos x="T8" y="T9"/>
                </a:cxn>
                <a:cxn ang="T17">
                  <a:pos x="T10" y="T11"/>
                </a:cxn>
              </a:cxnLst>
              <a:rect l="T18" t="T19" r="T20" b="T21"/>
              <a:pathLst>
                <a:path w="50" h="50">
                  <a:moveTo>
                    <a:pt x="0" y="25"/>
                  </a:moveTo>
                  <a:cubicBezTo>
                    <a:pt x="0" y="12"/>
                    <a:pt x="11" y="0"/>
                    <a:pt x="25" y="0"/>
                  </a:cubicBezTo>
                  <a:cubicBezTo>
                    <a:pt x="39" y="0"/>
                    <a:pt x="50" y="12"/>
                    <a:pt x="50" y="25"/>
                  </a:cubicBezTo>
                  <a:cubicBezTo>
                    <a:pt x="50" y="25"/>
                    <a:pt x="50" y="25"/>
                    <a:pt x="50" y="25"/>
                  </a:cubicBezTo>
                  <a:cubicBezTo>
                    <a:pt x="50" y="39"/>
                    <a:pt x="39" y="50"/>
                    <a:pt x="25" y="50"/>
                  </a:cubicBezTo>
                  <a:cubicBezTo>
                    <a:pt x="11" y="50"/>
                    <a:pt x="0" y="39"/>
                    <a:pt x="0" y="25"/>
                  </a:cubicBezTo>
                </a:path>
              </a:pathLst>
            </a:custGeom>
            <a:solidFill>
              <a:srgbClr val="000000"/>
            </a:solidFill>
            <a:ln w="0">
              <a:solidFill>
                <a:srgbClr val="000000"/>
              </a:solidFill>
              <a:round/>
              <a:headEnd/>
              <a:tailEnd/>
            </a:ln>
          </p:spPr>
          <p:txBody>
            <a:bodyPr/>
            <a:lstStyle/>
            <a:p>
              <a:endParaRPr lang="zh-CN" altLang="en-US"/>
            </a:p>
          </p:txBody>
        </p:sp>
        <p:sp>
          <p:nvSpPr>
            <p:cNvPr id="163961" name="Freeform 119"/>
            <p:cNvSpPr>
              <a:spLocks/>
            </p:cNvSpPr>
            <p:nvPr/>
          </p:nvSpPr>
          <p:spPr bwMode="auto">
            <a:xfrm>
              <a:off x="3847" y="2374"/>
              <a:ext cx="22" cy="22"/>
            </a:xfrm>
            <a:custGeom>
              <a:avLst/>
              <a:gdLst>
                <a:gd name="T0" fmla="*/ 0 w 22"/>
                <a:gd name="T1" fmla="*/ 11 h 22"/>
                <a:gd name="T2" fmla="*/ 11 w 22"/>
                <a:gd name="T3" fmla="*/ 0 h 22"/>
                <a:gd name="T4" fmla="*/ 22 w 22"/>
                <a:gd name="T5" fmla="*/ 11 h 22"/>
                <a:gd name="T6" fmla="*/ 22 w 22"/>
                <a:gd name="T7" fmla="*/ 11 h 22"/>
                <a:gd name="T8" fmla="*/ 11 w 22"/>
                <a:gd name="T9" fmla="*/ 22 h 22"/>
                <a:gd name="T10" fmla="*/ 0 w 22"/>
                <a:gd name="T11" fmla="*/ 11 h 22"/>
                <a:gd name="T12" fmla="*/ 0 60000 65536"/>
                <a:gd name="T13" fmla="*/ 0 60000 65536"/>
                <a:gd name="T14" fmla="*/ 0 60000 65536"/>
                <a:gd name="T15" fmla="*/ 0 60000 65536"/>
                <a:gd name="T16" fmla="*/ 0 60000 65536"/>
                <a:gd name="T17" fmla="*/ 0 60000 65536"/>
                <a:gd name="T18" fmla="*/ 0 w 22"/>
                <a:gd name="T19" fmla="*/ 0 h 22"/>
                <a:gd name="T20" fmla="*/ 22 w 22"/>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22" h="22">
                  <a:moveTo>
                    <a:pt x="0" y="11"/>
                  </a:moveTo>
                  <a:cubicBezTo>
                    <a:pt x="0" y="5"/>
                    <a:pt x="5" y="0"/>
                    <a:pt x="11" y="0"/>
                  </a:cubicBezTo>
                  <a:cubicBezTo>
                    <a:pt x="17" y="0"/>
                    <a:pt x="22" y="5"/>
                    <a:pt x="22" y="11"/>
                  </a:cubicBezTo>
                  <a:cubicBezTo>
                    <a:pt x="22" y="11"/>
                    <a:pt x="22" y="11"/>
                    <a:pt x="22" y="11"/>
                  </a:cubicBezTo>
                  <a:cubicBezTo>
                    <a:pt x="22" y="17"/>
                    <a:pt x="17" y="22"/>
                    <a:pt x="11" y="22"/>
                  </a:cubicBezTo>
                  <a:cubicBezTo>
                    <a:pt x="5" y="22"/>
                    <a:pt x="0" y="17"/>
                    <a:pt x="0" y="11"/>
                  </a:cubicBez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62" name="Freeform 120"/>
            <p:cNvSpPr>
              <a:spLocks/>
            </p:cNvSpPr>
            <p:nvPr/>
          </p:nvSpPr>
          <p:spPr bwMode="auto">
            <a:xfrm>
              <a:off x="3674" y="2721"/>
              <a:ext cx="21" cy="21"/>
            </a:xfrm>
            <a:custGeom>
              <a:avLst/>
              <a:gdLst>
                <a:gd name="T0" fmla="*/ 0 w 49"/>
                <a:gd name="T1" fmla="*/ 0 h 49"/>
                <a:gd name="T2" fmla="*/ 0 w 49"/>
                <a:gd name="T3" fmla="*/ 0 h 49"/>
                <a:gd name="T4" fmla="*/ 0 w 49"/>
                <a:gd name="T5" fmla="*/ 0 h 49"/>
                <a:gd name="T6" fmla="*/ 0 w 49"/>
                <a:gd name="T7" fmla="*/ 0 h 49"/>
                <a:gd name="T8" fmla="*/ 0 w 49"/>
                <a:gd name="T9" fmla="*/ 0 h 49"/>
                <a:gd name="T10" fmla="*/ 0 w 49"/>
                <a:gd name="T11" fmla="*/ 0 h 49"/>
                <a:gd name="T12" fmla="*/ 0 60000 65536"/>
                <a:gd name="T13" fmla="*/ 0 60000 65536"/>
                <a:gd name="T14" fmla="*/ 0 60000 65536"/>
                <a:gd name="T15" fmla="*/ 0 60000 65536"/>
                <a:gd name="T16" fmla="*/ 0 60000 65536"/>
                <a:gd name="T17" fmla="*/ 0 60000 65536"/>
                <a:gd name="T18" fmla="*/ 0 w 49"/>
                <a:gd name="T19" fmla="*/ 0 h 49"/>
                <a:gd name="T20" fmla="*/ 49 w 49"/>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9" h="49">
                  <a:moveTo>
                    <a:pt x="0" y="25"/>
                  </a:moveTo>
                  <a:cubicBezTo>
                    <a:pt x="0" y="11"/>
                    <a:pt x="11" y="0"/>
                    <a:pt x="24" y="0"/>
                  </a:cubicBezTo>
                  <a:cubicBezTo>
                    <a:pt x="38" y="0"/>
                    <a:pt x="49" y="11"/>
                    <a:pt x="49" y="25"/>
                  </a:cubicBezTo>
                  <a:cubicBezTo>
                    <a:pt x="49" y="25"/>
                    <a:pt x="49" y="25"/>
                    <a:pt x="49" y="25"/>
                  </a:cubicBezTo>
                  <a:cubicBezTo>
                    <a:pt x="49" y="38"/>
                    <a:pt x="38" y="49"/>
                    <a:pt x="24" y="49"/>
                  </a:cubicBezTo>
                  <a:cubicBezTo>
                    <a:pt x="11" y="49"/>
                    <a:pt x="0" y="38"/>
                    <a:pt x="0" y="25"/>
                  </a:cubicBezTo>
                </a:path>
              </a:pathLst>
            </a:custGeom>
            <a:solidFill>
              <a:srgbClr val="000000"/>
            </a:solidFill>
            <a:ln w="0">
              <a:solidFill>
                <a:srgbClr val="000000"/>
              </a:solidFill>
              <a:round/>
              <a:headEnd/>
              <a:tailEnd/>
            </a:ln>
          </p:spPr>
          <p:txBody>
            <a:bodyPr/>
            <a:lstStyle/>
            <a:p>
              <a:endParaRPr lang="zh-CN" altLang="en-US"/>
            </a:p>
          </p:txBody>
        </p:sp>
        <p:sp>
          <p:nvSpPr>
            <p:cNvPr id="163963" name="Freeform 121"/>
            <p:cNvSpPr>
              <a:spLocks/>
            </p:cNvSpPr>
            <p:nvPr/>
          </p:nvSpPr>
          <p:spPr bwMode="auto">
            <a:xfrm>
              <a:off x="3674" y="2721"/>
              <a:ext cx="21" cy="21"/>
            </a:xfrm>
            <a:custGeom>
              <a:avLst/>
              <a:gdLst>
                <a:gd name="T0" fmla="*/ 0 w 21"/>
                <a:gd name="T1" fmla="*/ 11 h 21"/>
                <a:gd name="T2" fmla="*/ 10 w 21"/>
                <a:gd name="T3" fmla="*/ 0 h 21"/>
                <a:gd name="T4" fmla="*/ 21 w 21"/>
                <a:gd name="T5" fmla="*/ 11 h 21"/>
                <a:gd name="T6" fmla="*/ 21 w 21"/>
                <a:gd name="T7" fmla="*/ 11 h 21"/>
                <a:gd name="T8" fmla="*/ 10 w 21"/>
                <a:gd name="T9" fmla="*/ 21 h 21"/>
                <a:gd name="T10" fmla="*/ 0 w 21"/>
                <a:gd name="T11" fmla="*/ 11 h 21"/>
                <a:gd name="T12" fmla="*/ 0 60000 65536"/>
                <a:gd name="T13" fmla="*/ 0 60000 65536"/>
                <a:gd name="T14" fmla="*/ 0 60000 65536"/>
                <a:gd name="T15" fmla="*/ 0 60000 65536"/>
                <a:gd name="T16" fmla="*/ 0 60000 65536"/>
                <a:gd name="T17" fmla="*/ 0 60000 65536"/>
                <a:gd name="T18" fmla="*/ 0 w 21"/>
                <a:gd name="T19" fmla="*/ 0 h 21"/>
                <a:gd name="T20" fmla="*/ 21 w 21"/>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1" h="21">
                  <a:moveTo>
                    <a:pt x="0" y="11"/>
                  </a:moveTo>
                  <a:cubicBezTo>
                    <a:pt x="0" y="4"/>
                    <a:pt x="5" y="0"/>
                    <a:pt x="10" y="0"/>
                  </a:cubicBezTo>
                  <a:cubicBezTo>
                    <a:pt x="17" y="0"/>
                    <a:pt x="21" y="4"/>
                    <a:pt x="21" y="11"/>
                  </a:cubicBezTo>
                  <a:cubicBezTo>
                    <a:pt x="21" y="11"/>
                    <a:pt x="21" y="11"/>
                    <a:pt x="21" y="11"/>
                  </a:cubicBezTo>
                  <a:cubicBezTo>
                    <a:pt x="21" y="16"/>
                    <a:pt x="17" y="21"/>
                    <a:pt x="10" y="21"/>
                  </a:cubicBezTo>
                  <a:cubicBezTo>
                    <a:pt x="5" y="21"/>
                    <a:pt x="0" y="16"/>
                    <a:pt x="0" y="11"/>
                  </a:cubicBez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64" name="Freeform 122"/>
            <p:cNvSpPr>
              <a:spLocks/>
            </p:cNvSpPr>
            <p:nvPr/>
          </p:nvSpPr>
          <p:spPr bwMode="auto">
            <a:xfrm>
              <a:off x="3760" y="2721"/>
              <a:ext cx="22" cy="21"/>
            </a:xfrm>
            <a:custGeom>
              <a:avLst/>
              <a:gdLst>
                <a:gd name="T0" fmla="*/ 0 w 49"/>
                <a:gd name="T1" fmla="*/ 0 h 49"/>
                <a:gd name="T2" fmla="*/ 0 w 49"/>
                <a:gd name="T3" fmla="*/ 0 h 49"/>
                <a:gd name="T4" fmla="*/ 0 w 49"/>
                <a:gd name="T5" fmla="*/ 0 h 49"/>
                <a:gd name="T6" fmla="*/ 0 w 49"/>
                <a:gd name="T7" fmla="*/ 0 h 49"/>
                <a:gd name="T8" fmla="*/ 0 w 49"/>
                <a:gd name="T9" fmla="*/ 0 h 49"/>
                <a:gd name="T10" fmla="*/ 0 w 49"/>
                <a:gd name="T11" fmla="*/ 0 h 49"/>
                <a:gd name="T12" fmla="*/ 0 60000 65536"/>
                <a:gd name="T13" fmla="*/ 0 60000 65536"/>
                <a:gd name="T14" fmla="*/ 0 60000 65536"/>
                <a:gd name="T15" fmla="*/ 0 60000 65536"/>
                <a:gd name="T16" fmla="*/ 0 60000 65536"/>
                <a:gd name="T17" fmla="*/ 0 60000 65536"/>
                <a:gd name="T18" fmla="*/ 0 w 49"/>
                <a:gd name="T19" fmla="*/ 0 h 49"/>
                <a:gd name="T20" fmla="*/ 49 w 49"/>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9" h="49">
                  <a:moveTo>
                    <a:pt x="0" y="25"/>
                  </a:moveTo>
                  <a:cubicBezTo>
                    <a:pt x="0" y="11"/>
                    <a:pt x="11" y="0"/>
                    <a:pt x="25" y="0"/>
                  </a:cubicBezTo>
                  <a:cubicBezTo>
                    <a:pt x="38" y="0"/>
                    <a:pt x="49" y="11"/>
                    <a:pt x="49" y="25"/>
                  </a:cubicBezTo>
                  <a:cubicBezTo>
                    <a:pt x="49" y="25"/>
                    <a:pt x="49" y="25"/>
                    <a:pt x="49" y="25"/>
                  </a:cubicBezTo>
                  <a:cubicBezTo>
                    <a:pt x="49" y="38"/>
                    <a:pt x="38" y="49"/>
                    <a:pt x="25" y="49"/>
                  </a:cubicBezTo>
                  <a:cubicBezTo>
                    <a:pt x="11" y="49"/>
                    <a:pt x="0" y="38"/>
                    <a:pt x="0" y="25"/>
                  </a:cubicBezTo>
                </a:path>
              </a:pathLst>
            </a:custGeom>
            <a:solidFill>
              <a:srgbClr val="000000"/>
            </a:solidFill>
            <a:ln w="0">
              <a:solidFill>
                <a:srgbClr val="000000"/>
              </a:solidFill>
              <a:round/>
              <a:headEnd/>
              <a:tailEnd/>
            </a:ln>
          </p:spPr>
          <p:txBody>
            <a:bodyPr/>
            <a:lstStyle/>
            <a:p>
              <a:endParaRPr lang="zh-CN" altLang="en-US"/>
            </a:p>
          </p:txBody>
        </p:sp>
        <p:sp>
          <p:nvSpPr>
            <p:cNvPr id="163965" name="Freeform 123"/>
            <p:cNvSpPr>
              <a:spLocks/>
            </p:cNvSpPr>
            <p:nvPr/>
          </p:nvSpPr>
          <p:spPr bwMode="auto">
            <a:xfrm>
              <a:off x="3760" y="2721"/>
              <a:ext cx="22" cy="21"/>
            </a:xfrm>
            <a:custGeom>
              <a:avLst/>
              <a:gdLst>
                <a:gd name="T0" fmla="*/ 0 w 22"/>
                <a:gd name="T1" fmla="*/ 11 h 21"/>
                <a:gd name="T2" fmla="*/ 11 w 22"/>
                <a:gd name="T3" fmla="*/ 0 h 21"/>
                <a:gd name="T4" fmla="*/ 22 w 22"/>
                <a:gd name="T5" fmla="*/ 11 h 21"/>
                <a:gd name="T6" fmla="*/ 22 w 22"/>
                <a:gd name="T7" fmla="*/ 11 h 21"/>
                <a:gd name="T8" fmla="*/ 11 w 22"/>
                <a:gd name="T9" fmla="*/ 21 h 21"/>
                <a:gd name="T10" fmla="*/ 0 w 22"/>
                <a:gd name="T11" fmla="*/ 11 h 21"/>
                <a:gd name="T12" fmla="*/ 0 60000 65536"/>
                <a:gd name="T13" fmla="*/ 0 60000 65536"/>
                <a:gd name="T14" fmla="*/ 0 60000 65536"/>
                <a:gd name="T15" fmla="*/ 0 60000 65536"/>
                <a:gd name="T16" fmla="*/ 0 60000 65536"/>
                <a:gd name="T17" fmla="*/ 0 60000 65536"/>
                <a:gd name="T18" fmla="*/ 0 w 22"/>
                <a:gd name="T19" fmla="*/ 0 h 21"/>
                <a:gd name="T20" fmla="*/ 22 w 22"/>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2" h="21">
                  <a:moveTo>
                    <a:pt x="0" y="11"/>
                  </a:moveTo>
                  <a:cubicBezTo>
                    <a:pt x="0" y="4"/>
                    <a:pt x="5" y="0"/>
                    <a:pt x="11" y="0"/>
                  </a:cubicBezTo>
                  <a:cubicBezTo>
                    <a:pt x="17" y="0"/>
                    <a:pt x="22" y="4"/>
                    <a:pt x="22" y="11"/>
                  </a:cubicBezTo>
                  <a:cubicBezTo>
                    <a:pt x="22" y="11"/>
                    <a:pt x="22" y="11"/>
                    <a:pt x="22" y="11"/>
                  </a:cubicBezTo>
                  <a:cubicBezTo>
                    <a:pt x="22" y="16"/>
                    <a:pt x="17" y="21"/>
                    <a:pt x="11" y="21"/>
                  </a:cubicBezTo>
                  <a:cubicBezTo>
                    <a:pt x="5" y="21"/>
                    <a:pt x="0" y="16"/>
                    <a:pt x="0" y="11"/>
                  </a:cubicBez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66" name="Freeform 124"/>
            <p:cNvSpPr>
              <a:spLocks/>
            </p:cNvSpPr>
            <p:nvPr/>
          </p:nvSpPr>
          <p:spPr bwMode="auto">
            <a:xfrm>
              <a:off x="3847" y="2721"/>
              <a:ext cx="22" cy="21"/>
            </a:xfrm>
            <a:custGeom>
              <a:avLst/>
              <a:gdLst>
                <a:gd name="T0" fmla="*/ 0 w 50"/>
                <a:gd name="T1" fmla="*/ 0 h 49"/>
                <a:gd name="T2" fmla="*/ 0 w 50"/>
                <a:gd name="T3" fmla="*/ 0 h 49"/>
                <a:gd name="T4" fmla="*/ 0 w 50"/>
                <a:gd name="T5" fmla="*/ 0 h 49"/>
                <a:gd name="T6" fmla="*/ 0 w 50"/>
                <a:gd name="T7" fmla="*/ 0 h 49"/>
                <a:gd name="T8" fmla="*/ 0 w 50"/>
                <a:gd name="T9" fmla="*/ 0 h 49"/>
                <a:gd name="T10" fmla="*/ 0 w 50"/>
                <a:gd name="T11" fmla="*/ 0 h 49"/>
                <a:gd name="T12" fmla="*/ 0 60000 65536"/>
                <a:gd name="T13" fmla="*/ 0 60000 65536"/>
                <a:gd name="T14" fmla="*/ 0 60000 65536"/>
                <a:gd name="T15" fmla="*/ 0 60000 65536"/>
                <a:gd name="T16" fmla="*/ 0 60000 65536"/>
                <a:gd name="T17" fmla="*/ 0 60000 65536"/>
                <a:gd name="T18" fmla="*/ 0 w 50"/>
                <a:gd name="T19" fmla="*/ 0 h 49"/>
                <a:gd name="T20" fmla="*/ 50 w 50"/>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50" h="49">
                  <a:moveTo>
                    <a:pt x="0" y="25"/>
                  </a:moveTo>
                  <a:cubicBezTo>
                    <a:pt x="0" y="11"/>
                    <a:pt x="11" y="0"/>
                    <a:pt x="25" y="0"/>
                  </a:cubicBezTo>
                  <a:cubicBezTo>
                    <a:pt x="39" y="0"/>
                    <a:pt x="50" y="11"/>
                    <a:pt x="50" y="25"/>
                  </a:cubicBezTo>
                  <a:cubicBezTo>
                    <a:pt x="50" y="25"/>
                    <a:pt x="50" y="25"/>
                    <a:pt x="50" y="25"/>
                  </a:cubicBezTo>
                  <a:cubicBezTo>
                    <a:pt x="50" y="38"/>
                    <a:pt x="39" y="49"/>
                    <a:pt x="25" y="49"/>
                  </a:cubicBezTo>
                  <a:cubicBezTo>
                    <a:pt x="11" y="49"/>
                    <a:pt x="0" y="38"/>
                    <a:pt x="0" y="25"/>
                  </a:cubicBezTo>
                </a:path>
              </a:pathLst>
            </a:custGeom>
            <a:solidFill>
              <a:srgbClr val="000000"/>
            </a:solidFill>
            <a:ln w="0">
              <a:solidFill>
                <a:srgbClr val="000000"/>
              </a:solidFill>
              <a:round/>
              <a:headEnd/>
              <a:tailEnd/>
            </a:ln>
          </p:spPr>
          <p:txBody>
            <a:bodyPr/>
            <a:lstStyle/>
            <a:p>
              <a:endParaRPr lang="zh-CN" altLang="en-US"/>
            </a:p>
          </p:txBody>
        </p:sp>
        <p:sp>
          <p:nvSpPr>
            <p:cNvPr id="163967" name="Freeform 125"/>
            <p:cNvSpPr>
              <a:spLocks/>
            </p:cNvSpPr>
            <p:nvPr/>
          </p:nvSpPr>
          <p:spPr bwMode="auto">
            <a:xfrm>
              <a:off x="3847" y="2721"/>
              <a:ext cx="22" cy="21"/>
            </a:xfrm>
            <a:custGeom>
              <a:avLst/>
              <a:gdLst>
                <a:gd name="T0" fmla="*/ 0 w 22"/>
                <a:gd name="T1" fmla="*/ 11 h 21"/>
                <a:gd name="T2" fmla="*/ 11 w 22"/>
                <a:gd name="T3" fmla="*/ 0 h 21"/>
                <a:gd name="T4" fmla="*/ 22 w 22"/>
                <a:gd name="T5" fmla="*/ 11 h 21"/>
                <a:gd name="T6" fmla="*/ 22 w 22"/>
                <a:gd name="T7" fmla="*/ 11 h 21"/>
                <a:gd name="T8" fmla="*/ 11 w 22"/>
                <a:gd name="T9" fmla="*/ 21 h 21"/>
                <a:gd name="T10" fmla="*/ 0 w 22"/>
                <a:gd name="T11" fmla="*/ 11 h 21"/>
                <a:gd name="T12" fmla="*/ 0 60000 65536"/>
                <a:gd name="T13" fmla="*/ 0 60000 65536"/>
                <a:gd name="T14" fmla="*/ 0 60000 65536"/>
                <a:gd name="T15" fmla="*/ 0 60000 65536"/>
                <a:gd name="T16" fmla="*/ 0 60000 65536"/>
                <a:gd name="T17" fmla="*/ 0 60000 65536"/>
                <a:gd name="T18" fmla="*/ 0 w 22"/>
                <a:gd name="T19" fmla="*/ 0 h 21"/>
                <a:gd name="T20" fmla="*/ 22 w 22"/>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2" h="21">
                  <a:moveTo>
                    <a:pt x="0" y="11"/>
                  </a:moveTo>
                  <a:cubicBezTo>
                    <a:pt x="0" y="4"/>
                    <a:pt x="5" y="0"/>
                    <a:pt x="11" y="0"/>
                  </a:cubicBezTo>
                  <a:cubicBezTo>
                    <a:pt x="17" y="0"/>
                    <a:pt x="22" y="4"/>
                    <a:pt x="22" y="11"/>
                  </a:cubicBezTo>
                  <a:cubicBezTo>
                    <a:pt x="22" y="11"/>
                    <a:pt x="22" y="11"/>
                    <a:pt x="22" y="11"/>
                  </a:cubicBezTo>
                  <a:cubicBezTo>
                    <a:pt x="22" y="16"/>
                    <a:pt x="17" y="21"/>
                    <a:pt x="11" y="21"/>
                  </a:cubicBezTo>
                  <a:cubicBezTo>
                    <a:pt x="5" y="21"/>
                    <a:pt x="0" y="16"/>
                    <a:pt x="0" y="11"/>
                  </a:cubicBez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68" name="Rectangle 126"/>
            <p:cNvSpPr>
              <a:spLocks noChangeArrowheads="1"/>
            </p:cNvSpPr>
            <p:nvPr/>
          </p:nvSpPr>
          <p:spPr bwMode="auto">
            <a:xfrm>
              <a:off x="3166" y="1497"/>
              <a:ext cx="951" cy="130"/>
            </a:xfrm>
            <a:prstGeom prst="rect">
              <a:avLst/>
            </a:prstGeom>
            <a:solidFill>
              <a:srgbClr val="FFEA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969" name="Rectangle 127"/>
            <p:cNvSpPr>
              <a:spLocks noChangeArrowheads="1"/>
            </p:cNvSpPr>
            <p:nvPr/>
          </p:nvSpPr>
          <p:spPr bwMode="auto">
            <a:xfrm>
              <a:off x="3166" y="1497"/>
              <a:ext cx="951" cy="13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970" name="Rectangle 128"/>
            <p:cNvSpPr>
              <a:spLocks noChangeArrowheads="1"/>
            </p:cNvSpPr>
            <p:nvPr/>
          </p:nvSpPr>
          <p:spPr bwMode="auto">
            <a:xfrm>
              <a:off x="3255" y="1490"/>
              <a:ext cx="801"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Thread Warp 7</a:t>
              </a:r>
              <a:endParaRPr lang="en-US" altLang="zh-CN" sz="1800">
                <a:solidFill>
                  <a:srgbClr val="000000"/>
                </a:solidFill>
                <a:latin typeface="Arial" panose="020B0604020202020204" pitchFamily="34" charset="0"/>
                <a:ea typeface="MS PGothic" pitchFamily="34" charset="-128"/>
              </a:endParaRPr>
            </a:p>
          </p:txBody>
        </p:sp>
        <p:sp>
          <p:nvSpPr>
            <p:cNvPr id="163971" name="Rectangle 129"/>
            <p:cNvSpPr>
              <a:spLocks noChangeArrowheads="1"/>
            </p:cNvSpPr>
            <p:nvPr/>
          </p:nvSpPr>
          <p:spPr bwMode="auto">
            <a:xfrm>
              <a:off x="3166" y="1822"/>
              <a:ext cx="951" cy="129"/>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972" name="Rectangle 130"/>
            <p:cNvSpPr>
              <a:spLocks noChangeArrowheads="1"/>
            </p:cNvSpPr>
            <p:nvPr/>
          </p:nvSpPr>
          <p:spPr bwMode="auto">
            <a:xfrm>
              <a:off x="3166" y="1822"/>
              <a:ext cx="951" cy="129"/>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3973" name="Rectangle 131"/>
            <p:cNvSpPr>
              <a:spLocks noChangeArrowheads="1"/>
            </p:cNvSpPr>
            <p:nvPr/>
          </p:nvSpPr>
          <p:spPr bwMode="auto">
            <a:xfrm>
              <a:off x="3465" y="1818"/>
              <a:ext cx="37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a:solidFill>
                    <a:srgbClr val="000000"/>
                  </a:solidFill>
                  <a:latin typeface="Arial" panose="020B0604020202020204" pitchFamily="34" charset="0"/>
                  <a:ea typeface="MS PGothic" pitchFamily="34" charset="-128"/>
                </a:rPr>
                <a:t>I-Fetch</a:t>
              </a:r>
              <a:endParaRPr lang="en-US" altLang="zh-CN" sz="1800">
                <a:solidFill>
                  <a:srgbClr val="000000"/>
                </a:solidFill>
                <a:latin typeface="Arial" panose="020B0604020202020204" pitchFamily="34" charset="0"/>
                <a:ea typeface="MS PGothic" pitchFamily="34" charset="-128"/>
              </a:endParaRPr>
            </a:p>
          </p:txBody>
        </p:sp>
        <p:sp>
          <p:nvSpPr>
            <p:cNvPr id="163974" name="Rectangle 132"/>
            <p:cNvSpPr>
              <a:spLocks noChangeArrowheads="1"/>
            </p:cNvSpPr>
            <p:nvPr/>
          </p:nvSpPr>
          <p:spPr bwMode="auto">
            <a:xfrm>
              <a:off x="4421" y="1560"/>
              <a:ext cx="79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500" b="1">
                  <a:solidFill>
                    <a:srgbClr val="000000"/>
                  </a:solidFill>
                  <a:latin typeface="Arial" panose="020B0604020202020204" pitchFamily="34" charset="0"/>
                  <a:ea typeface="MS PGothic" pitchFamily="34" charset="-128"/>
                </a:rPr>
                <a:t>SIMD Pipeline</a:t>
              </a:r>
              <a:endParaRPr lang="en-US" altLang="zh-CN" sz="1800">
                <a:solidFill>
                  <a:srgbClr val="000000"/>
                </a:solidFill>
                <a:latin typeface="Arial" panose="020B0604020202020204" pitchFamily="34" charset="0"/>
                <a:ea typeface="MS PGothic" pitchFamily="34" charset="-128"/>
              </a:endParaRPr>
            </a:p>
          </p:txBody>
        </p:sp>
        <p:sp>
          <p:nvSpPr>
            <p:cNvPr id="163975" name="Line 133"/>
            <p:cNvSpPr>
              <a:spLocks noChangeShapeType="1"/>
            </p:cNvSpPr>
            <p:nvPr/>
          </p:nvSpPr>
          <p:spPr bwMode="auto">
            <a:xfrm flipV="1">
              <a:off x="4204" y="1648"/>
              <a:ext cx="172" cy="87"/>
            </a:xfrm>
            <a:prstGeom prst="line">
              <a:avLst/>
            </a:prstGeom>
            <a:noFill/>
            <a:ln w="11113"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63846" name="TextBox 134"/>
          <p:cNvSpPr txBox="1">
            <a:spLocks noChangeArrowheads="1"/>
          </p:cNvSpPr>
          <p:nvPr/>
        </p:nvSpPr>
        <p:spPr bwMode="auto">
          <a:xfrm>
            <a:off x="152400" y="6535738"/>
            <a:ext cx="154463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000">
                <a:solidFill>
                  <a:srgbClr val="000000"/>
                </a:solidFill>
                <a:latin typeface="Arial" panose="020B0604020202020204" pitchFamily="34" charset="0"/>
                <a:ea typeface="MS PGothic" pitchFamily="34" charset="-128"/>
              </a:rPr>
              <a:t>Slide credit: Tor Aamodt</a:t>
            </a:r>
          </a:p>
        </p:txBody>
      </p:sp>
    </p:spTree>
    <p:extLst>
      <p:ext uri="{BB962C8B-B14F-4D97-AF65-F5344CB8AC3E}">
        <p14:creationId xmlns:p14="http://schemas.microsoft.com/office/powerpoint/2010/main" val="1381692536"/>
      </p:ext>
    </p:extLst>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itle 1"/>
          <p:cNvSpPr>
            <a:spLocks noGrp="1"/>
          </p:cNvSpPr>
          <p:nvPr>
            <p:ph type="title"/>
          </p:nvPr>
        </p:nvSpPr>
        <p:spPr/>
        <p:txBody>
          <a:bodyPr>
            <a:normAutofit fontScale="90000"/>
          </a:bodyPr>
          <a:lstStyle/>
          <a:p>
            <a:r>
              <a:rPr lang="en-US" altLang="zh-CN" smtClean="0"/>
              <a:t>Warp-based SIMD vs. Traditional SIMD</a:t>
            </a:r>
          </a:p>
        </p:txBody>
      </p:sp>
      <p:sp>
        <p:nvSpPr>
          <p:cNvPr id="176131" name="Content Placeholder 2"/>
          <p:cNvSpPr>
            <a:spLocks noGrp="1"/>
          </p:cNvSpPr>
          <p:nvPr>
            <p:ph idx="1"/>
          </p:nvPr>
        </p:nvSpPr>
        <p:spPr/>
        <p:txBody>
          <a:bodyPr>
            <a:normAutofit fontScale="70000" lnSpcReduction="20000"/>
          </a:bodyPr>
          <a:lstStyle/>
          <a:p>
            <a:pPr>
              <a:lnSpc>
                <a:spcPct val="120000"/>
              </a:lnSpc>
            </a:pPr>
            <a:r>
              <a:rPr lang="zh-CN" altLang="en-US" dirty="0" smtClean="0"/>
              <a:t>传统的</a:t>
            </a:r>
            <a:r>
              <a:rPr lang="en-US" altLang="zh-CN" dirty="0" smtClean="0"/>
              <a:t>SIMD</a:t>
            </a:r>
            <a:r>
              <a:rPr lang="zh-CN" altLang="en-US" dirty="0" smtClean="0"/>
              <a:t>仅包含一个线程</a:t>
            </a:r>
            <a:r>
              <a:rPr lang="en-US" altLang="zh-CN" dirty="0" smtClean="0"/>
              <a:t> </a:t>
            </a:r>
          </a:p>
          <a:p>
            <a:pPr lvl="1">
              <a:lnSpc>
                <a:spcPct val="120000"/>
              </a:lnSpc>
            </a:pPr>
            <a:r>
              <a:rPr lang="en-US" altLang="zh-CN" dirty="0" smtClean="0"/>
              <a:t>Lock step: </a:t>
            </a:r>
            <a:r>
              <a:rPr lang="zh-CN" altLang="en-US" dirty="0" smtClean="0"/>
              <a:t>一条向量指令执行完，然后启动下一条向量指令</a:t>
            </a:r>
            <a:endParaRPr lang="en-US" altLang="zh-CN" dirty="0" smtClean="0"/>
          </a:p>
          <a:p>
            <a:pPr lvl="1">
              <a:lnSpc>
                <a:spcPct val="120000"/>
              </a:lnSpc>
            </a:pPr>
            <a:r>
              <a:rPr lang="zh-CN" altLang="en-US" dirty="0" smtClean="0"/>
              <a:t>编程模型为</a:t>
            </a:r>
            <a:r>
              <a:rPr lang="en-US" altLang="zh-CN" dirty="0" smtClean="0"/>
              <a:t>SIMD (no extra threads) </a:t>
            </a:r>
            <a:r>
              <a:rPr lang="en-US" altLang="zh-CN" dirty="0" smtClean="0">
                <a:sym typeface="Wingdings" panose="05000000000000000000" pitchFamily="2" charset="2"/>
              </a:rPr>
              <a:t> SW </a:t>
            </a:r>
            <a:r>
              <a:rPr lang="zh-CN" altLang="en-US" dirty="0" smtClean="0">
                <a:sym typeface="Wingdings" panose="05000000000000000000" pitchFamily="2" charset="2"/>
              </a:rPr>
              <a:t>需要知道向量长度</a:t>
            </a:r>
            <a:endParaRPr lang="en-US" altLang="zh-CN" dirty="0" smtClean="0"/>
          </a:p>
          <a:p>
            <a:pPr lvl="1">
              <a:lnSpc>
                <a:spcPct val="120000"/>
              </a:lnSpc>
            </a:pPr>
            <a:r>
              <a:rPr lang="en-US" altLang="zh-CN" dirty="0" smtClean="0"/>
              <a:t>ISA </a:t>
            </a:r>
            <a:r>
              <a:rPr lang="zh-CN" altLang="en-US" dirty="0" smtClean="0"/>
              <a:t>包含</a:t>
            </a:r>
            <a:r>
              <a:rPr lang="en-US" altLang="zh-CN" dirty="0" smtClean="0"/>
              <a:t>vector/SIMD</a:t>
            </a:r>
            <a:r>
              <a:rPr lang="zh-CN" altLang="en-US" dirty="0" smtClean="0"/>
              <a:t>指令</a:t>
            </a:r>
            <a:endParaRPr lang="en-US" altLang="zh-CN" dirty="0" smtClean="0"/>
          </a:p>
          <a:p>
            <a:pPr lvl="1">
              <a:lnSpc>
                <a:spcPct val="120000"/>
              </a:lnSpc>
            </a:pPr>
            <a:endParaRPr lang="en-US" altLang="zh-CN" dirty="0" smtClean="0"/>
          </a:p>
          <a:p>
            <a:pPr>
              <a:lnSpc>
                <a:spcPct val="120000"/>
              </a:lnSpc>
            </a:pPr>
            <a:r>
              <a:rPr lang="en-US" altLang="zh-CN" dirty="0" smtClean="0"/>
              <a:t>Warp-based SIMD </a:t>
            </a:r>
            <a:r>
              <a:rPr lang="zh-CN" altLang="en-US" dirty="0" smtClean="0"/>
              <a:t>由多个标量线程构成，以</a:t>
            </a:r>
            <a:r>
              <a:rPr lang="en-US" altLang="zh-CN" dirty="0" smtClean="0"/>
              <a:t>SIMD</a:t>
            </a:r>
            <a:r>
              <a:rPr lang="zh-CN" altLang="en-US" dirty="0" smtClean="0"/>
              <a:t>方式执行</a:t>
            </a:r>
            <a:r>
              <a:rPr lang="en-US" altLang="zh-CN" dirty="0" smtClean="0"/>
              <a:t> (</a:t>
            </a:r>
            <a:r>
              <a:rPr lang="zh-CN" altLang="en-US" dirty="0" smtClean="0"/>
              <a:t>即所有的线程执行相同的指令</a:t>
            </a:r>
            <a:r>
              <a:rPr lang="en-US" altLang="zh-CN" dirty="0" smtClean="0"/>
              <a:t>)</a:t>
            </a:r>
          </a:p>
          <a:p>
            <a:pPr lvl="1">
              <a:lnSpc>
                <a:spcPct val="120000"/>
              </a:lnSpc>
            </a:pPr>
            <a:r>
              <a:rPr lang="zh-CN" altLang="en-US" dirty="0" smtClean="0"/>
              <a:t>不需要</a:t>
            </a:r>
            <a:r>
              <a:rPr lang="en-US" altLang="zh-CN" dirty="0" smtClean="0"/>
              <a:t>lock step</a:t>
            </a:r>
          </a:p>
          <a:p>
            <a:pPr lvl="1">
              <a:lnSpc>
                <a:spcPct val="120000"/>
              </a:lnSpc>
            </a:pPr>
            <a:r>
              <a:rPr lang="zh-CN" altLang="en-US" dirty="0" smtClean="0"/>
              <a:t>每个线程可以单独对待</a:t>
            </a:r>
            <a:r>
              <a:rPr lang="en-US" altLang="zh-CN" dirty="0" smtClean="0"/>
              <a:t>(</a:t>
            </a:r>
            <a:r>
              <a:rPr lang="zh-CN" altLang="en-US" dirty="0" smtClean="0"/>
              <a:t>即可以映射到不同的</a:t>
            </a:r>
            <a:r>
              <a:rPr lang="en-US" altLang="zh-CN" dirty="0" smtClean="0"/>
              <a:t>warp</a:t>
            </a:r>
            <a:r>
              <a:rPr lang="zh-CN" altLang="en-US" dirty="0" smtClean="0"/>
              <a:t>中），编程模型不是</a:t>
            </a:r>
            <a:r>
              <a:rPr lang="en-US" altLang="zh-CN" dirty="0" smtClean="0"/>
              <a:t>SIMD</a:t>
            </a:r>
          </a:p>
          <a:p>
            <a:pPr lvl="2">
              <a:lnSpc>
                <a:spcPct val="120000"/>
              </a:lnSpc>
            </a:pPr>
            <a:r>
              <a:rPr lang="en-US" altLang="zh-CN" dirty="0" smtClean="0"/>
              <a:t>SW </a:t>
            </a:r>
            <a:r>
              <a:rPr lang="zh-CN" altLang="en-US" dirty="0" smtClean="0"/>
              <a:t>不必知道向量长度</a:t>
            </a:r>
            <a:endParaRPr lang="en-US" altLang="zh-CN" dirty="0" smtClean="0"/>
          </a:p>
          <a:p>
            <a:pPr lvl="2">
              <a:lnSpc>
                <a:spcPct val="120000"/>
              </a:lnSpc>
            </a:pPr>
            <a:r>
              <a:rPr lang="zh-CN" altLang="en-US" dirty="0" smtClean="0"/>
              <a:t>多个线程可以动态构成</a:t>
            </a:r>
            <a:r>
              <a:rPr lang="en-US" altLang="zh-CN" dirty="0" smtClean="0"/>
              <a:t>warp</a:t>
            </a:r>
          </a:p>
          <a:p>
            <a:pPr lvl="1">
              <a:lnSpc>
                <a:spcPct val="120000"/>
              </a:lnSpc>
            </a:pPr>
            <a:r>
              <a:rPr lang="en-US" altLang="zh-CN" dirty="0" smtClean="0"/>
              <a:t>ISA</a:t>
            </a:r>
            <a:r>
              <a:rPr lang="zh-CN" altLang="en-US" dirty="0" smtClean="0"/>
              <a:t>是标量</a:t>
            </a:r>
            <a:r>
              <a:rPr lang="en-US" altLang="zh-CN" dirty="0" smtClean="0"/>
              <a:t>ISA </a:t>
            </a:r>
            <a:r>
              <a:rPr lang="en-US" altLang="zh-CN" dirty="0" smtClean="0">
                <a:sym typeface="Wingdings" panose="05000000000000000000" pitchFamily="2" charset="2"/>
              </a:rPr>
              <a:t> </a:t>
            </a:r>
            <a:r>
              <a:rPr lang="zh-CN" altLang="en-US" dirty="0" smtClean="0">
                <a:sym typeface="Wingdings" panose="05000000000000000000" pitchFamily="2" charset="2"/>
              </a:rPr>
              <a:t>可以动态形成逻辑上的向量指令</a:t>
            </a:r>
            <a:endParaRPr lang="en-US" altLang="zh-CN" dirty="0" smtClean="0">
              <a:sym typeface="Wingdings" panose="05000000000000000000" pitchFamily="2" charset="2"/>
            </a:endParaRPr>
          </a:p>
          <a:p>
            <a:pPr lvl="1">
              <a:lnSpc>
                <a:spcPct val="120000"/>
              </a:lnSpc>
            </a:pPr>
            <a:r>
              <a:rPr lang="zh-CN" altLang="en-US" dirty="0" smtClean="0">
                <a:sym typeface="Wingdings" panose="05000000000000000000" pitchFamily="2" charset="2"/>
              </a:rPr>
              <a:t>是一种在</a:t>
            </a:r>
            <a:r>
              <a:rPr lang="en-US" altLang="zh-CN" dirty="0" smtClean="0">
                <a:sym typeface="Wingdings" panose="05000000000000000000" pitchFamily="2" charset="2"/>
              </a:rPr>
              <a:t>SIMD</a:t>
            </a:r>
            <a:r>
              <a:rPr lang="zh-CN" altLang="en-US" dirty="0" smtClean="0">
                <a:sym typeface="Wingdings" panose="05000000000000000000" pitchFamily="2" charset="2"/>
              </a:rPr>
              <a:t>硬件上实现的</a:t>
            </a:r>
            <a:r>
              <a:rPr lang="en-US" altLang="zh-CN" dirty="0" smtClean="0">
                <a:sym typeface="Wingdings" panose="05000000000000000000" pitchFamily="2" charset="2"/>
              </a:rPr>
              <a:t>SPMD</a:t>
            </a:r>
            <a:r>
              <a:rPr lang="zh-CN" altLang="en-US" dirty="0" smtClean="0">
                <a:sym typeface="Wingdings" panose="05000000000000000000" pitchFamily="2" charset="2"/>
              </a:rPr>
              <a:t>编程模型</a:t>
            </a:r>
            <a:endParaRPr lang="en-US" altLang="zh-CN" dirty="0" smtClean="0"/>
          </a:p>
        </p:txBody>
      </p:sp>
      <p:sp>
        <p:nvSpPr>
          <p:cNvPr id="2" name="日期占位符 1"/>
          <p:cNvSpPr>
            <a:spLocks noGrp="1"/>
          </p:cNvSpPr>
          <p:nvPr>
            <p:ph type="dt" sz="half" idx="10"/>
          </p:nvPr>
        </p:nvSpPr>
        <p:spPr/>
        <p:txBody>
          <a:bodyPr/>
          <a:lstStyle/>
          <a:p>
            <a:fld id="{1704BEC4-1F1C-43EE-98D3-05F813316099}" type="datetime1">
              <a:rPr lang="en-US" altLang="zh-CN" smtClean="0"/>
              <a:t>4/30/2020</a:t>
            </a:fld>
            <a:endParaRPr lang="zh-CN" altLang="en-US"/>
          </a:p>
        </p:txBody>
      </p:sp>
      <p:sp>
        <p:nvSpPr>
          <p:cNvPr id="3" name="页脚占位符 2"/>
          <p:cNvSpPr>
            <a:spLocks noGrp="1"/>
          </p:cNvSpPr>
          <p:nvPr>
            <p:ph type="ftr" sz="quarter" idx="11"/>
          </p:nvPr>
        </p:nvSpPr>
        <p:spPr/>
        <p:txBody>
          <a:bodyPr/>
          <a:lstStyle/>
          <a:p>
            <a:r>
              <a:rPr lang="zh-CN" altLang="en-US" smtClean="0"/>
              <a:t>中国科学技术大学</a:t>
            </a:r>
            <a:endParaRPr lang="zh-CN" altLang="en-US" dirty="0"/>
          </a:p>
        </p:txBody>
      </p:sp>
      <p:sp>
        <p:nvSpPr>
          <p:cNvPr id="4" name="灯片编号占位符 3"/>
          <p:cNvSpPr>
            <a:spLocks noGrp="1"/>
          </p:cNvSpPr>
          <p:nvPr>
            <p:ph type="sldNum" sz="quarter" idx="12"/>
          </p:nvPr>
        </p:nvSpPr>
        <p:spPr/>
        <p:txBody>
          <a:bodyPr/>
          <a:lstStyle/>
          <a:p>
            <a:fld id="{8BD4F407-B401-4F27-B84C-F4D1FCFDF361}" type="slidenum">
              <a:rPr lang="zh-CN" altLang="en-US" smtClean="0"/>
              <a:pPr/>
              <a:t>53</a:t>
            </a:fld>
            <a:endParaRPr lang="zh-CN" altLang="en-US" dirty="0"/>
          </a:p>
        </p:txBody>
      </p:sp>
    </p:spTree>
    <p:extLst>
      <p:ext uri="{BB962C8B-B14F-4D97-AF65-F5344CB8AC3E}">
        <p14:creationId xmlns:p14="http://schemas.microsoft.com/office/powerpoint/2010/main" val="2259019635"/>
      </p:ext>
    </p:extLst>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Title 1"/>
          <p:cNvSpPr>
            <a:spLocks noGrp="1"/>
          </p:cNvSpPr>
          <p:nvPr>
            <p:ph type="title"/>
          </p:nvPr>
        </p:nvSpPr>
        <p:spPr/>
        <p:txBody>
          <a:bodyPr/>
          <a:lstStyle/>
          <a:p>
            <a:r>
              <a:rPr lang="en-US" altLang="zh-CN" sz="3600" smtClean="0"/>
              <a:t>Warp Execution (Recall the Slide)</a:t>
            </a:r>
          </a:p>
        </p:txBody>
      </p:sp>
      <p:sp>
        <p:nvSpPr>
          <p:cNvPr id="2" name="日期占位符 1"/>
          <p:cNvSpPr>
            <a:spLocks noGrp="1"/>
          </p:cNvSpPr>
          <p:nvPr>
            <p:ph type="dt" sz="half" idx="10"/>
          </p:nvPr>
        </p:nvSpPr>
        <p:spPr/>
        <p:txBody>
          <a:bodyPr/>
          <a:lstStyle/>
          <a:p>
            <a:fld id="{236174B1-3B43-46FD-970C-A30EBC5C7C18}" type="datetime1">
              <a:rPr lang="en-US" altLang="zh-CN" smtClean="0"/>
              <a:t>4/30/2020</a:t>
            </a:fld>
            <a:endParaRPr lang="zh-CN" altLang="en-US"/>
          </a:p>
        </p:txBody>
      </p:sp>
      <p:sp>
        <p:nvSpPr>
          <p:cNvPr id="3" name="页脚占位符 2"/>
          <p:cNvSpPr>
            <a:spLocks noGrp="1"/>
          </p:cNvSpPr>
          <p:nvPr>
            <p:ph type="ftr" sz="quarter" idx="11"/>
          </p:nvPr>
        </p:nvSpPr>
        <p:spPr/>
        <p:txBody>
          <a:bodyPr/>
          <a:lstStyle/>
          <a:p>
            <a:r>
              <a:rPr lang="zh-CN" altLang="en-US" smtClean="0"/>
              <a:t>中国科学技术大学</a:t>
            </a:r>
            <a:endParaRPr lang="zh-CN" altLang="en-US" dirty="0"/>
          </a:p>
        </p:txBody>
      </p:sp>
      <p:sp>
        <p:nvSpPr>
          <p:cNvPr id="165891"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0"/>
              </a:spcBef>
              <a:buFontTx/>
              <a:buNone/>
            </a:pPr>
            <a:fld id="{B37E49E7-AF46-4A9F-8F2C-F9F779DF8E6F}" type="slidenum">
              <a:rPr lang="en-US" altLang="zh-CN" sz="1600" smtClean="0">
                <a:solidFill>
                  <a:srgbClr val="000000"/>
                </a:solidFill>
                <a:latin typeface="Garamond" panose="02020404030301010803" pitchFamily="18" charset="0"/>
                <a:ea typeface="MS PGothic" pitchFamily="34" charset="-128"/>
              </a:rPr>
              <a:pPr algn="ctr">
                <a:lnSpc>
                  <a:spcPct val="100000"/>
                </a:lnSpc>
                <a:spcBef>
                  <a:spcPct val="0"/>
                </a:spcBef>
                <a:buFontTx/>
                <a:buNone/>
              </a:pPr>
              <a:t>54</a:t>
            </a:fld>
            <a:endParaRPr lang="en-US" altLang="zh-CN" sz="1600" smtClean="0">
              <a:solidFill>
                <a:srgbClr val="000000"/>
              </a:solidFill>
              <a:latin typeface="Garamond" panose="02020404030301010803" pitchFamily="18" charset="0"/>
              <a:ea typeface="MS PGothic" pitchFamily="34" charset="-128"/>
            </a:endParaRPr>
          </a:p>
        </p:txBody>
      </p:sp>
      <p:sp>
        <p:nvSpPr>
          <p:cNvPr id="165892" name="Text Box 3"/>
          <p:cNvSpPr txBox="1">
            <a:spLocks noChangeArrowheads="1"/>
          </p:cNvSpPr>
          <p:nvPr/>
        </p:nvSpPr>
        <p:spPr bwMode="auto">
          <a:xfrm>
            <a:off x="914400" y="963613"/>
            <a:ext cx="63373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a:solidFill>
                  <a:srgbClr val="000000"/>
                </a:solidFill>
                <a:latin typeface="Verdana" panose="020B0604030504040204" pitchFamily="34" charset="0"/>
                <a:ea typeface="Gulim" pitchFamily="34" charset="-127"/>
              </a:rPr>
              <a:t>32-thread warp executing ADD A[tid],B[tid] </a:t>
            </a:r>
            <a:r>
              <a:rPr lang="en-US" altLang="ko-KR" sz="1800">
                <a:solidFill>
                  <a:srgbClr val="000000"/>
                </a:solidFill>
                <a:latin typeface="Verdana" panose="020B0604030504040204" pitchFamily="34" charset="0"/>
                <a:ea typeface="Gulim" pitchFamily="34" charset="-127"/>
                <a:sym typeface="Wingdings" panose="05000000000000000000" pitchFamily="2" charset="2"/>
              </a:rPr>
              <a:t> C[tid]</a:t>
            </a:r>
            <a:endParaRPr lang="en-US" altLang="ko-KR" sz="1800">
              <a:solidFill>
                <a:srgbClr val="000000"/>
              </a:solidFill>
              <a:latin typeface="Verdana" panose="020B0604030504040204" pitchFamily="34" charset="0"/>
              <a:ea typeface="Gulim" pitchFamily="34" charset="-127"/>
            </a:endParaRPr>
          </a:p>
        </p:txBody>
      </p:sp>
      <p:grpSp>
        <p:nvGrpSpPr>
          <p:cNvPr id="165893" name="Group 4"/>
          <p:cNvGrpSpPr>
            <a:grpSpLocks/>
          </p:cNvGrpSpPr>
          <p:nvPr/>
        </p:nvGrpSpPr>
        <p:grpSpPr bwMode="auto">
          <a:xfrm>
            <a:off x="693738" y="1408113"/>
            <a:ext cx="2741612" cy="4816475"/>
            <a:chOff x="480" y="816"/>
            <a:chExt cx="1727" cy="3034"/>
          </a:xfrm>
        </p:grpSpPr>
        <p:grpSp>
          <p:nvGrpSpPr>
            <p:cNvPr id="166010" name="Group 5"/>
            <p:cNvGrpSpPr>
              <a:grpSpLocks/>
            </p:cNvGrpSpPr>
            <p:nvPr/>
          </p:nvGrpSpPr>
          <p:grpSpPr bwMode="auto">
            <a:xfrm>
              <a:off x="658" y="1882"/>
              <a:ext cx="798" cy="1968"/>
              <a:chOff x="815" y="1402"/>
              <a:chExt cx="798" cy="1968"/>
            </a:xfrm>
          </p:grpSpPr>
          <p:sp>
            <p:nvSpPr>
              <p:cNvPr id="166013" name="Freeform 6"/>
              <p:cNvSpPr>
                <a:spLocks/>
              </p:cNvSpPr>
              <p:nvPr/>
            </p:nvSpPr>
            <p:spPr bwMode="auto">
              <a:xfrm>
                <a:off x="960" y="2352"/>
                <a:ext cx="576" cy="672"/>
              </a:xfrm>
              <a:custGeom>
                <a:avLst/>
                <a:gdLst>
                  <a:gd name="T0" fmla="*/ 0 w 576"/>
                  <a:gd name="T1" fmla="*/ 0 h 672"/>
                  <a:gd name="T2" fmla="*/ 144 w 576"/>
                  <a:gd name="T3" fmla="*/ 672 h 672"/>
                  <a:gd name="T4" fmla="*/ 450 w 576"/>
                  <a:gd name="T5" fmla="*/ 672 h 672"/>
                  <a:gd name="T6" fmla="*/ 576 w 576"/>
                  <a:gd name="T7" fmla="*/ 0 h 672"/>
                  <a:gd name="T8" fmla="*/ 336 w 576"/>
                  <a:gd name="T9" fmla="*/ 0 h 672"/>
                  <a:gd name="T10" fmla="*/ 288 w 576"/>
                  <a:gd name="T11" fmla="*/ 96 h 672"/>
                  <a:gd name="T12" fmla="*/ 240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nvGrpSpPr>
              <p:cNvPr id="166014" name="Group 10"/>
              <p:cNvGrpSpPr>
                <a:grpSpLocks/>
              </p:cNvGrpSpPr>
              <p:nvPr/>
            </p:nvGrpSpPr>
            <p:grpSpPr bwMode="auto">
              <a:xfrm>
                <a:off x="960" y="2928"/>
                <a:ext cx="626" cy="48"/>
                <a:chOff x="1536" y="2256"/>
                <a:chExt cx="626" cy="48"/>
              </a:xfrm>
            </p:grpSpPr>
            <p:sp>
              <p:nvSpPr>
                <p:cNvPr id="166037" name="Rectangle 8"/>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6038" name="Freeform 9"/>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6039" name="Line 10"/>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6015" name="Group 11"/>
              <p:cNvGrpSpPr>
                <a:grpSpLocks/>
              </p:cNvGrpSpPr>
              <p:nvPr/>
            </p:nvGrpSpPr>
            <p:grpSpPr bwMode="auto">
              <a:xfrm>
                <a:off x="960" y="2448"/>
                <a:ext cx="626" cy="48"/>
                <a:chOff x="1536" y="2256"/>
                <a:chExt cx="626" cy="48"/>
              </a:xfrm>
            </p:grpSpPr>
            <p:sp>
              <p:nvSpPr>
                <p:cNvPr id="166034" name="Rectangle 12"/>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6035" name="Freeform 13"/>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6036" name="Line 14"/>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6016" name="Group 15"/>
              <p:cNvGrpSpPr>
                <a:grpSpLocks/>
              </p:cNvGrpSpPr>
              <p:nvPr/>
            </p:nvGrpSpPr>
            <p:grpSpPr bwMode="auto">
              <a:xfrm>
                <a:off x="960" y="2688"/>
                <a:ext cx="626" cy="48"/>
                <a:chOff x="1536" y="2256"/>
                <a:chExt cx="626" cy="48"/>
              </a:xfrm>
            </p:grpSpPr>
            <p:sp>
              <p:nvSpPr>
                <p:cNvPr id="166031" name="Rectangle 16"/>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6032" name="Freeform 17"/>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6033" name="Line 18"/>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166017" name="Text Box 19"/>
              <p:cNvSpPr txBox="1">
                <a:spLocks noChangeArrowheads="1"/>
              </p:cNvSpPr>
              <p:nvPr/>
            </p:nvSpPr>
            <p:spPr bwMode="auto">
              <a:xfrm>
                <a:off x="1055" y="269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C[1]</a:t>
                </a:r>
              </a:p>
            </p:txBody>
          </p:sp>
          <p:sp>
            <p:nvSpPr>
              <p:cNvPr id="166018" name="Text Box 20"/>
              <p:cNvSpPr txBox="1">
                <a:spLocks noChangeArrowheads="1"/>
              </p:cNvSpPr>
              <p:nvPr/>
            </p:nvSpPr>
            <p:spPr bwMode="auto">
              <a:xfrm>
                <a:off x="1055" y="245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C[2]</a:t>
                </a:r>
              </a:p>
            </p:txBody>
          </p:sp>
          <p:sp>
            <p:nvSpPr>
              <p:cNvPr id="166019" name="Text Box 21"/>
              <p:cNvSpPr txBox="1">
                <a:spLocks noChangeArrowheads="1"/>
              </p:cNvSpPr>
              <p:nvPr/>
            </p:nvSpPr>
            <p:spPr bwMode="auto">
              <a:xfrm>
                <a:off x="1055" y="317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C[0]</a:t>
                </a:r>
              </a:p>
            </p:txBody>
          </p:sp>
          <p:sp>
            <p:nvSpPr>
              <p:cNvPr id="166020" name="Line 22"/>
              <p:cNvSpPr>
                <a:spLocks noChangeShapeType="1"/>
              </p:cNvSpPr>
              <p:nvPr/>
            </p:nvSpPr>
            <p:spPr bwMode="auto">
              <a:xfrm>
                <a:off x="1248" y="3024"/>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021" name="Line 23"/>
              <p:cNvSpPr>
                <a:spLocks noChangeShapeType="1"/>
              </p:cNvSpPr>
              <p:nvPr/>
            </p:nvSpPr>
            <p:spPr bwMode="auto">
              <a:xfrm>
                <a:off x="1440" y="22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022" name="Line 24"/>
              <p:cNvSpPr>
                <a:spLocks noChangeShapeType="1"/>
              </p:cNvSpPr>
              <p:nvPr/>
            </p:nvSpPr>
            <p:spPr bwMode="auto">
              <a:xfrm>
                <a:off x="1056" y="22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023" name="Text Box 25"/>
              <p:cNvSpPr txBox="1">
                <a:spLocks noChangeArrowheads="1"/>
              </p:cNvSpPr>
              <p:nvPr/>
            </p:nvSpPr>
            <p:spPr bwMode="auto">
              <a:xfrm>
                <a:off x="815" y="1978"/>
                <a:ext cx="36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A[3]</a:t>
                </a:r>
              </a:p>
            </p:txBody>
          </p:sp>
          <p:sp>
            <p:nvSpPr>
              <p:cNvPr id="166024" name="Text Box 26"/>
              <p:cNvSpPr txBox="1">
                <a:spLocks noChangeArrowheads="1"/>
              </p:cNvSpPr>
              <p:nvPr/>
            </p:nvSpPr>
            <p:spPr bwMode="auto">
              <a:xfrm>
                <a:off x="1247" y="1978"/>
                <a:ext cx="36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B[3]</a:t>
                </a:r>
              </a:p>
            </p:txBody>
          </p:sp>
          <p:sp>
            <p:nvSpPr>
              <p:cNvPr id="166025" name="Text Box 27"/>
              <p:cNvSpPr txBox="1">
                <a:spLocks noChangeArrowheads="1"/>
              </p:cNvSpPr>
              <p:nvPr/>
            </p:nvSpPr>
            <p:spPr bwMode="auto">
              <a:xfrm>
                <a:off x="815" y="1786"/>
                <a:ext cx="36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A[4]</a:t>
                </a:r>
              </a:p>
            </p:txBody>
          </p:sp>
          <p:sp>
            <p:nvSpPr>
              <p:cNvPr id="166026" name="Text Box 28"/>
              <p:cNvSpPr txBox="1">
                <a:spLocks noChangeArrowheads="1"/>
              </p:cNvSpPr>
              <p:nvPr/>
            </p:nvSpPr>
            <p:spPr bwMode="auto">
              <a:xfrm>
                <a:off x="1247" y="1786"/>
                <a:ext cx="36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B[4]</a:t>
                </a:r>
              </a:p>
            </p:txBody>
          </p:sp>
          <p:sp>
            <p:nvSpPr>
              <p:cNvPr id="166027" name="Text Box 29"/>
              <p:cNvSpPr txBox="1">
                <a:spLocks noChangeArrowheads="1"/>
              </p:cNvSpPr>
              <p:nvPr/>
            </p:nvSpPr>
            <p:spPr bwMode="auto">
              <a:xfrm>
                <a:off x="815" y="1594"/>
                <a:ext cx="36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A[5]</a:t>
                </a:r>
              </a:p>
            </p:txBody>
          </p:sp>
          <p:sp>
            <p:nvSpPr>
              <p:cNvPr id="166028" name="Text Box 30"/>
              <p:cNvSpPr txBox="1">
                <a:spLocks noChangeArrowheads="1"/>
              </p:cNvSpPr>
              <p:nvPr/>
            </p:nvSpPr>
            <p:spPr bwMode="auto">
              <a:xfrm>
                <a:off x="1247" y="1594"/>
                <a:ext cx="36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B[5]</a:t>
                </a:r>
              </a:p>
            </p:txBody>
          </p:sp>
          <p:sp>
            <p:nvSpPr>
              <p:cNvPr id="166029" name="Text Box 31"/>
              <p:cNvSpPr txBox="1">
                <a:spLocks noChangeArrowheads="1"/>
              </p:cNvSpPr>
              <p:nvPr/>
            </p:nvSpPr>
            <p:spPr bwMode="auto">
              <a:xfrm>
                <a:off x="815" y="1402"/>
                <a:ext cx="36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A[6]</a:t>
                </a:r>
              </a:p>
            </p:txBody>
          </p:sp>
          <p:sp>
            <p:nvSpPr>
              <p:cNvPr id="166030" name="Text Box 32"/>
              <p:cNvSpPr txBox="1">
                <a:spLocks noChangeArrowheads="1"/>
              </p:cNvSpPr>
              <p:nvPr/>
            </p:nvSpPr>
            <p:spPr bwMode="auto">
              <a:xfrm>
                <a:off x="1247" y="1402"/>
                <a:ext cx="36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B[6]</a:t>
                </a:r>
              </a:p>
            </p:txBody>
          </p:sp>
        </p:grpSp>
        <p:sp>
          <p:nvSpPr>
            <p:cNvPr id="166011" name="Line 33"/>
            <p:cNvSpPr>
              <a:spLocks noChangeShapeType="1"/>
            </p:cNvSpPr>
            <p:nvPr/>
          </p:nvSpPr>
          <p:spPr bwMode="auto">
            <a:xfrm flipH="1">
              <a:off x="1152" y="816"/>
              <a:ext cx="1008" cy="1056"/>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012" name="Oval 34"/>
            <p:cNvSpPr>
              <a:spLocks noChangeArrowheads="1"/>
            </p:cNvSpPr>
            <p:nvPr/>
          </p:nvSpPr>
          <p:spPr bwMode="auto">
            <a:xfrm>
              <a:off x="480" y="954"/>
              <a:ext cx="1727" cy="630"/>
            </a:xfrm>
            <a:prstGeom prst="ellipse">
              <a:avLst/>
            </a:prstGeom>
            <a:solidFill>
              <a:schemeClr val="bg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i="1">
                  <a:solidFill>
                    <a:srgbClr val="000000"/>
                  </a:solidFill>
                  <a:latin typeface="Verdana" panose="020B0604030504040204" pitchFamily="34" charset="0"/>
                  <a:ea typeface="Gulim" pitchFamily="34" charset="-127"/>
                </a:rPr>
                <a:t>Execution using one pipelined functional unit</a:t>
              </a:r>
            </a:p>
          </p:txBody>
        </p:sp>
      </p:grpSp>
      <p:grpSp>
        <p:nvGrpSpPr>
          <p:cNvPr id="165894" name="Group 35"/>
          <p:cNvGrpSpPr>
            <a:grpSpLocks/>
          </p:cNvGrpSpPr>
          <p:nvPr/>
        </p:nvGrpSpPr>
        <p:grpSpPr bwMode="auto">
          <a:xfrm>
            <a:off x="3130550" y="1408113"/>
            <a:ext cx="5341938" cy="4816475"/>
            <a:chOff x="2015" y="816"/>
            <a:chExt cx="3365" cy="3034"/>
          </a:xfrm>
        </p:grpSpPr>
        <p:grpSp>
          <p:nvGrpSpPr>
            <p:cNvPr id="165896" name="Group 36"/>
            <p:cNvGrpSpPr>
              <a:grpSpLocks/>
            </p:cNvGrpSpPr>
            <p:nvPr/>
          </p:nvGrpSpPr>
          <p:grpSpPr bwMode="auto">
            <a:xfrm>
              <a:off x="2015" y="1882"/>
              <a:ext cx="869" cy="1968"/>
              <a:chOff x="780" y="1402"/>
              <a:chExt cx="869" cy="1968"/>
            </a:xfrm>
          </p:grpSpPr>
          <p:sp>
            <p:nvSpPr>
              <p:cNvPr id="165983" name="Freeform 37"/>
              <p:cNvSpPr>
                <a:spLocks/>
              </p:cNvSpPr>
              <p:nvPr/>
            </p:nvSpPr>
            <p:spPr bwMode="auto">
              <a:xfrm>
                <a:off x="960" y="2352"/>
                <a:ext cx="576" cy="672"/>
              </a:xfrm>
              <a:custGeom>
                <a:avLst/>
                <a:gdLst>
                  <a:gd name="T0" fmla="*/ 0 w 576"/>
                  <a:gd name="T1" fmla="*/ 0 h 672"/>
                  <a:gd name="T2" fmla="*/ 144 w 576"/>
                  <a:gd name="T3" fmla="*/ 672 h 672"/>
                  <a:gd name="T4" fmla="*/ 450 w 576"/>
                  <a:gd name="T5" fmla="*/ 672 h 672"/>
                  <a:gd name="T6" fmla="*/ 576 w 576"/>
                  <a:gd name="T7" fmla="*/ 0 h 672"/>
                  <a:gd name="T8" fmla="*/ 336 w 576"/>
                  <a:gd name="T9" fmla="*/ 0 h 672"/>
                  <a:gd name="T10" fmla="*/ 288 w 576"/>
                  <a:gd name="T11" fmla="*/ 96 h 672"/>
                  <a:gd name="T12" fmla="*/ 240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nvGrpSpPr>
              <p:cNvPr id="165984" name="Group 38"/>
              <p:cNvGrpSpPr>
                <a:grpSpLocks/>
              </p:cNvGrpSpPr>
              <p:nvPr/>
            </p:nvGrpSpPr>
            <p:grpSpPr bwMode="auto">
              <a:xfrm>
                <a:off x="960" y="2928"/>
                <a:ext cx="626" cy="48"/>
                <a:chOff x="1536" y="2256"/>
                <a:chExt cx="626" cy="48"/>
              </a:xfrm>
            </p:grpSpPr>
            <p:sp>
              <p:nvSpPr>
                <p:cNvPr id="166007" name="Rectangle 39"/>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6008" name="Freeform 40"/>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6009" name="Line 41"/>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5985" name="Group 42"/>
              <p:cNvGrpSpPr>
                <a:grpSpLocks/>
              </p:cNvGrpSpPr>
              <p:nvPr/>
            </p:nvGrpSpPr>
            <p:grpSpPr bwMode="auto">
              <a:xfrm>
                <a:off x="960" y="2448"/>
                <a:ext cx="626" cy="48"/>
                <a:chOff x="1536" y="2256"/>
                <a:chExt cx="626" cy="48"/>
              </a:xfrm>
            </p:grpSpPr>
            <p:sp>
              <p:nvSpPr>
                <p:cNvPr id="166004" name="Rectangle 43"/>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6005" name="Freeform 44"/>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6006" name="Line 45"/>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5986" name="Group 46"/>
              <p:cNvGrpSpPr>
                <a:grpSpLocks/>
              </p:cNvGrpSpPr>
              <p:nvPr/>
            </p:nvGrpSpPr>
            <p:grpSpPr bwMode="auto">
              <a:xfrm>
                <a:off x="960" y="2688"/>
                <a:ext cx="626" cy="48"/>
                <a:chOff x="1536" y="2256"/>
                <a:chExt cx="626" cy="48"/>
              </a:xfrm>
            </p:grpSpPr>
            <p:sp>
              <p:nvSpPr>
                <p:cNvPr id="166001" name="Rectangle 47"/>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6002" name="Freeform 48"/>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6003" name="Line 49"/>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165987" name="Text Box 50"/>
              <p:cNvSpPr txBox="1">
                <a:spLocks noChangeArrowheads="1"/>
              </p:cNvSpPr>
              <p:nvPr/>
            </p:nvSpPr>
            <p:spPr bwMode="auto">
              <a:xfrm>
                <a:off x="1055" y="269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C[4]</a:t>
                </a:r>
              </a:p>
            </p:txBody>
          </p:sp>
          <p:sp>
            <p:nvSpPr>
              <p:cNvPr id="165988" name="Text Box 51"/>
              <p:cNvSpPr txBox="1">
                <a:spLocks noChangeArrowheads="1"/>
              </p:cNvSpPr>
              <p:nvPr/>
            </p:nvSpPr>
            <p:spPr bwMode="auto">
              <a:xfrm>
                <a:off x="1055" y="245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C[8]</a:t>
                </a:r>
              </a:p>
            </p:txBody>
          </p:sp>
          <p:sp>
            <p:nvSpPr>
              <p:cNvPr id="165989" name="Text Box 52"/>
              <p:cNvSpPr txBox="1">
                <a:spLocks noChangeArrowheads="1"/>
              </p:cNvSpPr>
              <p:nvPr/>
            </p:nvSpPr>
            <p:spPr bwMode="auto">
              <a:xfrm>
                <a:off x="1055" y="317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C[0]</a:t>
                </a:r>
              </a:p>
            </p:txBody>
          </p:sp>
          <p:sp>
            <p:nvSpPr>
              <p:cNvPr id="165990" name="Line 53"/>
              <p:cNvSpPr>
                <a:spLocks noChangeShapeType="1"/>
              </p:cNvSpPr>
              <p:nvPr/>
            </p:nvSpPr>
            <p:spPr bwMode="auto">
              <a:xfrm>
                <a:off x="1248" y="3024"/>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5991" name="Line 54"/>
              <p:cNvSpPr>
                <a:spLocks noChangeShapeType="1"/>
              </p:cNvSpPr>
              <p:nvPr/>
            </p:nvSpPr>
            <p:spPr bwMode="auto">
              <a:xfrm>
                <a:off x="1440" y="22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5992" name="Line 55"/>
              <p:cNvSpPr>
                <a:spLocks noChangeShapeType="1"/>
              </p:cNvSpPr>
              <p:nvPr/>
            </p:nvSpPr>
            <p:spPr bwMode="auto">
              <a:xfrm>
                <a:off x="1056" y="22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5993" name="Text Box 56"/>
              <p:cNvSpPr txBox="1">
                <a:spLocks noChangeArrowheads="1"/>
              </p:cNvSpPr>
              <p:nvPr/>
            </p:nvSpPr>
            <p:spPr bwMode="auto">
              <a:xfrm>
                <a:off x="780" y="1978"/>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A[12]</a:t>
                </a:r>
              </a:p>
            </p:txBody>
          </p:sp>
          <p:sp>
            <p:nvSpPr>
              <p:cNvPr id="165994" name="Text Box 57"/>
              <p:cNvSpPr txBox="1">
                <a:spLocks noChangeArrowheads="1"/>
              </p:cNvSpPr>
              <p:nvPr/>
            </p:nvSpPr>
            <p:spPr bwMode="auto">
              <a:xfrm>
                <a:off x="1212" y="1978"/>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B[12]</a:t>
                </a:r>
              </a:p>
            </p:txBody>
          </p:sp>
          <p:sp>
            <p:nvSpPr>
              <p:cNvPr id="165995" name="Text Box 58"/>
              <p:cNvSpPr txBox="1">
                <a:spLocks noChangeArrowheads="1"/>
              </p:cNvSpPr>
              <p:nvPr/>
            </p:nvSpPr>
            <p:spPr bwMode="auto">
              <a:xfrm>
                <a:off x="780" y="1786"/>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A[16]</a:t>
                </a:r>
              </a:p>
            </p:txBody>
          </p:sp>
          <p:sp>
            <p:nvSpPr>
              <p:cNvPr id="165996" name="Text Box 59"/>
              <p:cNvSpPr txBox="1">
                <a:spLocks noChangeArrowheads="1"/>
              </p:cNvSpPr>
              <p:nvPr/>
            </p:nvSpPr>
            <p:spPr bwMode="auto">
              <a:xfrm>
                <a:off x="1212" y="1786"/>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B[16]</a:t>
                </a:r>
              </a:p>
            </p:txBody>
          </p:sp>
          <p:sp>
            <p:nvSpPr>
              <p:cNvPr id="165997" name="Text Box 60"/>
              <p:cNvSpPr txBox="1">
                <a:spLocks noChangeArrowheads="1"/>
              </p:cNvSpPr>
              <p:nvPr/>
            </p:nvSpPr>
            <p:spPr bwMode="auto">
              <a:xfrm>
                <a:off x="780" y="1594"/>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A[20]</a:t>
                </a:r>
              </a:p>
            </p:txBody>
          </p:sp>
          <p:sp>
            <p:nvSpPr>
              <p:cNvPr id="165998" name="Text Box 61"/>
              <p:cNvSpPr txBox="1">
                <a:spLocks noChangeArrowheads="1"/>
              </p:cNvSpPr>
              <p:nvPr/>
            </p:nvSpPr>
            <p:spPr bwMode="auto">
              <a:xfrm>
                <a:off x="1212" y="1594"/>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B[20]</a:t>
                </a:r>
              </a:p>
            </p:txBody>
          </p:sp>
          <p:sp>
            <p:nvSpPr>
              <p:cNvPr id="165999" name="Text Box 62"/>
              <p:cNvSpPr txBox="1">
                <a:spLocks noChangeArrowheads="1"/>
              </p:cNvSpPr>
              <p:nvPr/>
            </p:nvSpPr>
            <p:spPr bwMode="auto">
              <a:xfrm>
                <a:off x="780" y="1402"/>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A[24]</a:t>
                </a:r>
              </a:p>
            </p:txBody>
          </p:sp>
          <p:sp>
            <p:nvSpPr>
              <p:cNvPr id="166000" name="Text Box 63"/>
              <p:cNvSpPr txBox="1">
                <a:spLocks noChangeArrowheads="1"/>
              </p:cNvSpPr>
              <p:nvPr/>
            </p:nvSpPr>
            <p:spPr bwMode="auto">
              <a:xfrm>
                <a:off x="1212" y="1402"/>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B[24]</a:t>
                </a:r>
              </a:p>
            </p:txBody>
          </p:sp>
        </p:grpSp>
        <p:grpSp>
          <p:nvGrpSpPr>
            <p:cNvPr id="165897" name="Group 64"/>
            <p:cNvGrpSpPr>
              <a:grpSpLocks/>
            </p:cNvGrpSpPr>
            <p:nvPr/>
          </p:nvGrpSpPr>
          <p:grpSpPr bwMode="auto">
            <a:xfrm>
              <a:off x="2879" y="1882"/>
              <a:ext cx="869" cy="1968"/>
              <a:chOff x="780" y="1402"/>
              <a:chExt cx="869" cy="1968"/>
            </a:xfrm>
          </p:grpSpPr>
          <p:sp>
            <p:nvSpPr>
              <p:cNvPr id="165956" name="Freeform 65"/>
              <p:cNvSpPr>
                <a:spLocks/>
              </p:cNvSpPr>
              <p:nvPr/>
            </p:nvSpPr>
            <p:spPr bwMode="auto">
              <a:xfrm>
                <a:off x="960" y="2352"/>
                <a:ext cx="576" cy="672"/>
              </a:xfrm>
              <a:custGeom>
                <a:avLst/>
                <a:gdLst>
                  <a:gd name="T0" fmla="*/ 0 w 576"/>
                  <a:gd name="T1" fmla="*/ 0 h 672"/>
                  <a:gd name="T2" fmla="*/ 144 w 576"/>
                  <a:gd name="T3" fmla="*/ 672 h 672"/>
                  <a:gd name="T4" fmla="*/ 450 w 576"/>
                  <a:gd name="T5" fmla="*/ 672 h 672"/>
                  <a:gd name="T6" fmla="*/ 576 w 576"/>
                  <a:gd name="T7" fmla="*/ 0 h 672"/>
                  <a:gd name="T8" fmla="*/ 336 w 576"/>
                  <a:gd name="T9" fmla="*/ 0 h 672"/>
                  <a:gd name="T10" fmla="*/ 288 w 576"/>
                  <a:gd name="T11" fmla="*/ 96 h 672"/>
                  <a:gd name="T12" fmla="*/ 240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nvGrpSpPr>
              <p:cNvPr id="165957" name="Group 66"/>
              <p:cNvGrpSpPr>
                <a:grpSpLocks/>
              </p:cNvGrpSpPr>
              <p:nvPr/>
            </p:nvGrpSpPr>
            <p:grpSpPr bwMode="auto">
              <a:xfrm>
                <a:off x="960" y="2928"/>
                <a:ext cx="626" cy="48"/>
                <a:chOff x="1536" y="2256"/>
                <a:chExt cx="626" cy="48"/>
              </a:xfrm>
            </p:grpSpPr>
            <p:sp>
              <p:nvSpPr>
                <p:cNvPr id="165980" name="Rectangle 67"/>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5981" name="Freeform 68"/>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5982" name="Line 69"/>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5958" name="Group 70"/>
              <p:cNvGrpSpPr>
                <a:grpSpLocks/>
              </p:cNvGrpSpPr>
              <p:nvPr/>
            </p:nvGrpSpPr>
            <p:grpSpPr bwMode="auto">
              <a:xfrm>
                <a:off x="960" y="2448"/>
                <a:ext cx="626" cy="48"/>
                <a:chOff x="1536" y="2256"/>
                <a:chExt cx="626" cy="48"/>
              </a:xfrm>
            </p:grpSpPr>
            <p:sp>
              <p:nvSpPr>
                <p:cNvPr id="165977" name="Rectangle 71"/>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5978" name="Freeform 72"/>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5979" name="Line 73"/>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5959" name="Group 74"/>
              <p:cNvGrpSpPr>
                <a:grpSpLocks/>
              </p:cNvGrpSpPr>
              <p:nvPr/>
            </p:nvGrpSpPr>
            <p:grpSpPr bwMode="auto">
              <a:xfrm>
                <a:off x="960" y="2688"/>
                <a:ext cx="626" cy="48"/>
                <a:chOff x="1536" y="2256"/>
                <a:chExt cx="626" cy="48"/>
              </a:xfrm>
            </p:grpSpPr>
            <p:sp>
              <p:nvSpPr>
                <p:cNvPr id="165974" name="Rectangle 75"/>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5975" name="Freeform 76"/>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5976" name="Line 77"/>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165960" name="Text Box 78"/>
              <p:cNvSpPr txBox="1">
                <a:spLocks noChangeArrowheads="1"/>
              </p:cNvSpPr>
              <p:nvPr/>
            </p:nvSpPr>
            <p:spPr bwMode="auto">
              <a:xfrm>
                <a:off x="1055" y="269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C[5]</a:t>
                </a:r>
              </a:p>
            </p:txBody>
          </p:sp>
          <p:sp>
            <p:nvSpPr>
              <p:cNvPr id="165961" name="Text Box 79"/>
              <p:cNvSpPr txBox="1">
                <a:spLocks noChangeArrowheads="1"/>
              </p:cNvSpPr>
              <p:nvPr/>
            </p:nvSpPr>
            <p:spPr bwMode="auto">
              <a:xfrm>
                <a:off x="1055" y="245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C[9]</a:t>
                </a:r>
              </a:p>
            </p:txBody>
          </p:sp>
          <p:sp>
            <p:nvSpPr>
              <p:cNvPr id="165962" name="Text Box 80"/>
              <p:cNvSpPr txBox="1">
                <a:spLocks noChangeArrowheads="1"/>
              </p:cNvSpPr>
              <p:nvPr/>
            </p:nvSpPr>
            <p:spPr bwMode="auto">
              <a:xfrm>
                <a:off x="1055" y="317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C[1]</a:t>
                </a:r>
              </a:p>
            </p:txBody>
          </p:sp>
          <p:sp>
            <p:nvSpPr>
              <p:cNvPr id="165963" name="Line 81"/>
              <p:cNvSpPr>
                <a:spLocks noChangeShapeType="1"/>
              </p:cNvSpPr>
              <p:nvPr/>
            </p:nvSpPr>
            <p:spPr bwMode="auto">
              <a:xfrm>
                <a:off x="1248" y="3024"/>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5964" name="Line 82"/>
              <p:cNvSpPr>
                <a:spLocks noChangeShapeType="1"/>
              </p:cNvSpPr>
              <p:nvPr/>
            </p:nvSpPr>
            <p:spPr bwMode="auto">
              <a:xfrm>
                <a:off x="1440" y="22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5965" name="Line 83"/>
              <p:cNvSpPr>
                <a:spLocks noChangeShapeType="1"/>
              </p:cNvSpPr>
              <p:nvPr/>
            </p:nvSpPr>
            <p:spPr bwMode="auto">
              <a:xfrm>
                <a:off x="1056" y="22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5966" name="Text Box 84"/>
              <p:cNvSpPr txBox="1">
                <a:spLocks noChangeArrowheads="1"/>
              </p:cNvSpPr>
              <p:nvPr/>
            </p:nvSpPr>
            <p:spPr bwMode="auto">
              <a:xfrm>
                <a:off x="780" y="1978"/>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A[13]</a:t>
                </a:r>
              </a:p>
            </p:txBody>
          </p:sp>
          <p:sp>
            <p:nvSpPr>
              <p:cNvPr id="165967" name="Text Box 85"/>
              <p:cNvSpPr txBox="1">
                <a:spLocks noChangeArrowheads="1"/>
              </p:cNvSpPr>
              <p:nvPr/>
            </p:nvSpPr>
            <p:spPr bwMode="auto">
              <a:xfrm>
                <a:off x="1212" y="1978"/>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B[13]</a:t>
                </a:r>
              </a:p>
            </p:txBody>
          </p:sp>
          <p:sp>
            <p:nvSpPr>
              <p:cNvPr id="165968" name="Text Box 86"/>
              <p:cNvSpPr txBox="1">
                <a:spLocks noChangeArrowheads="1"/>
              </p:cNvSpPr>
              <p:nvPr/>
            </p:nvSpPr>
            <p:spPr bwMode="auto">
              <a:xfrm>
                <a:off x="780" y="1786"/>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A[17]</a:t>
                </a:r>
              </a:p>
            </p:txBody>
          </p:sp>
          <p:sp>
            <p:nvSpPr>
              <p:cNvPr id="165969" name="Text Box 87"/>
              <p:cNvSpPr txBox="1">
                <a:spLocks noChangeArrowheads="1"/>
              </p:cNvSpPr>
              <p:nvPr/>
            </p:nvSpPr>
            <p:spPr bwMode="auto">
              <a:xfrm>
                <a:off x="1212" y="1786"/>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B[17]</a:t>
                </a:r>
              </a:p>
            </p:txBody>
          </p:sp>
          <p:sp>
            <p:nvSpPr>
              <p:cNvPr id="165970" name="Text Box 88"/>
              <p:cNvSpPr txBox="1">
                <a:spLocks noChangeArrowheads="1"/>
              </p:cNvSpPr>
              <p:nvPr/>
            </p:nvSpPr>
            <p:spPr bwMode="auto">
              <a:xfrm>
                <a:off x="780" y="1594"/>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A[21]</a:t>
                </a:r>
              </a:p>
            </p:txBody>
          </p:sp>
          <p:sp>
            <p:nvSpPr>
              <p:cNvPr id="165971" name="Text Box 89"/>
              <p:cNvSpPr txBox="1">
                <a:spLocks noChangeArrowheads="1"/>
              </p:cNvSpPr>
              <p:nvPr/>
            </p:nvSpPr>
            <p:spPr bwMode="auto">
              <a:xfrm>
                <a:off x="1212" y="1594"/>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B[21]</a:t>
                </a:r>
              </a:p>
            </p:txBody>
          </p:sp>
          <p:sp>
            <p:nvSpPr>
              <p:cNvPr id="165972" name="Text Box 90"/>
              <p:cNvSpPr txBox="1">
                <a:spLocks noChangeArrowheads="1"/>
              </p:cNvSpPr>
              <p:nvPr/>
            </p:nvSpPr>
            <p:spPr bwMode="auto">
              <a:xfrm>
                <a:off x="780" y="1402"/>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A[25]</a:t>
                </a:r>
              </a:p>
            </p:txBody>
          </p:sp>
          <p:sp>
            <p:nvSpPr>
              <p:cNvPr id="165973" name="Text Box 91"/>
              <p:cNvSpPr txBox="1">
                <a:spLocks noChangeArrowheads="1"/>
              </p:cNvSpPr>
              <p:nvPr/>
            </p:nvSpPr>
            <p:spPr bwMode="auto">
              <a:xfrm>
                <a:off x="1212" y="1402"/>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B[25]</a:t>
                </a:r>
              </a:p>
            </p:txBody>
          </p:sp>
        </p:grpSp>
        <p:grpSp>
          <p:nvGrpSpPr>
            <p:cNvPr id="165898" name="Group 92"/>
            <p:cNvGrpSpPr>
              <a:grpSpLocks/>
            </p:cNvGrpSpPr>
            <p:nvPr/>
          </p:nvGrpSpPr>
          <p:grpSpPr bwMode="auto">
            <a:xfrm>
              <a:off x="3695" y="1882"/>
              <a:ext cx="869" cy="1968"/>
              <a:chOff x="780" y="1402"/>
              <a:chExt cx="869" cy="1968"/>
            </a:xfrm>
          </p:grpSpPr>
          <p:sp>
            <p:nvSpPr>
              <p:cNvPr id="165929" name="Freeform 93"/>
              <p:cNvSpPr>
                <a:spLocks/>
              </p:cNvSpPr>
              <p:nvPr/>
            </p:nvSpPr>
            <p:spPr bwMode="auto">
              <a:xfrm>
                <a:off x="960" y="2352"/>
                <a:ext cx="576" cy="672"/>
              </a:xfrm>
              <a:custGeom>
                <a:avLst/>
                <a:gdLst>
                  <a:gd name="T0" fmla="*/ 0 w 576"/>
                  <a:gd name="T1" fmla="*/ 0 h 672"/>
                  <a:gd name="T2" fmla="*/ 144 w 576"/>
                  <a:gd name="T3" fmla="*/ 672 h 672"/>
                  <a:gd name="T4" fmla="*/ 450 w 576"/>
                  <a:gd name="T5" fmla="*/ 672 h 672"/>
                  <a:gd name="T6" fmla="*/ 576 w 576"/>
                  <a:gd name="T7" fmla="*/ 0 h 672"/>
                  <a:gd name="T8" fmla="*/ 336 w 576"/>
                  <a:gd name="T9" fmla="*/ 0 h 672"/>
                  <a:gd name="T10" fmla="*/ 288 w 576"/>
                  <a:gd name="T11" fmla="*/ 96 h 672"/>
                  <a:gd name="T12" fmla="*/ 240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nvGrpSpPr>
              <p:cNvPr id="165930" name="Group 94"/>
              <p:cNvGrpSpPr>
                <a:grpSpLocks/>
              </p:cNvGrpSpPr>
              <p:nvPr/>
            </p:nvGrpSpPr>
            <p:grpSpPr bwMode="auto">
              <a:xfrm>
                <a:off x="960" y="2928"/>
                <a:ext cx="626" cy="48"/>
                <a:chOff x="1536" y="2256"/>
                <a:chExt cx="626" cy="48"/>
              </a:xfrm>
            </p:grpSpPr>
            <p:sp>
              <p:nvSpPr>
                <p:cNvPr id="165953" name="Rectangle 95"/>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5954" name="Freeform 96"/>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5955" name="Line 97"/>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5931" name="Group 98"/>
              <p:cNvGrpSpPr>
                <a:grpSpLocks/>
              </p:cNvGrpSpPr>
              <p:nvPr/>
            </p:nvGrpSpPr>
            <p:grpSpPr bwMode="auto">
              <a:xfrm>
                <a:off x="960" y="2448"/>
                <a:ext cx="626" cy="48"/>
                <a:chOff x="1536" y="2256"/>
                <a:chExt cx="626" cy="48"/>
              </a:xfrm>
            </p:grpSpPr>
            <p:sp>
              <p:nvSpPr>
                <p:cNvPr id="165950" name="Rectangle 99"/>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5951" name="Freeform 100"/>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5952" name="Line 101"/>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5932" name="Group 102"/>
              <p:cNvGrpSpPr>
                <a:grpSpLocks/>
              </p:cNvGrpSpPr>
              <p:nvPr/>
            </p:nvGrpSpPr>
            <p:grpSpPr bwMode="auto">
              <a:xfrm>
                <a:off x="960" y="2688"/>
                <a:ext cx="626" cy="48"/>
                <a:chOff x="1536" y="2256"/>
                <a:chExt cx="626" cy="48"/>
              </a:xfrm>
            </p:grpSpPr>
            <p:sp>
              <p:nvSpPr>
                <p:cNvPr id="165947" name="Rectangle 103"/>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5948" name="Freeform 104"/>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5949" name="Line 105"/>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165933" name="Text Box 106"/>
              <p:cNvSpPr txBox="1">
                <a:spLocks noChangeArrowheads="1"/>
              </p:cNvSpPr>
              <p:nvPr/>
            </p:nvSpPr>
            <p:spPr bwMode="auto">
              <a:xfrm>
                <a:off x="1055" y="269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C[6]</a:t>
                </a:r>
              </a:p>
            </p:txBody>
          </p:sp>
          <p:sp>
            <p:nvSpPr>
              <p:cNvPr id="165934" name="Text Box 107"/>
              <p:cNvSpPr txBox="1">
                <a:spLocks noChangeArrowheads="1"/>
              </p:cNvSpPr>
              <p:nvPr/>
            </p:nvSpPr>
            <p:spPr bwMode="auto">
              <a:xfrm>
                <a:off x="1020" y="2458"/>
                <a:ext cx="43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C[10]</a:t>
                </a:r>
              </a:p>
            </p:txBody>
          </p:sp>
          <p:sp>
            <p:nvSpPr>
              <p:cNvPr id="165935" name="Text Box 108"/>
              <p:cNvSpPr txBox="1">
                <a:spLocks noChangeArrowheads="1"/>
              </p:cNvSpPr>
              <p:nvPr/>
            </p:nvSpPr>
            <p:spPr bwMode="auto">
              <a:xfrm>
                <a:off x="1055" y="317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C[2]</a:t>
                </a:r>
              </a:p>
            </p:txBody>
          </p:sp>
          <p:sp>
            <p:nvSpPr>
              <p:cNvPr id="165936" name="Line 109"/>
              <p:cNvSpPr>
                <a:spLocks noChangeShapeType="1"/>
              </p:cNvSpPr>
              <p:nvPr/>
            </p:nvSpPr>
            <p:spPr bwMode="auto">
              <a:xfrm>
                <a:off x="1248" y="3024"/>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5937" name="Line 110"/>
              <p:cNvSpPr>
                <a:spLocks noChangeShapeType="1"/>
              </p:cNvSpPr>
              <p:nvPr/>
            </p:nvSpPr>
            <p:spPr bwMode="auto">
              <a:xfrm>
                <a:off x="1440" y="22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5938" name="Line 111"/>
              <p:cNvSpPr>
                <a:spLocks noChangeShapeType="1"/>
              </p:cNvSpPr>
              <p:nvPr/>
            </p:nvSpPr>
            <p:spPr bwMode="auto">
              <a:xfrm>
                <a:off x="1056" y="22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5939" name="Text Box 112"/>
              <p:cNvSpPr txBox="1">
                <a:spLocks noChangeArrowheads="1"/>
              </p:cNvSpPr>
              <p:nvPr/>
            </p:nvSpPr>
            <p:spPr bwMode="auto">
              <a:xfrm>
                <a:off x="780" y="1978"/>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A[14]</a:t>
                </a:r>
              </a:p>
            </p:txBody>
          </p:sp>
          <p:sp>
            <p:nvSpPr>
              <p:cNvPr id="165940" name="Text Box 113"/>
              <p:cNvSpPr txBox="1">
                <a:spLocks noChangeArrowheads="1"/>
              </p:cNvSpPr>
              <p:nvPr/>
            </p:nvSpPr>
            <p:spPr bwMode="auto">
              <a:xfrm>
                <a:off x="1212" y="1978"/>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B[14]</a:t>
                </a:r>
              </a:p>
            </p:txBody>
          </p:sp>
          <p:sp>
            <p:nvSpPr>
              <p:cNvPr id="165941" name="Text Box 114"/>
              <p:cNvSpPr txBox="1">
                <a:spLocks noChangeArrowheads="1"/>
              </p:cNvSpPr>
              <p:nvPr/>
            </p:nvSpPr>
            <p:spPr bwMode="auto">
              <a:xfrm>
                <a:off x="780" y="1786"/>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A[18]</a:t>
                </a:r>
              </a:p>
            </p:txBody>
          </p:sp>
          <p:sp>
            <p:nvSpPr>
              <p:cNvPr id="165942" name="Text Box 115"/>
              <p:cNvSpPr txBox="1">
                <a:spLocks noChangeArrowheads="1"/>
              </p:cNvSpPr>
              <p:nvPr/>
            </p:nvSpPr>
            <p:spPr bwMode="auto">
              <a:xfrm>
                <a:off x="1212" y="1786"/>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B[18]</a:t>
                </a:r>
              </a:p>
            </p:txBody>
          </p:sp>
          <p:sp>
            <p:nvSpPr>
              <p:cNvPr id="165943" name="Text Box 116"/>
              <p:cNvSpPr txBox="1">
                <a:spLocks noChangeArrowheads="1"/>
              </p:cNvSpPr>
              <p:nvPr/>
            </p:nvSpPr>
            <p:spPr bwMode="auto">
              <a:xfrm>
                <a:off x="780" y="1594"/>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A[22]</a:t>
                </a:r>
              </a:p>
            </p:txBody>
          </p:sp>
          <p:sp>
            <p:nvSpPr>
              <p:cNvPr id="165944" name="Text Box 117"/>
              <p:cNvSpPr txBox="1">
                <a:spLocks noChangeArrowheads="1"/>
              </p:cNvSpPr>
              <p:nvPr/>
            </p:nvSpPr>
            <p:spPr bwMode="auto">
              <a:xfrm>
                <a:off x="1212" y="1594"/>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B[22]</a:t>
                </a:r>
              </a:p>
            </p:txBody>
          </p:sp>
          <p:sp>
            <p:nvSpPr>
              <p:cNvPr id="165945" name="Text Box 118"/>
              <p:cNvSpPr txBox="1">
                <a:spLocks noChangeArrowheads="1"/>
              </p:cNvSpPr>
              <p:nvPr/>
            </p:nvSpPr>
            <p:spPr bwMode="auto">
              <a:xfrm>
                <a:off x="780" y="1402"/>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A[26]</a:t>
                </a:r>
              </a:p>
            </p:txBody>
          </p:sp>
          <p:sp>
            <p:nvSpPr>
              <p:cNvPr id="165946" name="Text Box 119"/>
              <p:cNvSpPr txBox="1">
                <a:spLocks noChangeArrowheads="1"/>
              </p:cNvSpPr>
              <p:nvPr/>
            </p:nvSpPr>
            <p:spPr bwMode="auto">
              <a:xfrm>
                <a:off x="1212" y="1402"/>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B[26]</a:t>
                </a:r>
              </a:p>
            </p:txBody>
          </p:sp>
        </p:grpSp>
        <p:grpSp>
          <p:nvGrpSpPr>
            <p:cNvPr id="165899" name="Group 120"/>
            <p:cNvGrpSpPr>
              <a:grpSpLocks/>
            </p:cNvGrpSpPr>
            <p:nvPr/>
          </p:nvGrpSpPr>
          <p:grpSpPr bwMode="auto">
            <a:xfrm>
              <a:off x="4511" y="1882"/>
              <a:ext cx="869" cy="1968"/>
              <a:chOff x="780" y="1402"/>
              <a:chExt cx="869" cy="1968"/>
            </a:xfrm>
          </p:grpSpPr>
          <p:sp>
            <p:nvSpPr>
              <p:cNvPr id="165902" name="Freeform 121"/>
              <p:cNvSpPr>
                <a:spLocks/>
              </p:cNvSpPr>
              <p:nvPr/>
            </p:nvSpPr>
            <p:spPr bwMode="auto">
              <a:xfrm>
                <a:off x="960" y="2352"/>
                <a:ext cx="576" cy="672"/>
              </a:xfrm>
              <a:custGeom>
                <a:avLst/>
                <a:gdLst>
                  <a:gd name="T0" fmla="*/ 0 w 576"/>
                  <a:gd name="T1" fmla="*/ 0 h 672"/>
                  <a:gd name="T2" fmla="*/ 144 w 576"/>
                  <a:gd name="T3" fmla="*/ 672 h 672"/>
                  <a:gd name="T4" fmla="*/ 450 w 576"/>
                  <a:gd name="T5" fmla="*/ 672 h 672"/>
                  <a:gd name="T6" fmla="*/ 576 w 576"/>
                  <a:gd name="T7" fmla="*/ 0 h 672"/>
                  <a:gd name="T8" fmla="*/ 336 w 576"/>
                  <a:gd name="T9" fmla="*/ 0 h 672"/>
                  <a:gd name="T10" fmla="*/ 288 w 576"/>
                  <a:gd name="T11" fmla="*/ 96 h 672"/>
                  <a:gd name="T12" fmla="*/ 240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nvGrpSpPr>
              <p:cNvPr id="165903" name="Group 122"/>
              <p:cNvGrpSpPr>
                <a:grpSpLocks/>
              </p:cNvGrpSpPr>
              <p:nvPr/>
            </p:nvGrpSpPr>
            <p:grpSpPr bwMode="auto">
              <a:xfrm>
                <a:off x="960" y="2928"/>
                <a:ext cx="626" cy="48"/>
                <a:chOff x="1536" y="2256"/>
                <a:chExt cx="626" cy="48"/>
              </a:xfrm>
            </p:grpSpPr>
            <p:sp>
              <p:nvSpPr>
                <p:cNvPr id="165926" name="Rectangle 123"/>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5927" name="Freeform 124"/>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5928" name="Line 125"/>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5904" name="Group 126"/>
              <p:cNvGrpSpPr>
                <a:grpSpLocks/>
              </p:cNvGrpSpPr>
              <p:nvPr/>
            </p:nvGrpSpPr>
            <p:grpSpPr bwMode="auto">
              <a:xfrm>
                <a:off x="960" y="2448"/>
                <a:ext cx="626" cy="48"/>
                <a:chOff x="1536" y="2256"/>
                <a:chExt cx="626" cy="48"/>
              </a:xfrm>
            </p:grpSpPr>
            <p:sp>
              <p:nvSpPr>
                <p:cNvPr id="165923" name="Rectangle 127"/>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5924" name="Freeform 128"/>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5925" name="Line 129"/>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5905" name="Group 130"/>
              <p:cNvGrpSpPr>
                <a:grpSpLocks/>
              </p:cNvGrpSpPr>
              <p:nvPr/>
            </p:nvGrpSpPr>
            <p:grpSpPr bwMode="auto">
              <a:xfrm>
                <a:off x="960" y="2688"/>
                <a:ext cx="626" cy="48"/>
                <a:chOff x="1536" y="2256"/>
                <a:chExt cx="626" cy="48"/>
              </a:xfrm>
            </p:grpSpPr>
            <p:sp>
              <p:nvSpPr>
                <p:cNvPr id="165920" name="Rectangle 131"/>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5921" name="Freeform 132"/>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5922" name="Line 133"/>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165906" name="Text Box 134"/>
              <p:cNvSpPr txBox="1">
                <a:spLocks noChangeArrowheads="1"/>
              </p:cNvSpPr>
              <p:nvPr/>
            </p:nvSpPr>
            <p:spPr bwMode="auto">
              <a:xfrm>
                <a:off x="1055" y="269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C[7]</a:t>
                </a:r>
              </a:p>
            </p:txBody>
          </p:sp>
          <p:sp>
            <p:nvSpPr>
              <p:cNvPr id="165907" name="Text Box 135"/>
              <p:cNvSpPr txBox="1">
                <a:spLocks noChangeArrowheads="1"/>
              </p:cNvSpPr>
              <p:nvPr/>
            </p:nvSpPr>
            <p:spPr bwMode="auto">
              <a:xfrm>
                <a:off x="1020" y="2458"/>
                <a:ext cx="43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C[11]</a:t>
                </a:r>
              </a:p>
            </p:txBody>
          </p:sp>
          <p:sp>
            <p:nvSpPr>
              <p:cNvPr id="165908" name="Text Box 136"/>
              <p:cNvSpPr txBox="1">
                <a:spLocks noChangeArrowheads="1"/>
              </p:cNvSpPr>
              <p:nvPr/>
            </p:nvSpPr>
            <p:spPr bwMode="auto">
              <a:xfrm>
                <a:off x="1055" y="317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C[3]</a:t>
                </a:r>
              </a:p>
            </p:txBody>
          </p:sp>
          <p:sp>
            <p:nvSpPr>
              <p:cNvPr id="165909" name="Line 137"/>
              <p:cNvSpPr>
                <a:spLocks noChangeShapeType="1"/>
              </p:cNvSpPr>
              <p:nvPr/>
            </p:nvSpPr>
            <p:spPr bwMode="auto">
              <a:xfrm>
                <a:off x="1248" y="3024"/>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5910" name="Line 138"/>
              <p:cNvSpPr>
                <a:spLocks noChangeShapeType="1"/>
              </p:cNvSpPr>
              <p:nvPr/>
            </p:nvSpPr>
            <p:spPr bwMode="auto">
              <a:xfrm>
                <a:off x="1440" y="22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5911" name="Line 139"/>
              <p:cNvSpPr>
                <a:spLocks noChangeShapeType="1"/>
              </p:cNvSpPr>
              <p:nvPr/>
            </p:nvSpPr>
            <p:spPr bwMode="auto">
              <a:xfrm>
                <a:off x="1056" y="22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5912" name="Text Box 140"/>
              <p:cNvSpPr txBox="1">
                <a:spLocks noChangeArrowheads="1"/>
              </p:cNvSpPr>
              <p:nvPr/>
            </p:nvSpPr>
            <p:spPr bwMode="auto">
              <a:xfrm>
                <a:off x="780" y="1978"/>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A[15]</a:t>
                </a:r>
              </a:p>
            </p:txBody>
          </p:sp>
          <p:sp>
            <p:nvSpPr>
              <p:cNvPr id="165913" name="Text Box 141"/>
              <p:cNvSpPr txBox="1">
                <a:spLocks noChangeArrowheads="1"/>
              </p:cNvSpPr>
              <p:nvPr/>
            </p:nvSpPr>
            <p:spPr bwMode="auto">
              <a:xfrm>
                <a:off x="1212" y="1978"/>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B[15]</a:t>
                </a:r>
              </a:p>
            </p:txBody>
          </p:sp>
          <p:sp>
            <p:nvSpPr>
              <p:cNvPr id="165914" name="Text Box 142"/>
              <p:cNvSpPr txBox="1">
                <a:spLocks noChangeArrowheads="1"/>
              </p:cNvSpPr>
              <p:nvPr/>
            </p:nvSpPr>
            <p:spPr bwMode="auto">
              <a:xfrm>
                <a:off x="780" y="1786"/>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A[19]</a:t>
                </a:r>
              </a:p>
            </p:txBody>
          </p:sp>
          <p:sp>
            <p:nvSpPr>
              <p:cNvPr id="165915" name="Text Box 143"/>
              <p:cNvSpPr txBox="1">
                <a:spLocks noChangeArrowheads="1"/>
              </p:cNvSpPr>
              <p:nvPr/>
            </p:nvSpPr>
            <p:spPr bwMode="auto">
              <a:xfrm>
                <a:off x="1212" y="1786"/>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B[19]</a:t>
                </a:r>
              </a:p>
            </p:txBody>
          </p:sp>
          <p:sp>
            <p:nvSpPr>
              <p:cNvPr id="165916" name="Text Box 144"/>
              <p:cNvSpPr txBox="1">
                <a:spLocks noChangeArrowheads="1"/>
              </p:cNvSpPr>
              <p:nvPr/>
            </p:nvSpPr>
            <p:spPr bwMode="auto">
              <a:xfrm>
                <a:off x="780" y="1594"/>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A[23]</a:t>
                </a:r>
              </a:p>
            </p:txBody>
          </p:sp>
          <p:sp>
            <p:nvSpPr>
              <p:cNvPr id="165917" name="Text Box 145"/>
              <p:cNvSpPr txBox="1">
                <a:spLocks noChangeArrowheads="1"/>
              </p:cNvSpPr>
              <p:nvPr/>
            </p:nvSpPr>
            <p:spPr bwMode="auto">
              <a:xfrm>
                <a:off x="1212" y="1594"/>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B[23]</a:t>
                </a:r>
              </a:p>
            </p:txBody>
          </p:sp>
          <p:sp>
            <p:nvSpPr>
              <p:cNvPr id="165918" name="Text Box 146"/>
              <p:cNvSpPr txBox="1">
                <a:spLocks noChangeArrowheads="1"/>
              </p:cNvSpPr>
              <p:nvPr/>
            </p:nvSpPr>
            <p:spPr bwMode="auto">
              <a:xfrm>
                <a:off x="780" y="1402"/>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A[27]</a:t>
                </a:r>
              </a:p>
            </p:txBody>
          </p:sp>
          <p:sp>
            <p:nvSpPr>
              <p:cNvPr id="165919" name="Text Box 147"/>
              <p:cNvSpPr txBox="1">
                <a:spLocks noChangeArrowheads="1"/>
              </p:cNvSpPr>
              <p:nvPr/>
            </p:nvSpPr>
            <p:spPr bwMode="auto">
              <a:xfrm>
                <a:off x="1212" y="1402"/>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B[27]</a:t>
                </a:r>
              </a:p>
            </p:txBody>
          </p:sp>
        </p:grpSp>
        <p:sp>
          <p:nvSpPr>
            <p:cNvPr id="165900" name="Line 148"/>
            <p:cNvSpPr>
              <a:spLocks noChangeShapeType="1"/>
            </p:cNvSpPr>
            <p:nvPr/>
          </p:nvSpPr>
          <p:spPr bwMode="auto">
            <a:xfrm>
              <a:off x="2736" y="816"/>
              <a:ext cx="912" cy="1008"/>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5901" name="Oval 149"/>
            <p:cNvSpPr>
              <a:spLocks noChangeArrowheads="1"/>
            </p:cNvSpPr>
            <p:nvPr/>
          </p:nvSpPr>
          <p:spPr bwMode="auto">
            <a:xfrm flipH="1">
              <a:off x="2307" y="954"/>
              <a:ext cx="1727" cy="630"/>
            </a:xfrm>
            <a:prstGeom prst="ellipse">
              <a:avLst/>
            </a:prstGeom>
            <a:solidFill>
              <a:schemeClr val="bg1"/>
            </a:solidFill>
            <a:ln w="3175">
              <a:solidFill>
                <a:schemeClr val="tx1"/>
              </a:solidFill>
              <a:round/>
              <a:headEnd/>
              <a:tailEnd/>
            </a:ln>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i="1">
                  <a:solidFill>
                    <a:srgbClr val="000000"/>
                  </a:solidFill>
                  <a:latin typeface="Verdana" panose="020B0604030504040204" pitchFamily="34" charset="0"/>
                  <a:ea typeface="Gulim" pitchFamily="34" charset="-127"/>
                </a:rPr>
                <a:t>Execution using four pipelined functional units</a:t>
              </a:r>
            </a:p>
          </p:txBody>
        </p:sp>
      </p:grpSp>
      <p:sp>
        <p:nvSpPr>
          <p:cNvPr id="165895" name="TextBox 151"/>
          <p:cNvSpPr txBox="1">
            <a:spLocks noChangeArrowheads="1"/>
          </p:cNvSpPr>
          <p:nvPr/>
        </p:nvSpPr>
        <p:spPr bwMode="auto">
          <a:xfrm>
            <a:off x="152400" y="6535738"/>
            <a:ext cx="173831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000">
                <a:solidFill>
                  <a:srgbClr val="000000"/>
                </a:solidFill>
                <a:latin typeface="Arial" panose="020B0604020202020204" pitchFamily="34" charset="0"/>
                <a:ea typeface="MS PGothic" pitchFamily="34" charset="-128"/>
              </a:rPr>
              <a:t>Slide credit: Krste Asanovic</a:t>
            </a:r>
          </a:p>
        </p:txBody>
      </p:sp>
    </p:spTree>
    <p:extLst>
      <p:ext uri="{BB962C8B-B14F-4D97-AF65-F5344CB8AC3E}">
        <p14:creationId xmlns:p14="http://schemas.microsoft.com/office/powerpoint/2010/main" val="4190384678"/>
      </p:ext>
    </p:extLst>
  </p:cSld>
  <p:clrMapOvr>
    <a:masterClrMapping/>
  </p:clrMapOvr>
  <p:transition spd="slow"/>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smtClean="0"/>
              <a:t>SIMD Execution Unit Structure</a:t>
            </a:r>
            <a:endParaRPr lang="zh-CN" altLang="en-US" dirty="0"/>
          </a:p>
        </p:txBody>
      </p:sp>
      <p:sp>
        <p:nvSpPr>
          <p:cNvPr id="2" name="日期占位符 1"/>
          <p:cNvSpPr>
            <a:spLocks noGrp="1"/>
          </p:cNvSpPr>
          <p:nvPr>
            <p:ph type="dt" sz="half" idx="10"/>
          </p:nvPr>
        </p:nvSpPr>
        <p:spPr/>
        <p:txBody>
          <a:bodyPr/>
          <a:lstStyle/>
          <a:p>
            <a:fld id="{45064DDA-5DD4-4E0E-9010-C474DF570E76}" type="datetime1">
              <a:rPr lang="en-US" altLang="zh-CN" smtClean="0"/>
              <a:t>4/30/2020</a:t>
            </a:fld>
            <a:endParaRPr lang="zh-CN" altLang="en-US"/>
          </a:p>
        </p:txBody>
      </p:sp>
      <p:sp>
        <p:nvSpPr>
          <p:cNvPr id="3" name="页脚占位符 2"/>
          <p:cNvSpPr>
            <a:spLocks noGrp="1"/>
          </p:cNvSpPr>
          <p:nvPr>
            <p:ph type="ftr" sz="quarter" idx="11"/>
          </p:nvPr>
        </p:nvSpPr>
        <p:spPr/>
        <p:txBody>
          <a:bodyPr/>
          <a:lstStyle/>
          <a:p>
            <a:r>
              <a:rPr lang="zh-CN" altLang="en-US" smtClean="0"/>
              <a:t>中国科学技术大学</a:t>
            </a:r>
            <a:endParaRPr lang="zh-CN" altLang="en-US" dirty="0"/>
          </a:p>
        </p:txBody>
      </p:sp>
      <p:sp>
        <p:nvSpPr>
          <p:cNvPr id="166916" name="Freeform 3"/>
          <p:cNvSpPr>
            <a:spLocks/>
          </p:cNvSpPr>
          <p:nvPr/>
        </p:nvSpPr>
        <p:spPr bwMode="auto">
          <a:xfrm>
            <a:off x="1477963" y="4114800"/>
            <a:ext cx="914400" cy="1066800"/>
          </a:xfrm>
          <a:custGeom>
            <a:avLst/>
            <a:gdLst>
              <a:gd name="T0" fmla="*/ 0 w 576"/>
              <a:gd name="T1" fmla="*/ 0 h 672"/>
              <a:gd name="T2" fmla="*/ 2147483646 w 576"/>
              <a:gd name="T3" fmla="*/ 2147483646 h 672"/>
              <a:gd name="T4" fmla="*/ 2147483646 w 576"/>
              <a:gd name="T5" fmla="*/ 2147483646 h 672"/>
              <a:gd name="T6" fmla="*/ 2147483646 w 576"/>
              <a:gd name="T7" fmla="*/ 0 h 672"/>
              <a:gd name="T8" fmla="*/ 2147483646 w 576"/>
              <a:gd name="T9" fmla="*/ 0 h 672"/>
              <a:gd name="T10" fmla="*/ 2147483646 w 576"/>
              <a:gd name="T11" fmla="*/ 2147483646 h 672"/>
              <a:gd name="T12" fmla="*/ 2147483646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nvGrpSpPr>
          <p:cNvPr id="166917" name="Group 4"/>
          <p:cNvGrpSpPr>
            <a:grpSpLocks/>
          </p:cNvGrpSpPr>
          <p:nvPr/>
        </p:nvGrpSpPr>
        <p:grpSpPr bwMode="auto">
          <a:xfrm>
            <a:off x="1477963" y="5029200"/>
            <a:ext cx="993775" cy="76200"/>
            <a:chOff x="1536" y="2256"/>
            <a:chExt cx="626" cy="48"/>
          </a:xfrm>
        </p:grpSpPr>
        <p:sp>
          <p:nvSpPr>
            <p:cNvPr id="167082" name="Rectangle 5"/>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83" name="Freeform 6"/>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84" name="Line 7"/>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6918" name="Group 8"/>
          <p:cNvGrpSpPr>
            <a:grpSpLocks/>
          </p:cNvGrpSpPr>
          <p:nvPr/>
        </p:nvGrpSpPr>
        <p:grpSpPr bwMode="auto">
          <a:xfrm>
            <a:off x="1477963" y="4267200"/>
            <a:ext cx="993775" cy="76200"/>
            <a:chOff x="1536" y="2256"/>
            <a:chExt cx="626" cy="48"/>
          </a:xfrm>
        </p:grpSpPr>
        <p:sp>
          <p:nvSpPr>
            <p:cNvPr id="167079" name="Rectangle 9"/>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80" name="Freeform 10"/>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81" name="Line 11"/>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6919" name="Group 12"/>
          <p:cNvGrpSpPr>
            <a:grpSpLocks/>
          </p:cNvGrpSpPr>
          <p:nvPr/>
        </p:nvGrpSpPr>
        <p:grpSpPr bwMode="auto">
          <a:xfrm>
            <a:off x="1477963" y="4648200"/>
            <a:ext cx="993775" cy="76200"/>
            <a:chOff x="1536" y="2256"/>
            <a:chExt cx="626" cy="48"/>
          </a:xfrm>
        </p:grpSpPr>
        <p:sp>
          <p:nvSpPr>
            <p:cNvPr id="167076" name="Rectangle 13"/>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77" name="Freeform 14"/>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78" name="Line 15"/>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166920" name="Line 16"/>
          <p:cNvSpPr>
            <a:spLocks noChangeShapeType="1"/>
          </p:cNvSpPr>
          <p:nvPr/>
        </p:nvSpPr>
        <p:spPr bwMode="auto">
          <a:xfrm>
            <a:off x="2239963" y="38862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21" name="Line 17"/>
          <p:cNvSpPr>
            <a:spLocks noChangeShapeType="1"/>
          </p:cNvSpPr>
          <p:nvPr/>
        </p:nvSpPr>
        <p:spPr bwMode="auto">
          <a:xfrm>
            <a:off x="1630363" y="38862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22" name="Freeform 18"/>
          <p:cNvSpPr>
            <a:spLocks/>
          </p:cNvSpPr>
          <p:nvPr/>
        </p:nvSpPr>
        <p:spPr bwMode="auto">
          <a:xfrm flipV="1">
            <a:off x="1477963" y="1524000"/>
            <a:ext cx="914400" cy="1066800"/>
          </a:xfrm>
          <a:custGeom>
            <a:avLst/>
            <a:gdLst>
              <a:gd name="T0" fmla="*/ 0 w 576"/>
              <a:gd name="T1" fmla="*/ 0 h 672"/>
              <a:gd name="T2" fmla="*/ 2147483646 w 576"/>
              <a:gd name="T3" fmla="*/ 2147483646 h 672"/>
              <a:gd name="T4" fmla="*/ 2147483646 w 576"/>
              <a:gd name="T5" fmla="*/ 2147483646 h 672"/>
              <a:gd name="T6" fmla="*/ 2147483646 w 576"/>
              <a:gd name="T7" fmla="*/ 0 h 672"/>
              <a:gd name="T8" fmla="*/ 2147483646 w 576"/>
              <a:gd name="T9" fmla="*/ 0 h 672"/>
              <a:gd name="T10" fmla="*/ 2147483646 w 576"/>
              <a:gd name="T11" fmla="*/ 2147483646 h 672"/>
              <a:gd name="T12" fmla="*/ 2147483646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nvGrpSpPr>
          <p:cNvPr id="166923" name="Group 19"/>
          <p:cNvGrpSpPr>
            <a:grpSpLocks/>
          </p:cNvGrpSpPr>
          <p:nvPr/>
        </p:nvGrpSpPr>
        <p:grpSpPr bwMode="auto">
          <a:xfrm flipV="1">
            <a:off x="1477963" y="1600200"/>
            <a:ext cx="993775" cy="76200"/>
            <a:chOff x="1536" y="2256"/>
            <a:chExt cx="626" cy="48"/>
          </a:xfrm>
        </p:grpSpPr>
        <p:sp>
          <p:nvSpPr>
            <p:cNvPr id="167073" name="Rectangle 20"/>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74" name="Freeform 21"/>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75" name="Line 22"/>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6924" name="Group 23"/>
          <p:cNvGrpSpPr>
            <a:grpSpLocks/>
          </p:cNvGrpSpPr>
          <p:nvPr/>
        </p:nvGrpSpPr>
        <p:grpSpPr bwMode="auto">
          <a:xfrm flipV="1">
            <a:off x="1477963" y="2362200"/>
            <a:ext cx="993775" cy="76200"/>
            <a:chOff x="1536" y="2256"/>
            <a:chExt cx="626" cy="48"/>
          </a:xfrm>
        </p:grpSpPr>
        <p:sp>
          <p:nvSpPr>
            <p:cNvPr id="167070" name="Rectangle 24"/>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71" name="Freeform 25"/>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72" name="Line 26"/>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6925" name="Group 27"/>
          <p:cNvGrpSpPr>
            <a:grpSpLocks/>
          </p:cNvGrpSpPr>
          <p:nvPr/>
        </p:nvGrpSpPr>
        <p:grpSpPr bwMode="auto">
          <a:xfrm flipV="1">
            <a:off x="1477963" y="1981200"/>
            <a:ext cx="993775" cy="76200"/>
            <a:chOff x="1536" y="2256"/>
            <a:chExt cx="626" cy="48"/>
          </a:xfrm>
        </p:grpSpPr>
        <p:sp>
          <p:nvSpPr>
            <p:cNvPr id="167067" name="Rectangle 28"/>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68" name="Freeform 29"/>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69" name="Line 30"/>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166926" name="Line 31"/>
          <p:cNvSpPr>
            <a:spLocks noChangeShapeType="1"/>
          </p:cNvSpPr>
          <p:nvPr/>
        </p:nvSpPr>
        <p:spPr bwMode="auto">
          <a:xfrm flipV="1">
            <a:off x="2239963" y="25908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27" name="Line 32"/>
          <p:cNvSpPr>
            <a:spLocks noChangeShapeType="1"/>
          </p:cNvSpPr>
          <p:nvPr/>
        </p:nvSpPr>
        <p:spPr bwMode="auto">
          <a:xfrm flipV="1">
            <a:off x="1630363" y="25908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28" name="Rectangle 33"/>
          <p:cNvSpPr>
            <a:spLocks noChangeArrowheads="1"/>
          </p:cNvSpPr>
          <p:nvPr/>
        </p:nvSpPr>
        <p:spPr bwMode="auto">
          <a:xfrm>
            <a:off x="1173163"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6929" name="Freeform 34"/>
          <p:cNvSpPr>
            <a:spLocks/>
          </p:cNvSpPr>
          <p:nvPr/>
        </p:nvSpPr>
        <p:spPr bwMode="auto">
          <a:xfrm>
            <a:off x="1935163" y="3886200"/>
            <a:ext cx="685800" cy="1447800"/>
          </a:xfrm>
          <a:custGeom>
            <a:avLst/>
            <a:gdLst>
              <a:gd name="T0" fmla="*/ 0 w 432"/>
              <a:gd name="T1" fmla="*/ 2147483646 h 912"/>
              <a:gd name="T2" fmla="*/ 0 w 432"/>
              <a:gd name="T3" fmla="*/ 2147483646 h 912"/>
              <a:gd name="T4" fmla="*/ 2147483646 w 432"/>
              <a:gd name="T5" fmla="*/ 2147483646 h 912"/>
              <a:gd name="T6" fmla="*/ 2147483646 w 432"/>
              <a:gd name="T7" fmla="*/ 0 h 912"/>
              <a:gd name="T8" fmla="*/ 0 60000 65536"/>
              <a:gd name="T9" fmla="*/ 0 60000 65536"/>
              <a:gd name="T10" fmla="*/ 0 60000 65536"/>
              <a:gd name="T11" fmla="*/ 0 60000 65536"/>
              <a:gd name="T12" fmla="*/ 0 w 432"/>
              <a:gd name="T13" fmla="*/ 0 h 912"/>
              <a:gd name="T14" fmla="*/ 432 w 432"/>
              <a:gd name="T15" fmla="*/ 912 h 912"/>
            </a:gdLst>
            <a:ahLst/>
            <a:cxnLst>
              <a:cxn ang="T8">
                <a:pos x="T0" y="T1"/>
              </a:cxn>
              <a:cxn ang="T9">
                <a:pos x="T2" y="T3"/>
              </a:cxn>
              <a:cxn ang="T10">
                <a:pos x="T4" y="T5"/>
              </a:cxn>
              <a:cxn ang="T11">
                <a:pos x="T6" y="T7"/>
              </a:cxn>
            </a:cxnLst>
            <a:rect l="T12" t="T13" r="T14" b="T15"/>
            <a:pathLst>
              <a:path w="432" h="912">
                <a:moveTo>
                  <a:pt x="0" y="816"/>
                </a:moveTo>
                <a:lnTo>
                  <a:pt x="0" y="912"/>
                </a:lnTo>
                <a:lnTo>
                  <a:pt x="432" y="912"/>
                </a:lnTo>
                <a:lnTo>
                  <a:pt x="432" y="0"/>
                </a:lnTo>
              </a:path>
            </a:pathLst>
          </a:custGeom>
          <a:noFill/>
          <a:ln w="31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166930" name="Freeform 35"/>
          <p:cNvSpPr>
            <a:spLocks/>
          </p:cNvSpPr>
          <p:nvPr/>
        </p:nvSpPr>
        <p:spPr bwMode="auto">
          <a:xfrm flipV="1">
            <a:off x="1935163" y="1371600"/>
            <a:ext cx="685800" cy="1447800"/>
          </a:xfrm>
          <a:custGeom>
            <a:avLst/>
            <a:gdLst>
              <a:gd name="T0" fmla="*/ 0 w 432"/>
              <a:gd name="T1" fmla="*/ 2147483646 h 912"/>
              <a:gd name="T2" fmla="*/ 0 w 432"/>
              <a:gd name="T3" fmla="*/ 2147483646 h 912"/>
              <a:gd name="T4" fmla="*/ 2147483646 w 432"/>
              <a:gd name="T5" fmla="*/ 2147483646 h 912"/>
              <a:gd name="T6" fmla="*/ 2147483646 w 432"/>
              <a:gd name="T7" fmla="*/ 0 h 912"/>
              <a:gd name="T8" fmla="*/ 0 60000 65536"/>
              <a:gd name="T9" fmla="*/ 0 60000 65536"/>
              <a:gd name="T10" fmla="*/ 0 60000 65536"/>
              <a:gd name="T11" fmla="*/ 0 60000 65536"/>
              <a:gd name="T12" fmla="*/ 0 w 432"/>
              <a:gd name="T13" fmla="*/ 0 h 912"/>
              <a:gd name="T14" fmla="*/ 432 w 432"/>
              <a:gd name="T15" fmla="*/ 912 h 912"/>
            </a:gdLst>
            <a:ahLst/>
            <a:cxnLst>
              <a:cxn ang="T8">
                <a:pos x="T0" y="T1"/>
              </a:cxn>
              <a:cxn ang="T9">
                <a:pos x="T2" y="T3"/>
              </a:cxn>
              <a:cxn ang="T10">
                <a:pos x="T4" y="T5"/>
              </a:cxn>
              <a:cxn ang="T11">
                <a:pos x="T6" y="T7"/>
              </a:cxn>
            </a:cxnLst>
            <a:rect l="T12" t="T13" r="T14" b="T15"/>
            <a:pathLst>
              <a:path w="432" h="912">
                <a:moveTo>
                  <a:pt x="0" y="816"/>
                </a:moveTo>
                <a:lnTo>
                  <a:pt x="0" y="912"/>
                </a:lnTo>
                <a:lnTo>
                  <a:pt x="432" y="912"/>
                </a:lnTo>
                <a:lnTo>
                  <a:pt x="432" y="0"/>
                </a:lnTo>
              </a:path>
            </a:pathLst>
          </a:custGeom>
          <a:noFill/>
          <a:ln w="31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166931" name="Line 36"/>
          <p:cNvSpPr>
            <a:spLocks noChangeShapeType="1"/>
          </p:cNvSpPr>
          <p:nvPr/>
        </p:nvSpPr>
        <p:spPr bwMode="auto">
          <a:xfrm flipV="1">
            <a:off x="1249363" y="3886200"/>
            <a:ext cx="0" cy="1981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32" name="Line 37"/>
          <p:cNvSpPr>
            <a:spLocks noChangeShapeType="1"/>
          </p:cNvSpPr>
          <p:nvPr/>
        </p:nvSpPr>
        <p:spPr bwMode="auto">
          <a:xfrm>
            <a:off x="1401763" y="3886200"/>
            <a:ext cx="0" cy="1981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33" name="Freeform 38"/>
          <p:cNvSpPr>
            <a:spLocks/>
          </p:cNvSpPr>
          <p:nvPr/>
        </p:nvSpPr>
        <p:spPr bwMode="auto">
          <a:xfrm>
            <a:off x="3382963" y="4114800"/>
            <a:ext cx="914400" cy="1066800"/>
          </a:xfrm>
          <a:custGeom>
            <a:avLst/>
            <a:gdLst>
              <a:gd name="T0" fmla="*/ 0 w 576"/>
              <a:gd name="T1" fmla="*/ 0 h 672"/>
              <a:gd name="T2" fmla="*/ 2147483646 w 576"/>
              <a:gd name="T3" fmla="*/ 2147483646 h 672"/>
              <a:gd name="T4" fmla="*/ 2147483646 w 576"/>
              <a:gd name="T5" fmla="*/ 2147483646 h 672"/>
              <a:gd name="T6" fmla="*/ 2147483646 w 576"/>
              <a:gd name="T7" fmla="*/ 0 h 672"/>
              <a:gd name="T8" fmla="*/ 2147483646 w 576"/>
              <a:gd name="T9" fmla="*/ 0 h 672"/>
              <a:gd name="T10" fmla="*/ 2147483646 w 576"/>
              <a:gd name="T11" fmla="*/ 2147483646 h 672"/>
              <a:gd name="T12" fmla="*/ 2147483646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nvGrpSpPr>
          <p:cNvPr id="166934" name="Group 39"/>
          <p:cNvGrpSpPr>
            <a:grpSpLocks/>
          </p:cNvGrpSpPr>
          <p:nvPr/>
        </p:nvGrpSpPr>
        <p:grpSpPr bwMode="auto">
          <a:xfrm>
            <a:off x="3382963" y="5029200"/>
            <a:ext cx="993775" cy="76200"/>
            <a:chOff x="1536" y="2256"/>
            <a:chExt cx="626" cy="48"/>
          </a:xfrm>
        </p:grpSpPr>
        <p:sp>
          <p:nvSpPr>
            <p:cNvPr id="167064" name="Rectangle 40"/>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65" name="Freeform 41"/>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66" name="Line 42"/>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6935" name="Group 43"/>
          <p:cNvGrpSpPr>
            <a:grpSpLocks/>
          </p:cNvGrpSpPr>
          <p:nvPr/>
        </p:nvGrpSpPr>
        <p:grpSpPr bwMode="auto">
          <a:xfrm>
            <a:off x="3382963" y="4267200"/>
            <a:ext cx="993775" cy="76200"/>
            <a:chOff x="1536" y="2256"/>
            <a:chExt cx="626" cy="48"/>
          </a:xfrm>
        </p:grpSpPr>
        <p:sp>
          <p:nvSpPr>
            <p:cNvPr id="167061" name="Rectangle 44"/>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62" name="Freeform 45"/>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63" name="Line 46"/>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6936" name="Group 47"/>
          <p:cNvGrpSpPr>
            <a:grpSpLocks/>
          </p:cNvGrpSpPr>
          <p:nvPr/>
        </p:nvGrpSpPr>
        <p:grpSpPr bwMode="auto">
          <a:xfrm>
            <a:off x="3382963" y="4648200"/>
            <a:ext cx="993775" cy="76200"/>
            <a:chOff x="1536" y="2256"/>
            <a:chExt cx="626" cy="48"/>
          </a:xfrm>
        </p:grpSpPr>
        <p:sp>
          <p:nvSpPr>
            <p:cNvPr id="167058" name="Rectangle 48"/>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59" name="Freeform 49"/>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60" name="Line 50"/>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166937" name="Line 51"/>
          <p:cNvSpPr>
            <a:spLocks noChangeShapeType="1"/>
          </p:cNvSpPr>
          <p:nvPr/>
        </p:nvSpPr>
        <p:spPr bwMode="auto">
          <a:xfrm>
            <a:off x="4144963" y="38862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38" name="Line 52"/>
          <p:cNvSpPr>
            <a:spLocks noChangeShapeType="1"/>
          </p:cNvSpPr>
          <p:nvPr/>
        </p:nvSpPr>
        <p:spPr bwMode="auto">
          <a:xfrm>
            <a:off x="3535363" y="38862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39" name="Freeform 53"/>
          <p:cNvSpPr>
            <a:spLocks/>
          </p:cNvSpPr>
          <p:nvPr/>
        </p:nvSpPr>
        <p:spPr bwMode="auto">
          <a:xfrm flipV="1">
            <a:off x="3382963" y="1524000"/>
            <a:ext cx="914400" cy="1066800"/>
          </a:xfrm>
          <a:custGeom>
            <a:avLst/>
            <a:gdLst>
              <a:gd name="T0" fmla="*/ 0 w 576"/>
              <a:gd name="T1" fmla="*/ 0 h 672"/>
              <a:gd name="T2" fmla="*/ 2147483646 w 576"/>
              <a:gd name="T3" fmla="*/ 2147483646 h 672"/>
              <a:gd name="T4" fmla="*/ 2147483646 w 576"/>
              <a:gd name="T5" fmla="*/ 2147483646 h 672"/>
              <a:gd name="T6" fmla="*/ 2147483646 w 576"/>
              <a:gd name="T7" fmla="*/ 0 h 672"/>
              <a:gd name="T8" fmla="*/ 2147483646 w 576"/>
              <a:gd name="T9" fmla="*/ 0 h 672"/>
              <a:gd name="T10" fmla="*/ 2147483646 w 576"/>
              <a:gd name="T11" fmla="*/ 2147483646 h 672"/>
              <a:gd name="T12" fmla="*/ 2147483646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nvGrpSpPr>
          <p:cNvPr id="166940" name="Group 54"/>
          <p:cNvGrpSpPr>
            <a:grpSpLocks/>
          </p:cNvGrpSpPr>
          <p:nvPr/>
        </p:nvGrpSpPr>
        <p:grpSpPr bwMode="auto">
          <a:xfrm flipV="1">
            <a:off x="3382963" y="1600200"/>
            <a:ext cx="993775" cy="76200"/>
            <a:chOff x="1536" y="2256"/>
            <a:chExt cx="626" cy="48"/>
          </a:xfrm>
        </p:grpSpPr>
        <p:sp>
          <p:nvSpPr>
            <p:cNvPr id="167055" name="Rectangle 55"/>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56" name="Freeform 56"/>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57" name="Line 57"/>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6941" name="Group 58"/>
          <p:cNvGrpSpPr>
            <a:grpSpLocks/>
          </p:cNvGrpSpPr>
          <p:nvPr/>
        </p:nvGrpSpPr>
        <p:grpSpPr bwMode="auto">
          <a:xfrm flipV="1">
            <a:off x="3382963" y="2362200"/>
            <a:ext cx="993775" cy="76200"/>
            <a:chOff x="1536" y="2256"/>
            <a:chExt cx="626" cy="48"/>
          </a:xfrm>
        </p:grpSpPr>
        <p:sp>
          <p:nvSpPr>
            <p:cNvPr id="167052" name="Rectangle 59"/>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53" name="Freeform 60"/>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54" name="Line 61"/>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6942" name="Group 62"/>
          <p:cNvGrpSpPr>
            <a:grpSpLocks/>
          </p:cNvGrpSpPr>
          <p:nvPr/>
        </p:nvGrpSpPr>
        <p:grpSpPr bwMode="auto">
          <a:xfrm flipV="1">
            <a:off x="3382963" y="1981200"/>
            <a:ext cx="993775" cy="76200"/>
            <a:chOff x="1536" y="2256"/>
            <a:chExt cx="626" cy="48"/>
          </a:xfrm>
        </p:grpSpPr>
        <p:sp>
          <p:nvSpPr>
            <p:cNvPr id="167049" name="Rectangle 63"/>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50" name="Freeform 64"/>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51" name="Line 65"/>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166943" name="Line 66"/>
          <p:cNvSpPr>
            <a:spLocks noChangeShapeType="1"/>
          </p:cNvSpPr>
          <p:nvPr/>
        </p:nvSpPr>
        <p:spPr bwMode="auto">
          <a:xfrm flipV="1">
            <a:off x="4144963" y="25908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44" name="Line 67"/>
          <p:cNvSpPr>
            <a:spLocks noChangeShapeType="1"/>
          </p:cNvSpPr>
          <p:nvPr/>
        </p:nvSpPr>
        <p:spPr bwMode="auto">
          <a:xfrm flipV="1">
            <a:off x="3535363" y="25908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45" name="Rectangle 68"/>
          <p:cNvSpPr>
            <a:spLocks noChangeArrowheads="1"/>
          </p:cNvSpPr>
          <p:nvPr/>
        </p:nvSpPr>
        <p:spPr bwMode="auto">
          <a:xfrm>
            <a:off x="3078163"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6946" name="Freeform 69"/>
          <p:cNvSpPr>
            <a:spLocks/>
          </p:cNvSpPr>
          <p:nvPr/>
        </p:nvSpPr>
        <p:spPr bwMode="auto">
          <a:xfrm>
            <a:off x="3840163" y="3886200"/>
            <a:ext cx="685800" cy="1447800"/>
          </a:xfrm>
          <a:custGeom>
            <a:avLst/>
            <a:gdLst>
              <a:gd name="T0" fmla="*/ 0 w 432"/>
              <a:gd name="T1" fmla="*/ 2147483646 h 912"/>
              <a:gd name="T2" fmla="*/ 0 w 432"/>
              <a:gd name="T3" fmla="*/ 2147483646 h 912"/>
              <a:gd name="T4" fmla="*/ 2147483646 w 432"/>
              <a:gd name="T5" fmla="*/ 2147483646 h 912"/>
              <a:gd name="T6" fmla="*/ 2147483646 w 432"/>
              <a:gd name="T7" fmla="*/ 0 h 912"/>
              <a:gd name="T8" fmla="*/ 0 60000 65536"/>
              <a:gd name="T9" fmla="*/ 0 60000 65536"/>
              <a:gd name="T10" fmla="*/ 0 60000 65536"/>
              <a:gd name="T11" fmla="*/ 0 60000 65536"/>
              <a:gd name="T12" fmla="*/ 0 w 432"/>
              <a:gd name="T13" fmla="*/ 0 h 912"/>
              <a:gd name="T14" fmla="*/ 432 w 432"/>
              <a:gd name="T15" fmla="*/ 912 h 912"/>
            </a:gdLst>
            <a:ahLst/>
            <a:cxnLst>
              <a:cxn ang="T8">
                <a:pos x="T0" y="T1"/>
              </a:cxn>
              <a:cxn ang="T9">
                <a:pos x="T2" y="T3"/>
              </a:cxn>
              <a:cxn ang="T10">
                <a:pos x="T4" y="T5"/>
              </a:cxn>
              <a:cxn ang="T11">
                <a:pos x="T6" y="T7"/>
              </a:cxn>
            </a:cxnLst>
            <a:rect l="T12" t="T13" r="T14" b="T15"/>
            <a:pathLst>
              <a:path w="432" h="912">
                <a:moveTo>
                  <a:pt x="0" y="816"/>
                </a:moveTo>
                <a:lnTo>
                  <a:pt x="0" y="912"/>
                </a:lnTo>
                <a:lnTo>
                  <a:pt x="432" y="912"/>
                </a:lnTo>
                <a:lnTo>
                  <a:pt x="432" y="0"/>
                </a:lnTo>
              </a:path>
            </a:pathLst>
          </a:custGeom>
          <a:noFill/>
          <a:ln w="31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166947" name="Freeform 70"/>
          <p:cNvSpPr>
            <a:spLocks/>
          </p:cNvSpPr>
          <p:nvPr/>
        </p:nvSpPr>
        <p:spPr bwMode="auto">
          <a:xfrm flipV="1">
            <a:off x="3840163" y="1371600"/>
            <a:ext cx="685800" cy="1447800"/>
          </a:xfrm>
          <a:custGeom>
            <a:avLst/>
            <a:gdLst>
              <a:gd name="T0" fmla="*/ 0 w 432"/>
              <a:gd name="T1" fmla="*/ 2147483646 h 912"/>
              <a:gd name="T2" fmla="*/ 0 w 432"/>
              <a:gd name="T3" fmla="*/ 2147483646 h 912"/>
              <a:gd name="T4" fmla="*/ 2147483646 w 432"/>
              <a:gd name="T5" fmla="*/ 2147483646 h 912"/>
              <a:gd name="T6" fmla="*/ 2147483646 w 432"/>
              <a:gd name="T7" fmla="*/ 0 h 912"/>
              <a:gd name="T8" fmla="*/ 0 60000 65536"/>
              <a:gd name="T9" fmla="*/ 0 60000 65536"/>
              <a:gd name="T10" fmla="*/ 0 60000 65536"/>
              <a:gd name="T11" fmla="*/ 0 60000 65536"/>
              <a:gd name="T12" fmla="*/ 0 w 432"/>
              <a:gd name="T13" fmla="*/ 0 h 912"/>
              <a:gd name="T14" fmla="*/ 432 w 432"/>
              <a:gd name="T15" fmla="*/ 912 h 912"/>
            </a:gdLst>
            <a:ahLst/>
            <a:cxnLst>
              <a:cxn ang="T8">
                <a:pos x="T0" y="T1"/>
              </a:cxn>
              <a:cxn ang="T9">
                <a:pos x="T2" y="T3"/>
              </a:cxn>
              <a:cxn ang="T10">
                <a:pos x="T4" y="T5"/>
              </a:cxn>
              <a:cxn ang="T11">
                <a:pos x="T6" y="T7"/>
              </a:cxn>
            </a:cxnLst>
            <a:rect l="T12" t="T13" r="T14" b="T15"/>
            <a:pathLst>
              <a:path w="432" h="912">
                <a:moveTo>
                  <a:pt x="0" y="816"/>
                </a:moveTo>
                <a:lnTo>
                  <a:pt x="0" y="912"/>
                </a:lnTo>
                <a:lnTo>
                  <a:pt x="432" y="912"/>
                </a:lnTo>
                <a:lnTo>
                  <a:pt x="432" y="0"/>
                </a:lnTo>
              </a:path>
            </a:pathLst>
          </a:custGeom>
          <a:noFill/>
          <a:ln w="31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166948" name="Line 71"/>
          <p:cNvSpPr>
            <a:spLocks noChangeShapeType="1"/>
          </p:cNvSpPr>
          <p:nvPr/>
        </p:nvSpPr>
        <p:spPr bwMode="auto">
          <a:xfrm flipV="1">
            <a:off x="3154363" y="3886200"/>
            <a:ext cx="0" cy="1981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49" name="Line 72"/>
          <p:cNvSpPr>
            <a:spLocks noChangeShapeType="1"/>
          </p:cNvSpPr>
          <p:nvPr/>
        </p:nvSpPr>
        <p:spPr bwMode="auto">
          <a:xfrm>
            <a:off x="3306763" y="3886200"/>
            <a:ext cx="0" cy="1981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50" name="Freeform 73"/>
          <p:cNvSpPr>
            <a:spLocks/>
          </p:cNvSpPr>
          <p:nvPr/>
        </p:nvSpPr>
        <p:spPr bwMode="auto">
          <a:xfrm>
            <a:off x="5287963" y="4114800"/>
            <a:ext cx="914400" cy="1066800"/>
          </a:xfrm>
          <a:custGeom>
            <a:avLst/>
            <a:gdLst>
              <a:gd name="T0" fmla="*/ 0 w 576"/>
              <a:gd name="T1" fmla="*/ 0 h 672"/>
              <a:gd name="T2" fmla="*/ 2147483646 w 576"/>
              <a:gd name="T3" fmla="*/ 2147483646 h 672"/>
              <a:gd name="T4" fmla="*/ 2147483646 w 576"/>
              <a:gd name="T5" fmla="*/ 2147483646 h 672"/>
              <a:gd name="T6" fmla="*/ 2147483646 w 576"/>
              <a:gd name="T7" fmla="*/ 0 h 672"/>
              <a:gd name="T8" fmla="*/ 2147483646 w 576"/>
              <a:gd name="T9" fmla="*/ 0 h 672"/>
              <a:gd name="T10" fmla="*/ 2147483646 w 576"/>
              <a:gd name="T11" fmla="*/ 2147483646 h 672"/>
              <a:gd name="T12" fmla="*/ 2147483646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nvGrpSpPr>
          <p:cNvPr id="166951" name="Group 74"/>
          <p:cNvGrpSpPr>
            <a:grpSpLocks/>
          </p:cNvGrpSpPr>
          <p:nvPr/>
        </p:nvGrpSpPr>
        <p:grpSpPr bwMode="auto">
          <a:xfrm>
            <a:off x="5287963" y="5029200"/>
            <a:ext cx="993775" cy="76200"/>
            <a:chOff x="1536" y="2256"/>
            <a:chExt cx="626" cy="48"/>
          </a:xfrm>
        </p:grpSpPr>
        <p:sp>
          <p:nvSpPr>
            <p:cNvPr id="167046" name="Rectangle 75"/>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47" name="Freeform 76"/>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48" name="Line 77"/>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6952" name="Group 78"/>
          <p:cNvGrpSpPr>
            <a:grpSpLocks/>
          </p:cNvGrpSpPr>
          <p:nvPr/>
        </p:nvGrpSpPr>
        <p:grpSpPr bwMode="auto">
          <a:xfrm>
            <a:off x="5287963" y="4267200"/>
            <a:ext cx="993775" cy="76200"/>
            <a:chOff x="1536" y="2256"/>
            <a:chExt cx="626" cy="48"/>
          </a:xfrm>
        </p:grpSpPr>
        <p:sp>
          <p:nvSpPr>
            <p:cNvPr id="167043" name="Rectangle 79"/>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44" name="Freeform 80"/>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45" name="Line 81"/>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6953" name="Group 82"/>
          <p:cNvGrpSpPr>
            <a:grpSpLocks/>
          </p:cNvGrpSpPr>
          <p:nvPr/>
        </p:nvGrpSpPr>
        <p:grpSpPr bwMode="auto">
          <a:xfrm>
            <a:off x="5287963" y="4648200"/>
            <a:ext cx="993775" cy="76200"/>
            <a:chOff x="1536" y="2256"/>
            <a:chExt cx="626" cy="48"/>
          </a:xfrm>
        </p:grpSpPr>
        <p:sp>
          <p:nvSpPr>
            <p:cNvPr id="167040" name="Rectangle 83"/>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41" name="Freeform 84"/>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42" name="Line 85"/>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166954" name="Line 86"/>
          <p:cNvSpPr>
            <a:spLocks noChangeShapeType="1"/>
          </p:cNvSpPr>
          <p:nvPr/>
        </p:nvSpPr>
        <p:spPr bwMode="auto">
          <a:xfrm>
            <a:off x="6049963" y="38862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55" name="Line 87"/>
          <p:cNvSpPr>
            <a:spLocks noChangeShapeType="1"/>
          </p:cNvSpPr>
          <p:nvPr/>
        </p:nvSpPr>
        <p:spPr bwMode="auto">
          <a:xfrm>
            <a:off x="5440363" y="38862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56" name="Freeform 88"/>
          <p:cNvSpPr>
            <a:spLocks/>
          </p:cNvSpPr>
          <p:nvPr/>
        </p:nvSpPr>
        <p:spPr bwMode="auto">
          <a:xfrm flipV="1">
            <a:off x="5287963" y="1524000"/>
            <a:ext cx="914400" cy="1066800"/>
          </a:xfrm>
          <a:custGeom>
            <a:avLst/>
            <a:gdLst>
              <a:gd name="T0" fmla="*/ 0 w 576"/>
              <a:gd name="T1" fmla="*/ 0 h 672"/>
              <a:gd name="T2" fmla="*/ 2147483646 w 576"/>
              <a:gd name="T3" fmla="*/ 2147483646 h 672"/>
              <a:gd name="T4" fmla="*/ 2147483646 w 576"/>
              <a:gd name="T5" fmla="*/ 2147483646 h 672"/>
              <a:gd name="T6" fmla="*/ 2147483646 w 576"/>
              <a:gd name="T7" fmla="*/ 0 h 672"/>
              <a:gd name="T8" fmla="*/ 2147483646 w 576"/>
              <a:gd name="T9" fmla="*/ 0 h 672"/>
              <a:gd name="T10" fmla="*/ 2147483646 w 576"/>
              <a:gd name="T11" fmla="*/ 2147483646 h 672"/>
              <a:gd name="T12" fmla="*/ 2147483646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nvGrpSpPr>
          <p:cNvPr id="166957" name="Group 89"/>
          <p:cNvGrpSpPr>
            <a:grpSpLocks/>
          </p:cNvGrpSpPr>
          <p:nvPr/>
        </p:nvGrpSpPr>
        <p:grpSpPr bwMode="auto">
          <a:xfrm flipV="1">
            <a:off x="5287963" y="1600200"/>
            <a:ext cx="993775" cy="76200"/>
            <a:chOff x="1536" y="2256"/>
            <a:chExt cx="626" cy="48"/>
          </a:xfrm>
        </p:grpSpPr>
        <p:sp>
          <p:nvSpPr>
            <p:cNvPr id="167037" name="Rectangle 90"/>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38" name="Freeform 91"/>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39" name="Line 92"/>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6958" name="Group 93"/>
          <p:cNvGrpSpPr>
            <a:grpSpLocks/>
          </p:cNvGrpSpPr>
          <p:nvPr/>
        </p:nvGrpSpPr>
        <p:grpSpPr bwMode="auto">
          <a:xfrm flipV="1">
            <a:off x="5287963" y="2362200"/>
            <a:ext cx="993775" cy="76200"/>
            <a:chOff x="1536" y="2256"/>
            <a:chExt cx="626" cy="48"/>
          </a:xfrm>
        </p:grpSpPr>
        <p:sp>
          <p:nvSpPr>
            <p:cNvPr id="167034" name="Rectangle 94"/>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35" name="Freeform 95"/>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36" name="Line 96"/>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6959" name="Group 97"/>
          <p:cNvGrpSpPr>
            <a:grpSpLocks/>
          </p:cNvGrpSpPr>
          <p:nvPr/>
        </p:nvGrpSpPr>
        <p:grpSpPr bwMode="auto">
          <a:xfrm flipV="1">
            <a:off x="5287963" y="1981200"/>
            <a:ext cx="993775" cy="76200"/>
            <a:chOff x="1536" y="2256"/>
            <a:chExt cx="626" cy="48"/>
          </a:xfrm>
        </p:grpSpPr>
        <p:sp>
          <p:nvSpPr>
            <p:cNvPr id="167031" name="Rectangle 98"/>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32" name="Freeform 99"/>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33" name="Line 100"/>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166960" name="Line 101"/>
          <p:cNvSpPr>
            <a:spLocks noChangeShapeType="1"/>
          </p:cNvSpPr>
          <p:nvPr/>
        </p:nvSpPr>
        <p:spPr bwMode="auto">
          <a:xfrm flipV="1">
            <a:off x="6049963" y="25908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61" name="Line 102"/>
          <p:cNvSpPr>
            <a:spLocks noChangeShapeType="1"/>
          </p:cNvSpPr>
          <p:nvPr/>
        </p:nvSpPr>
        <p:spPr bwMode="auto">
          <a:xfrm flipV="1">
            <a:off x="5440363" y="25908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62" name="Rectangle 103"/>
          <p:cNvSpPr>
            <a:spLocks noChangeArrowheads="1"/>
          </p:cNvSpPr>
          <p:nvPr/>
        </p:nvSpPr>
        <p:spPr bwMode="auto">
          <a:xfrm>
            <a:off x="4983163"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6963" name="Freeform 104"/>
          <p:cNvSpPr>
            <a:spLocks/>
          </p:cNvSpPr>
          <p:nvPr/>
        </p:nvSpPr>
        <p:spPr bwMode="auto">
          <a:xfrm>
            <a:off x="5745163" y="3886200"/>
            <a:ext cx="685800" cy="1447800"/>
          </a:xfrm>
          <a:custGeom>
            <a:avLst/>
            <a:gdLst>
              <a:gd name="T0" fmla="*/ 0 w 432"/>
              <a:gd name="T1" fmla="*/ 2147483646 h 912"/>
              <a:gd name="T2" fmla="*/ 0 w 432"/>
              <a:gd name="T3" fmla="*/ 2147483646 h 912"/>
              <a:gd name="T4" fmla="*/ 2147483646 w 432"/>
              <a:gd name="T5" fmla="*/ 2147483646 h 912"/>
              <a:gd name="T6" fmla="*/ 2147483646 w 432"/>
              <a:gd name="T7" fmla="*/ 0 h 912"/>
              <a:gd name="T8" fmla="*/ 0 60000 65536"/>
              <a:gd name="T9" fmla="*/ 0 60000 65536"/>
              <a:gd name="T10" fmla="*/ 0 60000 65536"/>
              <a:gd name="T11" fmla="*/ 0 60000 65536"/>
              <a:gd name="T12" fmla="*/ 0 w 432"/>
              <a:gd name="T13" fmla="*/ 0 h 912"/>
              <a:gd name="T14" fmla="*/ 432 w 432"/>
              <a:gd name="T15" fmla="*/ 912 h 912"/>
            </a:gdLst>
            <a:ahLst/>
            <a:cxnLst>
              <a:cxn ang="T8">
                <a:pos x="T0" y="T1"/>
              </a:cxn>
              <a:cxn ang="T9">
                <a:pos x="T2" y="T3"/>
              </a:cxn>
              <a:cxn ang="T10">
                <a:pos x="T4" y="T5"/>
              </a:cxn>
              <a:cxn ang="T11">
                <a:pos x="T6" y="T7"/>
              </a:cxn>
            </a:cxnLst>
            <a:rect l="T12" t="T13" r="T14" b="T15"/>
            <a:pathLst>
              <a:path w="432" h="912">
                <a:moveTo>
                  <a:pt x="0" y="816"/>
                </a:moveTo>
                <a:lnTo>
                  <a:pt x="0" y="912"/>
                </a:lnTo>
                <a:lnTo>
                  <a:pt x="432" y="912"/>
                </a:lnTo>
                <a:lnTo>
                  <a:pt x="432" y="0"/>
                </a:lnTo>
              </a:path>
            </a:pathLst>
          </a:custGeom>
          <a:noFill/>
          <a:ln w="31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166964" name="Freeform 105"/>
          <p:cNvSpPr>
            <a:spLocks/>
          </p:cNvSpPr>
          <p:nvPr/>
        </p:nvSpPr>
        <p:spPr bwMode="auto">
          <a:xfrm flipV="1">
            <a:off x="5745163" y="1371600"/>
            <a:ext cx="685800" cy="1447800"/>
          </a:xfrm>
          <a:custGeom>
            <a:avLst/>
            <a:gdLst>
              <a:gd name="T0" fmla="*/ 0 w 432"/>
              <a:gd name="T1" fmla="*/ 2147483646 h 912"/>
              <a:gd name="T2" fmla="*/ 0 w 432"/>
              <a:gd name="T3" fmla="*/ 2147483646 h 912"/>
              <a:gd name="T4" fmla="*/ 2147483646 w 432"/>
              <a:gd name="T5" fmla="*/ 2147483646 h 912"/>
              <a:gd name="T6" fmla="*/ 2147483646 w 432"/>
              <a:gd name="T7" fmla="*/ 0 h 912"/>
              <a:gd name="T8" fmla="*/ 0 60000 65536"/>
              <a:gd name="T9" fmla="*/ 0 60000 65536"/>
              <a:gd name="T10" fmla="*/ 0 60000 65536"/>
              <a:gd name="T11" fmla="*/ 0 60000 65536"/>
              <a:gd name="T12" fmla="*/ 0 w 432"/>
              <a:gd name="T13" fmla="*/ 0 h 912"/>
              <a:gd name="T14" fmla="*/ 432 w 432"/>
              <a:gd name="T15" fmla="*/ 912 h 912"/>
            </a:gdLst>
            <a:ahLst/>
            <a:cxnLst>
              <a:cxn ang="T8">
                <a:pos x="T0" y="T1"/>
              </a:cxn>
              <a:cxn ang="T9">
                <a:pos x="T2" y="T3"/>
              </a:cxn>
              <a:cxn ang="T10">
                <a:pos x="T4" y="T5"/>
              </a:cxn>
              <a:cxn ang="T11">
                <a:pos x="T6" y="T7"/>
              </a:cxn>
            </a:cxnLst>
            <a:rect l="T12" t="T13" r="T14" b="T15"/>
            <a:pathLst>
              <a:path w="432" h="912">
                <a:moveTo>
                  <a:pt x="0" y="816"/>
                </a:moveTo>
                <a:lnTo>
                  <a:pt x="0" y="912"/>
                </a:lnTo>
                <a:lnTo>
                  <a:pt x="432" y="912"/>
                </a:lnTo>
                <a:lnTo>
                  <a:pt x="432" y="0"/>
                </a:lnTo>
              </a:path>
            </a:pathLst>
          </a:custGeom>
          <a:noFill/>
          <a:ln w="31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166965" name="Line 106"/>
          <p:cNvSpPr>
            <a:spLocks noChangeShapeType="1"/>
          </p:cNvSpPr>
          <p:nvPr/>
        </p:nvSpPr>
        <p:spPr bwMode="auto">
          <a:xfrm flipV="1">
            <a:off x="5059363" y="3886200"/>
            <a:ext cx="0" cy="1981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66" name="Line 107"/>
          <p:cNvSpPr>
            <a:spLocks noChangeShapeType="1"/>
          </p:cNvSpPr>
          <p:nvPr/>
        </p:nvSpPr>
        <p:spPr bwMode="auto">
          <a:xfrm>
            <a:off x="5211763" y="3886200"/>
            <a:ext cx="0" cy="1981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67" name="Freeform 108"/>
          <p:cNvSpPr>
            <a:spLocks/>
          </p:cNvSpPr>
          <p:nvPr/>
        </p:nvSpPr>
        <p:spPr bwMode="auto">
          <a:xfrm>
            <a:off x="7192963" y="4114800"/>
            <a:ext cx="914400" cy="1066800"/>
          </a:xfrm>
          <a:custGeom>
            <a:avLst/>
            <a:gdLst>
              <a:gd name="T0" fmla="*/ 0 w 576"/>
              <a:gd name="T1" fmla="*/ 0 h 672"/>
              <a:gd name="T2" fmla="*/ 2147483646 w 576"/>
              <a:gd name="T3" fmla="*/ 2147483646 h 672"/>
              <a:gd name="T4" fmla="*/ 2147483646 w 576"/>
              <a:gd name="T5" fmla="*/ 2147483646 h 672"/>
              <a:gd name="T6" fmla="*/ 2147483646 w 576"/>
              <a:gd name="T7" fmla="*/ 0 h 672"/>
              <a:gd name="T8" fmla="*/ 2147483646 w 576"/>
              <a:gd name="T9" fmla="*/ 0 h 672"/>
              <a:gd name="T10" fmla="*/ 2147483646 w 576"/>
              <a:gd name="T11" fmla="*/ 2147483646 h 672"/>
              <a:gd name="T12" fmla="*/ 2147483646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nvGrpSpPr>
          <p:cNvPr id="166968" name="Group 109"/>
          <p:cNvGrpSpPr>
            <a:grpSpLocks/>
          </p:cNvGrpSpPr>
          <p:nvPr/>
        </p:nvGrpSpPr>
        <p:grpSpPr bwMode="auto">
          <a:xfrm>
            <a:off x="7192963" y="5029200"/>
            <a:ext cx="993775" cy="76200"/>
            <a:chOff x="1536" y="2256"/>
            <a:chExt cx="626" cy="48"/>
          </a:xfrm>
        </p:grpSpPr>
        <p:sp>
          <p:nvSpPr>
            <p:cNvPr id="167028" name="Rectangle 110"/>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29" name="Freeform 111"/>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30" name="Line 112"/>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6969" name="Group 113"/>
          <p:cNvGrpSpPr>
            <a:grpSpLocks/>
          </p:cNvGrpSpPr>
          <p:nvPr/>
        </p:nvGrpSpPr>
        <p:grpSpPr bwMode="auto">
          <a:xfrm>
            <a:off x="7192963" y="4267200"/>
            <a:ext cx="993775" cy="76200"/>
            <a:chOff x="1536" y="2256"/>
            <a:chExt cx="626" cy="48"/>
          </a:xfrm>
        </p:grpSpPr>
        <p:sp>
          <p:nvSpPr>
            <p:cNvPr id="167025" name="Rectangle 114"/>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26" name="Freeform 115"/>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27" name="Line 116"/>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6970" name="Group 117"/>
          <p:cNvGrpSpPr>
            <a:grpSpLocks/>
          </p:cNvGrpSpPr>
          <p:nvPr/>
        </p:nvGrpSpPr>
        <p:grpSpPr bwMode="auto">
          <a:xfrm>
            <a:off x="7192963" y="4648200"/>
            <a:ext cx="993775" cy="76200"/>
            <a:chOff x="1536" y="2256"/>
            <a:chExt cx="626" cy="48"/>
          </a:xfrm>
        </p:grpSpPr>
        <p:sp>
          <p:nvSpPr>
            <p:cNvPr id="167022" name="Rectangle 118"/>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23" name="Freeform 119"/>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24" name="Line 120"/>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166971" name="Line 121"/>
          <p:cNvSpPr>
            <a:spLocks noChangeShapeType="1"/>
          </p:cNvSpPr>
          <p:nvPr/>
        </p:nvSpPr>
        <p:spPr bwMode="auto">
          <a:xfrm>
            <a:off x="7954963" y="38862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72" name="Line 122"/>
          <p:cNvSpPr>
            <a:spLocks noChangeShapeType="1"/>
          </p:cNvSpPr>
          <p:nvPr/>
        </p:nvSpPr>
        <p:spPr bwMode="auto">
          <a:xfrm>
            <a:off x="7345363" y="38862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73" name="Freeform 123"/>
          <p:cNvSpPr>
            <a:spLocks/>
          </p:cNvSpPr>
          <p:nvPr/>
        </p:nvSpPr>
        <p:spPr bwMode="auto">
          <a:xfrm flipV="1">
            <a:off x="7192963" y="1524000"/>
            <a:ext cx="914400" cy="1066800"/>
          </a:xfrm>
          <a:custGeom>
            <a:avLst/>
            <a:gdLst>
              <a:gd name="T0" fmla="*/ 0 w 576"/>
              <a:gd name="T1" fmla="*/ 0 h 672"/>
              <a:gd name="T2" fmla="*/ 2147483646 w 576"/>
              <a:gd name="T3" fmla="*/ 2147483646 h 672"/>
              <a:gd name="T4" fmla="*/ 2147483646 w 576"/>
              <a:gd name="T5" fmla="*/ 2147483646 h 672"/>
              <a:gd name="T6" fmla="*/ 2147483646 w 576"/>
              <a:gd name="T7" fmla="*/ 0 h 672"/>
              <a:gd name="T8" fmla="*/ 2147483646 w 576"/>
              <a:gd name="T9" fmla="*/ 0 h 672"/>
              <a:gd name="T10" fmla="*/ 2147483646 w 576"/>
              <a:gd name="T11" fmla="*/ 2147483646 h 672"/>
              <a:gd name="T12" fmla="*/ 2147483646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nvGrpSpPr>
          <p:cNvPr id="166974" name="Group 124"/>
          <p:cNvGrpSpPr>
            <a:grpSpLocks/>
          </p:cNvGrpSpPr>
          <p:nvPr/>
        </p:nvGrpSpPr>
        <p:grpSpPr bwMode="auto">
          <a:xfrm flipV="1">
            <a:off x="7192963" y="1600200"/>
            <a:ext cx="993775" cy="76200"/>
            <a:chOff x="1536" y="2256"/>
            <a:chExt cx="626" cy="48"/>
          </a:xfrm>
        </p:grpSpPr>
        <p:sp>
          <p:nvSpPr>
            <p:cNvPr id="167019" name="Rectangle 125"/>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20" name="Freeform 126"/>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21" name="Line 127"/>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6975" name="Group 128"/>
          <p:cNvGrpSpPr>
            <a:grpSpLocks/>
          </p:cNvGrpSpPr>
          <p:nvPr/>
        </p:nvGrpSpPr>
        <p:grpSpPr bwMode="auto">
          <a:xfrm flipV="1">
            <a:off x="7192963" y="2362200"/>
            <a:ext cx="993775" cy="76200"/>
            <a:chOff x="1536" y="2256"/>
            <a:chExt cx="626" cy="48"/>
          </a:xfrm>
        </p:grpSpPr>
        <p:sp>
          <p:nvSpPr>
            <p:cNvPr id="167016" name="Rectangle 129"/>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17" name="Freeform 130"/>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18" name="Line 131"/>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66976" name="Group 132"/>
          <p:cNvGrpSpPr>
            <a:grpSpLocks/>
          </p:cNvGrpSpPr>
          <p:nvPr/>
        </p:nvGrpSpPr>
        <p:grpSpPr bwMode="auto">
          <a:xfrm flipV="1">
            <a:off x="7192963" y="1981200"/>
            <a:ext cx="993775" cy="76200"/>
            <a:chOff x="1536" y="2256"/>
            <a:chExt cx="626" cy="48"/>
          </a:xfrm>
        </p:grpSpPr>
        <p:sp>
          <p:nvSpPr>
            <p:cNvPr id="167013" name="Rectangle 133"/>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14" name="Freeform 134"/>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67015" name="Line 135"/>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166977" name="Line 136"/>
          <p:cNvSpPr>
            <a:spLocks noChangeShapeType="1"/>
          </p:cNvSpPr>
          <p:nvPr/>
        </p:nvSpPr>
        <p:spPr bwMode="auto">
          <a:xfrm flipV="1">
            <a:off x="7954963" y="25908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78" name="Line 137"/>
          <p:cNvSpPr>
            <a:spLocks noChangeShapeType="1"/>
          </p:cNvSpPr>
          <p:nvPr/>
        </p:nvSpPr>
        <p:spPr bwMode="auto">
          <a:xfrm flipV="1">
            <a:off x="7345363" y="25908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79" name="Rectangle 138"/>
          <p:cNvSpPr>
            <a:spLocks noChangeArrowheads="1"/>
          </p:cNvSpPr>
          <p:nvPr/>
        </p:nvSpPr>
        <p:spPr bwMode="auto">
          <a:xfrm>
            <a:off x="6888163"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6980" name="Freeform 139"/>
          <p:cNvSpPr>
            <a:spLocks/>
          </p:cNvSpPr>
          <p:nvPr/>
        </p:nvSpPr>
        <p:spPr bwMode="auto">
          <a:xfrm>
            <a:off x="7650163" y="3886200"/>
            <a:ext cx="685800" cy="1447800"/>
          </a:xfrm>
          <a:custGeom>
            <a:avLst/>
            <a:gdLst>
              <a:gd name="T0" fmla="*/ 0 w 432"/>
              <a:gd name="T1" fmla="*/ 2147483646 h 912"/>
              <a:gd name="T2" fmla="*/ 0 w 432"/>
              <a:gd name="T3" fmla="*/ 2147483646 h 912"/>
              <a:gd name="T4" fmla="*/ 2147483646 w 432"/>
              <a:gd name="T5" fmla="*/ 2147483646 h 912"/>
              <a:gd name="T6" fmla="*/ 2147483646 w 432"/>
              <a:gd name="T7" fmla="*/ 0 h 912"/>
              <a:gd name="T8" fmla="*/ 0 60000 65536"/>
              <a:gd name="T9" fmla="*/ 0 60000 65536"/>
              <a:gd name="T10" fmla="*/ 0 60000 65536"/>
              <a:gd name="T11" fmla="*/ 0 60000 65536"/>
              <a:gd name="T12" fmla="*/ 0 w 432"/>
              <a:gd name="T13" fmla="*/ 0 h 912"/>
              <a:gd name="T14" fmla="*/ 432 w 432"/>
              <a:gd name="T15" fmla="*/ 912 h 912"/>
            </a:gdLst>
            <a:ahLst/>
            <a:cxnLst>
              <a:cxn ang="T8">
                <a:pos x="T0" y="T1"/>
              </a:cxn>
              <a:cxn ang="T9">
                <a:pos x="T2" y="T3"/>
              </a:cxn>
              <a:cxn ang="T10">
                <a:pos x="T4" y="T5"/>
              </a:cxn>
              <a:cxn ang="T11">
                <a:pos x="T6" y="T7"/>
              </a:cxn>
            </a:cxnLst>
            <a:rect l="T12" t="T13" r="T14" b="T15"/>
            <a:pathLst>
              <a:path w="432" h="912">
                <a:moveTo>
                  <a:pt x="0" y="816"/>
                </a:moveTo>
                <a:lnTo>
                  <a:pt x="0" y="912"/>
                </a:lnTo>
                <a:lnTo>
                  <a:pt x="432" y="912"/>
                </a:lnTo>
                <a:lnTo>
                  <a:pt x="432" y="0"/>
                </a:lnTo>
              </a:path>
            </a:pathLst>
          </a:custGeom>
          <a:noFill/>
          <a:ln w="31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166981" name="Freeform 140"/>
          <p:cNvSpPr>
            <a:spLocks/>
          </p:cNvSpPr>
          <p:nvPr/>
        </p:nvSpPr>
        <p:spPr bwMode="auto">
          <a:xfrm flipV="1">
            <a:off x="7650163" y="1371600"/>
            <a:ext cx="685800" cy="1447800"/>
          </a:xfrm>
          <a:custGeom>
            <a:avLst/>
            <a:gdLst>
              <a:gd name="T0" fmla="*/ 0 w 432"/>
              <a:gd name="T1" fmla="*/ 2147483646 h 912"/>
              <a:gd name="T2" fmla="*/ 0 w 432"/>
              <a:gd name="T3" fmla="*/ 2147483646 h 912"/>
              <a:gd name="T4" fmla="*/ 2147483646 w 432"/>
              <a:gd name="T5" fmla="*/ 2147483646 h 912"/>
              <a:gd name="T6" fmla="*/ 2147483646 w 432"/>
              <a:gd name="T7" fmla="*/ 0 h 912"/>
              <a:gd name="T8" fmla="*/ 0 60000 65536"/>
              <a:gd name="T9" fmla="*/ 0 60000 65536"/>
              <a:gd name="T10" fmla="*/ 0 60000 65536"/>
              <a:gd name="T11" fmla="*/ 0 60000 65536"/>
              <a:gd name="T12" fmla="*/ 0 w 432"/>
              <a:gd name="T13" fmla="*/ 0 h 912"/>
              <a:gd name="T14" fmla="*/ 432 w 432"/>
              <a:gd name="T15" fmla="*/ 912 h 912"/>
            </a:gdLst>
            <a:ahLst/>
            <a:cxnLst>
              <a:cxn ang="T8">
                <a:pos x="T0" y="T1"/>
              </a:cxn>
              <a:cxn ang="T9">
                <a:pos x="T2" y="T3"/>
              </a:cxn>
              <a:cxn ang="T10">
                <a:pos x="T4" y="T5"/>
              </a:cxn>
              <a:cxn ang="T11">
                <a:pos x="T6" y="T7"/>
              </a:cxn>
            </a:cxnLst>
            <a:rect l="T12" t="T13" r="T14" b="T15"/>
            <a:pathLst>
              <a:path w="432" h="912">
                <a:moveTo>
                  <a:pt x="0" y="816"/>
                </a:moveTo>
                <a:lnTo>
                  <a:pt x="0" y="912"/>
                </a:lnTo>
                <a:lnTo>
                  <a:pt x="432" y="912"/>
                </a:lnTo>
                <a:lnTo>
                  <a:pt x="432" y="0"/>
                </a:lnTo>
              </a:path>
            </a:pathLst>
          </a:custGeom>
          <a:noFill/>
          <a:ln w="31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166982" name="Line 141"/>
          <p:cNvSpPr>
            <a:spLocks noChangeShapeType="1"/>
          </p:cNvSpPr>
          <p:nvPr/>
        </p:nvSpPr>
        <p:spPr bwMode="auto">
          <a:xfrm flipV="1">
            <a:off x="6964363" y="3886200"/>
            <a:ext cx="0" cy="1981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6983" name="Line 142"/>
          <p:cNvSpPr>
            <a:spLocks noChangeShapeType="1"/>
          </p:cNvSpPr>
          <p:nvPr/>
        </p:nvSpPr>
        <p:spPr bwMode="auto">
          <a:xfrm>
            <a:off x="7116763" y="3886200"/>
            <a:ext cx="0" cy="1981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nvGrpSpPr>
          <p:cNvPr id="166984" name="Group 143"/>
          <p:cNvGrpSpPr>
            <a:grpSpLocks/>
          </p:cNvGrpSpPr>
          <p:nvPr/>
        </p:nvGrpSpPr>
        <p:grpSpPr bwMode="auto">
          <a:xfrm>
            <a:off x="-44450" y="1143000"/>
            <a:ext cx="2894013" cy="4495800"/>
            <a:chOff x="193" y="816"/>
            <a:chExt cx="1823" cy="2832"/>
          </a:xfrm>
        </p:grpSpPr>
        <p:sp>
          <p:nvSpPr>
            <p:cNvPr id="167010" name="AutoShape 144"/>
            <p:cNvSpPr>
              <a:spLocks noChangeArrowheads="1"/>
            </p:cNvSpPr>
            <p:nvPr/>
          </p:nvSpPr>
          <p:spPr bwMode="auto">
            <a:xfrm>
              <a:off x="864" y="816"/>
              <a:ext cx="1152" cy="2736"/>
            </a:xfrm>
            <a:prstGeom prst="roundRect">
              <a:avLst>
                <a:gd name="adj" fmla="val 16667"/>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11" name="Line 145"/>
            <p:cNvSpPr>
              <a:spLocks noChangeShapeType="1"/>
            </p:cNvSpPr>
            <p:nvPr/>
          </p:nvSpPr>
          <p:spPr bwMode="auto">
            <a:xfrm flipH="1">
              <a:off x="576" y="3312"/>
              <a:ext cx="286" cy="152"/>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7012" name="Text Box 146"/>
            <p:cNvSpPr txBox="1">
              <a:spLocks noChangeArrowheads="1"/>
            </p:cNvSpPr>
            <p:nvPr/>
          </p:nvSpPr>
          <p:spPr bwMode="auto">
            <a:xfrm>
              <a:off x="193" y="3417"/>
              <a:ext cx="4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i="1">
                  <a:solidFill>
                    <a:srgbClr val="996600"/>
                  </a:solidFill>
                  <a:latin typeface="Verdana" panose="020B0604030504040204" pitchFamily="34" charset="0"/>
                  <a:ea typeface="Gulim" pitchFamily="34" charset="-127"/>
                </a:rPr>
                <a:t>Lane</a:t>
              </a:r>
            </a:p>
          </p:txBody>
        </p:sp>
      </p:grpSp>
      <p:grpSp>
        <p:nvGrpSpPr>
          <p:cNvPr id="166985" name="Group 147"/>
          <p:cNvGrpSpPr>
            <a:grpSpLocks/>
          </p:cNvGrpSpPr>
          <p:nvPr/>
        </p:nvGrpSpPr>
        <p:grpSpPr bwMode="auto">
          <a:xfrm>
            <a:off x="1173163" y="852488"/>
            <a:ext cx="7391400" cy="1814512"/>
            <a:chOff x="960" y="633"/>
            <a:chExt cx="4656" cy="1143"/>
          </a:xfrm>
        </p:grpSpPr>
        <p:sp>
          <p:nvSpPr>
            <p:cNvPr id="167007" name="AutoShape 148"/>
            <p:cNvSpPr>
              <a:spLocks noChangeArrowheads="1"/>
            </p:cNvSpPr>
            <p:nvPr/>
          </p:nvSpPr>
          <p:spPr bwMode="auto">
            <a:xfrm>
              <a:off x="960" y="912"/>
              <a:ext cx="4656" cy="864"/>
            </a:xfrm>
            <a:prstGeom prst="roundRect">
              <a:avLst>
                <a:gd name="adj" fmla="val 16667"/>
              </a:avLst>
            </a:pr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08" name="Line 149"/>
            <p:cNvSpPr>
              <a:spLocks noChangeShapeType="1"/>
            </p:cNvSpPr>
            <p:nvPr/>
          </p:nvSpPr>
          <p:spPr bwMode="auto">
            <a:xfrm flipV="1">
              <a:off x="3504" y="768"/>
              <a:ext cx="240" cy="144"/>
            </a:xfrm>
            <a:prstGeom prst="line">
              <a:avLst/>
            </a:prstGeom>
            <a:noFill/>
            <a:ln w="38100">
              <a:solidFill>
                <a:schemeClr val="accent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67009" name="Text Box 150"/>
            <p:cNvSpPr txBox="1">
              <a:spLocks noChangeArrowheads="1"/>
            </p:cNvSpPr>
            <p:nvPr/>
          </p:nvSpPr>
          <p:spPr bwMode="auto">
            <a:xfrm>
              <a:off x="3736" y="633"/>
              <a:ext cx="120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i="1">
                  <a:solidFill>
                    <a:srgbClr val="CC9900"/>
                  </a:solidFill>
                  <a:latin typeface="Verdana" panose="020B0604030504040204" pitchFamily="34" charset="0"/>
                  <a:ea typeface="Gulim" pitchFamily="34" charset="-127"/>
                </a:rPr>
                <a:t>Functional Unit</a:t>
              </a:r>
            </a:p>
          </p:txBody>
        </p:sp>
      </p:grpSp>
      <p:sp>
        <p:nvSpPr>
          <p:cNvPr id="166986" name="Text Box 151"/>
          <p:cNvSpPr txBox="1">
            <a:spLocks noChangeArrowheads="1"/>
          </p:cNvSpPr>
          <p:nvPr/>
        </p:nvSpPr>
        <p:spPr bwMode="auto">
          <a:xfrm>
            <a:off x="-26988" y="2209800"/>
            <a:ext cx="1198563"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en-US" altLang="ko-KR" sz="1600" i="1">
              <a:solidFill>
                <a:srgbClr val="0000FF"/>
              </a:solidFill>
              <a:latin typeface="Verdana" panose="020B0604030504040204" pitchFamily="34" charset="0"/>
              <a:ea typeface="Gulim" pitchFamily="34" charset="-127"/>
            </a:endParaRPr>
          </a:p>
          <a:p>
            <a:pPr eaLnBrk="1" hangingPunct="1">
              <a:lnSpc>
                <a:spcPct val="100000"/>
              </a:lnSpc>
              <a:spcBef>
                <a:spcPct val="0"/>
              </a:spcBef>
              <a:buFontTx/>
              <a:buNone/>
            </a:pPr>
            <a:r>
              <a:rPr lang="en-US" altLang="ko-KR" sz="1600" i="1">
                <a:solidFill>
                  <a:srgbClr val="0000FF"/>
                </a:solidFill>
                <a:latin typeface="Verdana" panose="020B0604030504040204" pitchFamily="34" charset="0"/>
                <a:ea typeface="Gulim" pitchFamily="34" charset="-127"/>
              </a:rPr>
              <a:t>Registers</a:t>
            </a:r>
          </a:p>
          <a:p>
            <a:pPr eaLnBrk="1" hangingPunct="1">
              <a:lnSpc>
                <a:spcPct val="100000"/>
              </a:lnSpc>
              <a:spcBef>
                <a:spcPct val="0"/>
              </a:spcBef>
              <a:buFontTx/>
              <a:buNone/>
            </a:pPr>
            <a:r>
              <a:rPr lang="en-US" altLang="ko-KR" sz="1600" i="1">
                <a:solidFill>
                  <a:srgbClr val="0000FF"/>
                </a:solidFill>
                <a:latin typeface="Verdana" panose="020B0604030504040204" pitchFamily="34" charset="0"/>
                <a:ea typeface="Gulim" pitchFamily="34" charset="-127"/>
              </a:rPr>
              <a:t>for each </a:t>
            </a:r>
          </a:p>
          <a:p>
            <a:pPr eaLnBrk="1" hangingPunct="1">
              <a:lnSpc>
                <a:spcPct val="100000"/>
              </a:lnSpc>
              <a:spcBef>
                <a:spcPct val="0"/>
              </a:spcBef>
              <a:buFontTx/>
              <a:buNone/>
            </a:pPr>
            <a:r>
              <a:rPr lang="en-US" altLang="ko-KR" sz="1600" i="1">
                <a:solidFill>
                  <a:srgbClr val="0000FF"/>
                </a:solidFill>
                <a:latin typeface="Verdana" panose="020B0604030504040204" pitchFamily="34" charset="0"/>
                <a:ea typeface="Gulim" pitchFamily="34" charset="-127"/>
              </a:rPr>
              <a:t>Thread</a:t>
            </a:r>
          </a:p>
        </p:txBody>
      </p:sp>
      <p:sp>
        <p:nvSpPr>
          <p:cNvPr id="166987" name="Line 152"/>
          <p:cNvSpPr>
            <a:spLocks noChangeShapeType="1"/>
          </p:cNvSpPr>
          <p:nvPr/>
        </p:nvSpPr>
        <p:spPr bwMode="auto">
          <a:xfrm flipH="1" flipV="1">
            <a:off x="676275" y="3233738"/>
            <a:ext cx="496888" cy="16986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66988" name="Rectangle 153"/>
          <p:cNvSpPr>
            <a:spLocks noChangeArrowheads="1"/>
          </p:cNvSpPr>
          <p:nvPr/>
        </p:nvSpPr>
        <p:spPr bwMode="auto">
          <a:xfrm>
            <a:off x="1096963" y="5867400"/>
            <a:ext cx="7315200" cy="5334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i="1">
                <a:solidFill>
                  <a:srgbClr val="000000"/>
                </a:solidFill>
                <a:latin typeface="Verdana" panose="020B0604030504040204" pitchFamily="34" charset="0"/>
                <a:ea typeface="Gulim" pitchFamily="34" charset="-127"/>
              </a:rPr>
              <a:t>Memory Subsystem</a:t>
            </a:r>
          </a:p>
        </p:txBody>
      </p:sp>
      <p:sp>
        <p:nvSpPr>
          <p:cNvPr id="166989" name="Text Box 154"/>
          <p:cNvSpPr txBox="1">
            <a:spLocks noChangeArrowheads="1"/>
          </p:cNvSpPr>
          <p:nvPr/>
        </p:nvSpPr>
        <p:spPr bwMode="auto">
          <a:xfrm>
            <a:off x="1325563" y="2919413"/>
            <a:ext cx="1341437"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Registers for thread IDs</a:t>
            </a:r>
          </a:p>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0, 4, 8, …</a:t>
            </a:r>
          </a:p>
        </p:txBody>
      </p:sp>
      <p:sp>
        <p:nvSpPr>
          <p:cNvPr id="166990" name="Text Box 155"/>
          <p:cNvSpPr txBox="1">
            <a:spLocks noChangeArrowheads="1"/>
          </p:cNvSpPr>
          <p:nvPr/>
        </p:nvSpPr>
        <p:spPr bwMode="auto">
          <a:xfrm>
            <a:off x="3230563" y="2971800"/>
            <a:ext cx="1570037"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Registers for thread IDs</a:t>
            </a:r>
          </a:p>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1, 5, 9, …</a:t>
            </a:r>
          </a:p>
        </p:txBody>
      </p:sp>
      <p:sp>
        <p:nvSpPr>
          <p:cNvPr id="166991" name="Text Box 156"/>
          <p:cNvSpPr txBox="1">
            <a:spLocks noChangeArrowheads="1"/>
          </p:cNvSpPr>
          <p:nvPr/>
        </p:nvSpPr>
        <p:spPr bwMode="auto">
          <a:xfrm>
            <a:off x="5135563" y="2971800"/>
            <a:ext cx="1417637"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Registers for thread IDs</a:t>
            </a:r>
          </a:p>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2, 6, 10, …</a:t>
            </a:r>
          </a:p>
        </p:txBody>
      </p:sp>
      <p:sp>
        <p:nvSpPr>
          <p:cNvPr id="166992" name="Text Box 157"/>
          <p:cNvSpPr txBox="1">
            <a:spLocks noChangeArrowheads="1"/>
          </p:cNvSpPr>
          <p:nvPr/>
        </p:nvSpPr>
        <p:spPr bwMode="auto">
          <a:xfrm>
            <a:off x="7040563" y="2981325"/>
            <a:ext cx="1417637"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Registers for thread IDs</a:t>
            </a:r>
          </a:p>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3, 7, 11, …</a:t>
            </a:r>
          </a:p>
        </p:txBody>
      </p:sp>
      <p:sp>
        <p:nvSpPr>
          <p:cNvPr id="166993" name="TextBox 161"/>
          <p:cNvSpPr txBox="1">
            <a:spLocks noChangeArrowheads="1"/>
          </p:cNvSpPr>
          <p:nvPr/>
        </p:nvSpPr>
        <p:spPr bwMode="auto">
          <a:xfrm>
            <a:off x="152400" y="6535738"/>
            <a:ext cx="173831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000">
                <a:solidFill>
                  <a:srgbClr val="000000"/>
                </a:solidFill>
                <a:latin typeface="Arial" panose="020B0604020202020204" pitchFamily="34" charset="0"/>
                <a:ea typeface="MS PGothic" pitchFamily="34" charset="-128"/>
              </a:rPr>
              <a:t>Slide credit: Krste Asanovic</a:t>
            </a:r>
          </a:p>
        </p:txBody>
      </p:sp>
      <p:sp>
        <p:nvSpPr>
          <p:cNvPr id="166994" name="Rectangle 68"/>
          <p:cNvSpPr>
            <a:spLocks noChangeArrowheads="1"/>
          </p:cNvSpPr>
          <p:nvPr/>
        </p:nvSpPr>
        <p:spPr bwMode="auto">
          <a:xfrm>
            <a:off x="31242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6995" name="Rectangle 68"/>
          <p:cNvSpPr>
            <a:spLocks noChangeArrowheads="1"/>
          </p:cNvSpPr>
          <p:nvPr/>
        </p:nvSpPr>
        <p:spPr bwMode="auto">
          <a:xfrm>
            <a:off x="32004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6996" name="Rectangle 68"/>
          <p:cNvSpPr>
            <a:spLocks noChangeArrowheads="1"/>
          </p:cNvSpPr>
          <p:nvPr/>
        </p:nvSpPr>
        <p:spPr bwMode="auto">
          <a:xfrm>
            <a:off x="32766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6997" name="Rectangle 103"/>
          <p:cNvSpPr>
            <a:spLocks noChangeArrowheads="1"/>
          </p:cNvSpPr>
          <p:nvPr/>
        </p:nvSpPr>
        <p:spPr bwMode="auto">
          <a:xfrm>
            <a:off x="50292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6998" name="Rectangle 103"/>
          <p:cNvSpPr>
            <a:spLocks noChangeArrowheads="1"/>
          </p:cNvSpPr>
          <p:nvPr/>
        </p:nvSpPr>
        <p:spPr bwMode="auto">
          <a:xfrm>
            <a:off x="51054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6999" name="Rectangle 103"/>
          <p:cNvSpPr>
            <a:spLocks noChangeArrowheads="1"/>
          </p:cNvSpPr>
          <p:nvPr/>
        </p:nvSpPr>
        <p:spPr bwMode="auto">
          <a:xfrm>
            <a:off x="51816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00" name="Rectangle 103"/>
          <p:cNvSpPr>
            <a:spLocks noChangeArrowheads="1"/>
          </p:cNvSpPr>
          <p:nvPr/>
        </p:nvSpPr>
        <p:spPr bwMode="auto">
          <a:xfrm>
            <a:off x="69342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01" name="Rectangle 103"/>
          <p:cNvSpPr>
            <a:spLocks noChangeArrowheads="1"/>
          </p:cNvSpPr>
          <p:nvPr/>
        </p:nvSpPr>
        <p:spPr bwMode="auto">
          <a:xfrm>
            <a:off x="70104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02" name="Rectangle 103"/>
          <p:cNvSpPr>
            <a:spLocks noChangeArrowheads="1"/>
          </p:cNvSpPr>
          <p:nvPr/>
        </p:nvSpPr>
        <p:spPr bwMode="auto">
          <a:xfrm>
            <a:off x="70866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03" name="Rectangle 33"/>
          <p:cNvSpPr>
            <a:spLocks noChangeArrowheads="1"/>
          </p:cNvSpPr>
          <p:nvPr/>
        </p:nvSpPr>
        <p:spPr bwMode="auto">
          <a:xfrm>
            <a:off x="12192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04" name="Rectangle 33"/>
          <p:cNvSpPr>
            <a:spLocks noChangeArrowheads="1"/>
          </p:cNvSpPr>
          <p:nvPr/>
        </p:nvSpPr>
        <p:spPr bwMode="auto">
          <a:xfrm>
            <a:off x="12954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67005" name="Rectangle 33"/>
          <p:cNvSpPr>
            <a:spLocks noChangeArrowheads="1"/>
          </p:cNvSpPr>
          <p:nvPr/>
        </p:nvSpPr>
        <p:spPr bwMode="auto">
          <a:xfrm>
            <a:off x="13716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Tree>
    <p:extLst>
      <p:ext uri="{BB962C8B-B14F-4D97-AF65-F5344CB8AC3E}">
        <p14:creationId xmlns:p14="http://schemas.microsoft.com/office/powerpoint/2010/main" val="1486131048"/>
      </p:ext>
    </p:extLst>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smtClean="0"/>
              <a:t>GPU Memory Hierarchy</a:t>
            </a:r>
            <a:endParaRPr lang="zh-CN" altLang="en-US" dirty="0"/>
          </a:p>
        </p:txBody>
      </p:sp>
      <p:sp>
        <p:nvSpPr>
          <p:cNvPr id="173" name="页脚占位符 2"/>
          <p:cNvSpPr>
            <a:spLocks noGrp="1"/>
          </p:cNvSpPr>
          <p:nvPr>
            <p:ph type="ftr" sz="quarter" idx="11"/>
          </p:nvPr>
        </p:nvSpPr>
        <p:spPr>
          <a:xfrm>
            <a:off x="3124200" y="6356350"/>
            <a:ext cx="2895600" cy="365125"/>
          </a:xfrm>
        </p:spPr>
        <p:txBody>
          <a:bodyPr/>
          <a:lstStyle/>
          <a:p>
            <a:r>
              <a:rPr lang="zh-CN" altLang="en-US" smtClean="0"/>
              <a:t>中国科学技术大学</a:t>
            </a:r>
            <a:endParaRPr lang="zh-CN" altLang="en-US" dirty="0"/>
          </a:p>
        </p:txBody>
      </p:sp>
      <p:pic>
        <p:nvPicPr>
          <p:cNvPr id="3" name="图片 2"/>
          <p:cNvPicPr>
            <a:picLocks noChangeAspect="1"/>
          </p:cNvPicPr>
          <p:nvPr/>
        </p:nvPicPr>
        <p:blipFill>
          <a:blip r:embed="rId3"/>
          <a:stretch>
            <a:fillRect/>
          </a:stretch>
        </p:blipFill>
        <p:spPr>
          <a:xfrm>
            <a:off x="0" y="902312"/>
            <a:ext cx="9159823" cy="4765832"/>
          </a:xfrm>
          <a:prstGeom prst="rect">
            <a:avLst/>
          </a:prstGeom>
        </p:spPr>
      </p:pic>
    </p:spTree>
    <p:extLst>
      <p:ext uri="{BB962C8B-B14F-4D97-AF65-F5344CB8AC3E}">
        <p14:creationId xmlns:p14="http://schemas.microsoft.com/office/powerpoint/2010/main" val="3552654831"/>
      </p:ext>
    </p:extLst>
  </p:cSld>
  <p:clrMapOvr>
    <a:masterClrMapping/>
  </p:clrMapOvr>
  <p:transition spd="slow"/>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smtClean="0"/>
              <a:t>GPU Global Memory</a:t>
            </a:r>
            <a:endParaRPr lang="zh-CN" altLang="en-US" dirty="0"/>
          </a:p>
        </p:txBody>
      </p:sp>
      <p:sp>
        <p:nvSpPr>
          <p:cNvPr id="173" name="页脚占位符 2"/>
          <p:cNvSpPr>
            <a:spLocks noGrp="1"/>
          </p:cNvSpPr>
          <p:nvPr>
            <p:ph type="ftr" sz="quarter" idx="11"/>
          </p:nvPr>
        </p:nvSpPr>
        <p:spPr>
          <a:xfrm>
            <a:off x="3124200" y="6356350"/>
            <a:ext cx="2895600" cy="365125"/>
          </a:xfrm>
        </p:spPr>
        <p:txBody>
          <a:bodyPr/>
          <a:lstStyle/>
          <a:p>
            <a:r>
              <a:rPr lang="zh-CN" altLang="en-US" smtClean="0"/>
              <a:t>中国科学技术大学</a:t>
            </a:r>
            <a:endParaRPr lang="zh-CN" altLang="en-US" dirty="0"/>
          </a:p>
        </p:txBody>
      </p:sp>
      <p:sp>
        <p:nvSpPr>
          <p:cNvPr id="2" name="矩形 1"/>
          <p:cNvSpPr/>
          <p:nvPr/>
        </p:nvSpPr>
        <p:spPr>
          <a:xfrm>
            <a:off x="565111" y="902312"/>
            <a:ext cx="8107491" cy="5632311"/>
          </a:xfrm>
          <a:prstGeom prst="rect">
            <a:avLst/>
          </a:prstGeom>
        </p:spPr>
        <p:txBody>
          <a:bodyPr wrap="square">
            <a:spAutoFit/>
          </a:bodyPr>
          <a:lstStyle/>
          <a:p>
            <a:r>
              <a:rPr lang="en-US" altLang="zh-CN" sz="2400" b="1" dirty="0"/>
              <a:t>Global memory is the “main” memory of the GPU. It has global scope and lifetime of the allocating program (or until </a:t>
            </a:r>
            <a:r>
              <a:rPr lang="en-US" altLang="zh-CN" sz="2400" b="1" dirty="0" err="1"/>
              <a:t>cudaFree</a:t>
            </a:r>
            <a:r>
              <a:rPr lang="en-US" altLang="zh-CN" sz="2400" b="1" dirty="0"/>
              <a:t> is called). </a:t>
            </a:r>
            <a:endParaRPr lang="en-US" altLang="zh-CN" sz="2400" b="1" dirty="0" smtClean="0"/>
          </a:p>
          <a:p>
            <a:endParaRPr lang="en-US" altLang="zh-CN" sz="2400" b="1" dirty="0" smtClean="0"/>
          </a:p>
          <a:p>
            <a:r>
              <a:rPr lang="en-US" altLang="zh-CN" sz="2400" b="1" dirty="0" smtClean="0"/>
              <a:t>Global </a:t>
            </a:r>
            <a:r>
              <a:rPr lang="en-US" altLang="zh-CN" sz="2400" b="1" dirty="0"/>
              <a:t>memory is similar to the heap in a C program. </a:t>
            </a:r>
            <a:endParaRPr lang="en-US" altLang="zh-CN" sz="2400" b="1" dirty="0" smtClean="0"/>
          </a:p>
          <a:p>
            <a:endParaRPr lang="en-US" altLang="zh-CN" sz="2400" b="1" dirty="0" smtClean="0"/>
          </a:p>
          <a:p>
            <a:r>
              <a:rPr lang="en-US" altLang="zh-CN" sz="2400" b="1" dirty="0"/>
              <a:t>Global memory is separate hardware from the GPU core (containing SM’s,</a:t>
            </a:r>
          </a:p>
          <a:p>
            <a:r>
              <a:rPr lang="en-US" altLang="zh-CN" sz="2400" b="1" dirty="0"/>
              <a:t>caches, </a:t>
            </a:r>
            <a:r>
              <a:rPr lang="en-US" altLang="zh-CN" sz="2400" b="1" dirty="0" err="1"/>
              <a:t>etc</a:t>
            </a:r>
            <a:r>
              <a:rPr lang="en-US" altLang="zh-CN" sz="2400" b="1" dirty="0" smtClean="0"/>
              <a:t>). The </a:t>
            </a:r>
            <a:r>
              <a:rPr lang="en-US" altLang="zh-CN" sz="2400" b="1" dirty="0"/>
              <a:t>vast majority of memory on GPU is global memory. If data doesn’t fit </a:t>
            </a:r>
            <a:r>
              <a:rPr lang="en-US" altLang="zh-CN" sz="2400" b="1" dirty="0" smtClean="0"/>
              <a:t>into global </a:t>
            </a:r>
            <a:r>
              <a:rPr lang="en-US" altLang="zh-CN" sz="2400" b="1" dirty="0"/>
              <a:t>memory, you are going to </a:t>
            </a:r>
            <a:r>
              <a:rPr lang="en-US" altLang="zh-CN" sz="2400" b="1" dirty="0" smtClean="0"/>
              <a:t>process </a:t>
            </a:r>
            <a:r>
              <a:rPr lang="en-US" altLang="zh-CN" sz="2400" b="1" dirty="0"/>
              <a:t>it in chunks that do fit in </a:t>
            </a:r>
            <a:r>
              <a:rPr lang="en-US" altLang="zh-CN" sz="2400" b="1" dirty="0" err="1" smtClean="0"/>
              <a:t>globalmemory</a:t>
            </a:r>
            <a:r>
              <a:rPr lang="en-US" altLang="zh-CN" sz="2400" b="1" dirty="0" smtClean="0"/>
              <a:t>.</a:t>
            </a:r>
          </a:p>
          <a:p>
            <a:endParaRPr lang="en-US" altLang="zh-CN" sz="2400" b="1" dirty="0"/>
          </a:p>
          <a:p>
            <a:r>
              <a:rPr lang="en-US" altLang="zh-CN" sz="2400" b="1" dirty="0"/>
              <a:t>GPUs have .5 - 24GB of global memory, with most now having ~</a:t>
            </a:r>
            <a:r>
              <a:rPr lang="en-US" altLang="zh-CN" sz="2400" b="1" dirty="0" smtClean="0"/>
              <a:t>2GB. Global </a:t>
            </a:r>
            <a:r>
              <a:rPr lang="en-US" altLang="zh-CN" sz="2400" b="1" dirty="0"/>
              <a:t>memory latency is ~300ns on Kepler and ~600ns on </a:t>
            </a:r>
            <a:r>
              <a:rPr lang="en-US" altLang="zh-CN" sz="2400" b="1" dirty="0" smtClean="0"/>
              <a:t>Fermi</a:t>
            </a:r>
            <a:endParaRPr lang="zh-CN" altLang="en-US" sz="2400" b="1" dirty="0"/>
          </a:p>
        </p:txBody>
      </p:sp>
    </p:spTree>
    <p:extLst>
      <p:ext uri="{BB962C8B-B14F-4D97-AF65-F5344CB8AC3E}">
        <p14:creationId xmlns:p14="http://schemas.microsoft.com/office/powerpoint/2010/main" val="2855704002"/>
      </p:ext>
    </p:extLst>
  </p:cSld>
  <p:clrMapOvr>
    <a:masterClrMapping/>
  </p:clrMapOvr>
  <p:transition spd="slow"/>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smtClean="0"/>
              <a:t>GPU Shared Memory</a:t>
            </a:r>
            <a:endParaRPr lang="zh-CN" altLang="en-US" dirty="0"/>
          </a:p>
        </p:txBody>
      </p:sp>
      <p:sp>
        <p:nvSpPr>
          <p:cNvPr id="173" name="页脚占位符 2"/>
          <p:cNvSpPr>
            <a:spLocks noGrp="1"/>
          </p:cNvSpPr>
          <p:nvPr>
            <p:ph type="ftr" sz="quarter" idx="11"/>
          </p:nvPr>
        </p:nvSpPr>
        <p:spPr>
          <a:xfrm>
            <a:off x="3124200" y="6356350"/>
            <a:ext cx="2895600" cy="365125"/>
          </a:xfrm>
        </p:spPr>
        <p:txBody>
          <a:bodyPr/>
          <a:lstStyle/>
          <a:p>
            <a:r>
              <a:rPr lang="zh-CN" altLang="en-US" smtClean="0"/>
              <a:t>中国科学技术大学</a:t>
            </a:r>
            <a:endParaRPr lang="zh-CN" altLang="en-US" dirty="0"/>
          </a:p>
        </p:txBody>
      </p:sp>
      <p:sp>
        <p:nvSpPr>
          <p:cNvPr id="2" name="矩形 1"/>
          <p:cNvSpPr/>
          <p:nvPr/>
        </p:nvSpPr>
        <p:spPr>
          <a:xfrm>
            <a:off x="518254" y="1067017"/>
            <a:ext cx="8107491" cy="1569660"/>
          </a:xfrm>
          <a:prstGeom prst="rect">
            <a:avLst/>
          </a:prstGeom>
        </p:spPr>
        <p:txBody>
          <a:bodyPr wrap="square">
            <a:spAutoFit/>
          </a:bodyPr>
          <a:lstStyle/>
          <a:p>
            <a:pPr marL="342900" indent="-342900">
              <a:buFont typeface="Arial" panose="020B0604020202020204" pitchFamily="34" charset="0"/>
              <a:buChar char="•"/>
            </a:pPr>
            <a:r>
              <a:rPr lang="en-US" altLang="zh-CN" sz="2400" b="1" dirty="0"/>
              <a:t>Very fast memory located in the SM</a:t>
            </a:r>
          </a:p>
          <a:p>
            <a:pPr marL="342900" indent="-342900">
              <a:buFont typeface="Arial" panose="020B0604020202020204" pitchFamily="34" charset="0"/>
              <a:buChar char="•"/>
            </a:pPr>
            <a:r>
              <a:rPr lang="en-US" altLang="zh-CN" sz="2400" b="1" dirty="0" smtClean="0"/>
              <a:t>Same </a:t>
            </a:r>
            <a:r>
              <a:rPr lang="en-US" altLang="zh-CN" sz="2400" b="1" dirty="0"/>
              <a:t>hardware as L1 cache, ~5ns of latency</a:t>
            </a:r>
          </a:p>
          <a:p>
            <a:pPr marL="342900" indent="-342900">
              <a:buFont typeface="Arial" panose="020B0604020202020204" pitchFamily="34" charset="0"/>
              <a:buChar char="•"/>
            </a:pPr>
            <a:r>
              <a:rPr lang="en-US" altLang="zh-CN" sz="2400" b="1" dirty="0" smtClean="0"/>
              <a:t>Maximum </a:t>
            </a:r>
            <a:r>
              <a:rPr lang="en-US" altLang="zh-CN" sz="2400" b="1" dirty="0"/>
              <a:t>size of 48KB, but user configurable</a:t>
            </a:r>
          </a:p>
          <a:p>
            <a:pPr marL="342900" indent="-342900">
              <a:buFont typeface="Arial" panose="020B0604020202020204" pitchFamily="34" charset="0"/>
              <a:buChar char="•"/>
            </a:pPr>
            <a:r>
              <a:rPr lang="en-US" altLang="zh-CN" sz="2400" b="1" dirty="0" smtClean="0"/>
              <a:t>Scope </a:t>
            </a:r>
            <a:r>
              <a:rPr lang="en-US" altLang="zh-CN" sz="2400" b="1" dirty="0"/>
              <a:t>of shared memory is the block</a:t>
            </a:r>
            <a:endParaRPr lang="en-US" altLang="zh-CN" sz="2400" b="1" dirty="0" smtClean="0"/>
          </a:p>
        </p:txBody>
      </p:sp>
    </p:spTree>
    <p:extLst>
      <p:ext uri="{BB962C8B-B14F-4D97-AF65-F5344CB8AC3E}">
        <p14:creationId xmlns:p14="http://schemas.microsoft.com/office/powerpoint/2010/main" val="1995726335"/>
      </p:ext>
    </p:extLst>
  </p:cSld>
  <p:clrMapOvr>
    <a:masterClrMapping/>
  </p:clrMapOvr>
  <p:transition spd="slow"/>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smtClean="0"/>
              <a:t>Registers</a:t>
            </a:r>
            <a:endParaRPr lang="zh-CN" altLang="en-US" dirty="0"/>
          </a:p>
        </p:txBody>
      </p:sp>
      <p:sp>
        <p:nvSpPr>
          <p:cNvPr id="173" name="页脚占位符 2"/>
          <p:cNvSpPr>
            <a:spLocks noGrp="1"/>
          </p:cNvSpPr>
          <p:nvPr>
            <p:ph type="ftr" sz="quarter" idx="11"/>
          </p:nvPr>
        </p:nvSpPr>
        <p:spPr>
          <a:xfrm>
            <a:off x="3124200" y="6356350"/>
            <a:ext cx="2895600" cy="365125"/>
          </a:xfrm>
        </p:spPr>
        <p:txBody>
          <a:bodyPr/>
          <a:lstStyle/>
          <a:p>
            <a:r>
              <a:rPr lang="zh-CN" altLang="en-US" smtClean="0"/>
              <a:t>中国科学技术大学</a:t>
            </a:r>
            <a:endParaRPr lang="zh-CN" altLang="en-US" dirty="0"/>
          </a:p>
        </p:txBody>
      </p:sp>
      <p:sp>
        <p:nvSpPr>
          <p:cNvPr id="2" name="矩形 1"/>
          <p:cNvSpPr/>
          <p:nvPr/>
        </p:nvSpPr>
        <p:spPr>
          <a:xfrm>
            <a:off x="518254" y="1067017"/>
            <a:ext cx="8107491" cy="3046988"/>
          </a:xfrm>
          <a:prstGeom prst="rect">
            <a:avLst/>
          </a:prstGeom>
        </p:spPr>
        <p:txBody>
          <a:bodyPr wrap="square">
            <a:spAutoFit/>
          </a:bodyPr>
          <a:lstStyle/>
          <a:p>
            <a:pPr marL="342900" indent="-342900">
              <a:buFont typeface="Arial" panose="020B0604020202020204" pitchFamily="34" charset="0"/>
              <a:buChar char="•"/>
            </a:pPr>
            <a:r>
              <a:rPr lang="en-US" altLang="zh-CN" sz="2400" b="1" dirty="0"/>
              <a:t>Fastest “memory” possible, about 10x faster than shared</a:t>
            </a:r>
          </a:p>
          <a:p>
            <a:r>
              <a:rPr lang="en-US" altLang="zh-CN" sz="2400" b="1" dirty="0" smtClean="0"/>
              <a:t>Memory</a:t>
            </a:r>
          </a:p>
          <a:p>
            <a:endParaRPr lang="en-US" altLang="zh-CN" sz="2400" b="1" dirty="0"/>
          </a:p>
          <a:p>
            <a:pPr marL="342900" indent="-342900">
              <a:buFont typeface="Arial" panose="020B0604020202020204" pitchFamily="34" charset="0"/>
              <a:buChar char="•"/>
            </a:pPr>
            <a:r>
              <a:rPr lang="en-US" altLang="zh-CN" sz="2400" b="1" dirty="0"/>
              <a:t>Most stack variables declared in kernels are stored </a:t>
            </a:r>
            <a:r>
              <a:rPr lang="en-US" altLang="zh-CN" sz="2400" b="1" dirty="0" smtClean="0"/>
              <a:t>in registers </a:t>
            </a:r>
            <a:r>
              <a:rPr lang="en-US" altLang="zh-CN" sz="2400" b="1" dirty="0"/>
              <a:t>(example: float x</a:t>
            </a:r>
            <a:r>
              <a:rPr lang="en-US" altLang="zh-CN" sz="2400" b="1" dirty="0" smtClean="0"/>
              <a:t>)</a:t>
            </a:r>
          </a:p>
          <a:p>
            <a:pPr marL="342900" indent="-342900">
              <a:buFont typeface="Arial" panose="020B0604020202020204" pitchFamily="34" charset="0"/>
              <a:buChar char="•"/>
            </a:pPr>
            <a:endParaRPr lang="en-US" altLang="zh-CN" sz="2400" b="1" dirty="0"/>
          </a:p>
          <a:p>
            <a:pPr marL="342900" indent="-342900">
              <a:buFont typeface="Arial" panose="020B0604020202020204" pitchFamily="34" charset="0"/>
              <a:buChar char="•"/>
            </a:pPr>
            <a:r>
              <a:rPr lang="en-US" altLang="zh-CN" sz="2400" b="1" dirty="0"/>
              <a:t>Statically indexed arrays stored on the stack are </a:t>
            </a:r>
            <a:r>
              <a:rPr lang="en-US" altLang="zh-CN" sz="2400" b="1" dirty="0" smtClean="0"/>
              <a:t>sometimes put </a:t>
            </a:r>
            <a:r>
              <a:rPr lang="en-US" altLang="zh-CN" sz="2400" b="1" dirty="0"/>
              <a:t>in registers</a:t>
            </a:r>
          </a:p>
        </p:txBody>
      </p:sp>
    </p:spTree>
    <p:extLst>
      <p:ext uri="{BB962C8B-B14F-4D97-AF65-F5344CB8AC3E}">
        <p14:creationId xmlns:p14="http://schemas.microsoft.com/office/powerpoint/2010/main" val="3124615374"/>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标题 1"/>
          <p:cNvSpPr>
            <a:spLocks noGrp="1"/>
          </p:cNvSpPr>
          <p:nvPr>
            <p:ph type="title"/>
          </p:nvPr>
        </p:nvSpPr>
        <p:spPr/>
        <p:txBody>
          <a:bodyPr/>
          <a:lstStyle/>
          <a:p>
            <a:r>
              <a:rPr lang="en-US" altLang="zh-CN" sz="3600" b="1" smtClean="0">
                <a:solidFill>
                  <a:srgbClr val="FF0000"/>
                </a:solidFill>
              </a:rPr>
              <a:t>SIMD Array Processing vs. VLIW</a:t>
            </a:r>
            <a:endParaRPr lang="zh-CN" altLang="en-US" sz="3600" b="1" smtClean="0">
              <a:solidFill>
                <a:srgbClr val="FF0000"/>
              </a:solidFill>
            </a:endParaRPr>
          </a:p>
        </p:txBody>
      </p:sp>
      <p:sp>
        <p:nvSpPr>
          <p:cNvPr id="113667" name="内容占位符 2"/>
          <p:cNvSpPr>
            <a:spLocks noGrp="1"/>
          </p:cNvSpPr>
          <p:nvPr>
            <p:ph idx="1"/>
          </p:nvPr>
        </p:nvSpPr>
        <p:spPr>
          <a:xfrm>
            <a:off x="457199" y="1258432"/>
            <a:ext cx="8372901" cy="543379"/>
          </a:xfrm>
        </p:spPr>
        <p:txBody>
          <a:bodyPr>
            <a:noAutofit/>
          </a:bodyPr>
          <a:lstStyle/>
          <a:p>
            <a:r>
              <a:rPr lang="en-US" altLang="zh-CN" sz="2400" dirty="0" smtClean="0"/>
              <a:t>Array processor: </a:t>
            </a:r>
            <a:r>
              <a:rPr lang="zh-CN" altLang="en-US" sz="2400" dirty="0" smtClean="0"/>
              <a:t>单个操作作用在多个不同的数据元素上</a:t>
            </a:r>
          </a:p>
        </p:txBody>
      </p:sp>
      <p:sp>
        <p:nvSpPr>
          <p:cNvPr id="4" name="日期占位符 3"/>
          <p:cNvSpPr>
            <a:spLocks noGrp="1"/>
          </p:cNvSpPr>
          <p:nvPr>
            <p:ph type="dt" sz="half" idx="10"/>
          </p:nvPr>
        </p:nvSpPr>
        <p:spPr/>
        <p:txBody>
          <a:bodyPr/>
          <a:lstStyle/>
          <a:p>
            <a:pPr>
              <a:defRPr/>
            </a:pPr>
            <a:fld id="{E6D15F53-E714-4AFE-913A-BA2BCEF2AB39}" type="datetime1">
              <a:rPr lang="en-US" altLang="zh-CN" smtClean="0"/>
              <a:t>4/30/2020</a:t>
            </a:fld>
            <a:endParaRPr lang="zh-CN" altLang="en-US"/>
          </a:p>
        </p:txBody>
      </p:sp>
      <p:sp>
        <p:nvSpPr>
          <p:cNvPr id="5" name="页脚占位符 4"/>
          <p:cNvSpPr>
            <a:spLocks noGrp="1"/>
          </p:cNvSpPr>
          <p:nvPr>
            <p:ph type="ftr" sz="quarter" idx="11"/>
          </p:nvPr>
        </p:nvSpPr>
        <p:spPr/>
        <p:txBody>
          <a:bodyPr/>
          <a:lstStyle/>
          <a:p>
            <a:pPr>
              <a:defRPr/>
            </a:pPr>
            <a:r>
              <a:rPr lang="zh-CN" altLang="en-US" smtClean="0"/>
              <a:t>中国科学技术大学</a:t>
            </a:r>
            <a:endParaRPr lang="zh-CN" altLang="en-US"/>
          </a:p>
        </p:txBody>
      </p:sp>
      <p:sp>
        <p:nvSpPr>
          <p:cNvPr id="113670"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3B143A95-31ED-4249-A72D-14447822B38D}" type="slidenum">
              <a:rPr lang="zh-CN" altLang="en-US"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6</a:t>
            </a:fld>
            <a:endParaRPr lang="zh-CN" altLang="en-US" sz="1200" smtClean="0">
              <a:solidFill>
                <a:srgbClr val="898989"/>
              </a:solidFill>
              <a:latin typeface="Calibri" panose="020F0502020204030204" pitchFamily="34" charset="0"/>
              <a:ea typeface="宋体" panose="02010600030101010101" pitchFamily="2" charset="-122"/>
            </a:endParaRPr>
          </a:p>
        </p:txBody>
      </p:sp>
      <p:pic>
        <p:nvPicPr>
          <p:cNvPr id="113671"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1801812"/>
            <a:ext cx="7289800" cy="455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350155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smtClean="0"/>
              <a:t>Local Memory</a:t>
            </a:r>
            <a:endParaRPr lang="zh-CN" altLang="en-US" dirty="0"/>
          </a:p>
        </p:txBody>
      </p:sp>
      <p:sp>
        <p:nvSpPr>
          <p:cNvPr id="173" name="页脚占位符 2"/>
          <p:cNvSpPr>
            <a:spLocks noGrp="1"/>
          </p:cNvSpPr>
          <p:nvPr>
            <p:ph type="ftr" sz="quarter" idx="11"/>
          </p:nvPr>
        </p:nvSpPr>
        <p:spPr>
          <a:xfrm>
            <a:off x="3124200" y="6356350"/>
            <a:ext cx="2895600" cy="365125"/>
          </a:xfrm>
        </p:spPr>
        <p:txBody>
          <a:bodyPr/>
          <a:lstStyle/>
          <a:p>
            <a:r>
              <a:rPr lang="zh-CN" altLang="en-US" smtClean="0"/>
              <a:t>中国科学技术大学</a:t>
            </a:r>
            <a:endParaRPr lang="zh-CN" altLang="en-US" dirty="0"/>
          </a:p>
        </p:txBody>
      </p:sp>
      <p:sp>
        <p:nvSpPr>
          <p:cNvPr id="2" name="矩形 1"/>
          <p:cNvSpPr/>
          <p:nvPr/>
        </p:nvSpPr>
        <p:spPr>
          <a:xfrm>
            <a:off x="518254" y="1067017"/>
            <a:ext cx="8107491" cy="1938992"/>
          </a:xfrm>
          <a:prstGeom prst="rect">
            <a:avLst/>
          </a:prstGeom>
        </p:spPr>
        <p:txBody>
          <a:bodyPr wrap="square">
            <a:spAutoFit/>
          </a:bodyPr>
          <a:lstStyle/>
          <a:p>
            <a:pPr marL="342900" indent="-342900">
              <a:buFont typeface="Arial" panose="020B0604020202020204" pitchFamily="34" charset="0"/>
              <a:buChar char="•"/>
            </a:pPr>
            <a:r>
              <a:rPr lang="en-US" altLang="zh-CN" sz="2400" b="1" dirty="0"/>
              <a:t>Local memory is everything on the stack that can’t fit </a:t>
            </a:r>
            <a:r>
              <a:rPr lang="en-US" altLang="zh-CN" sz="2400" b="1" dirty="0" smtClean="0"/>
              <a:t>in registers</a:t>
            </a:r>
            <a:r>
              <a:rPr lang="en-US" altLang="zh-CN" sz="2400" b="1" dirty="0"/>
              <a:t>. The scope of local memory is just the thread</a:t>
            </a:r>
            <a:r>
              <a:rPr lang="en-US" altLang="zh-CN" sz="2400" b="1" dirty="0" smtClean="0"/>
              <a:t>.</a:t>
            </a:r>
          </a:p>
          <a:p>
            <a:endParaRPr lang="en-US" altLang="zh-CN" sz="2400" b="1" dirty="0"/>
          </a:p>
          <a:p>
            <a:pPr marL="342900" indent="-342900">
              <a:buFont typeface="Arial" panose="020B0604020202020204" pitchFamily="34" charset="0"/>
              <a:buChar char="•"/>
            </a:pPr>
            <a:r>
              <a:rPr lang="en-US" altLang="zh-CN" sz="2400" b="1" dirty="0"/>
              <a:t>Local memory is stored in global memory (much </a:t>
            </a:r>
            <a:r>
              <a:rPr lang="en-US" altLang="zh-CN" sz="2400" b="1" dirty="0" smtClean="0"/>
              <a:t>slower than </a:t>
            </a:r>
            <a:r>
              <a:rPr lang="en-US" altLang="zh-CN" sz="2400" b="1" dirty="0"/>
              <a:t>registers!)</a:t>
            </a:r>
          </a:p>
        </p:txBody>
      </p:sp>
    </p:spTree>
    <p:extLst>
      <p:ext uri="{BB962C8B-B14F-4D97-AF65-F5344CB8AC3E}">
        <p14:creationId xmlns:p14="http://schemas.microsoft.com/office/powerpoint/2010/main" val="1231135766"/>
      </p:ext>
    </p:extLst>
  </p:cSld>
  <p:clrMapOvr>
    <a:masterClrMapping/>
  </p:clrMapOvr>
  <p:transition spd="slow"/>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smtClean="0"/>
              <a:t>GPU L1 Cache</a:t>
            </a:r>
            <a:endParaRPr lang="zh-CN" altLang="en-US" dirty="0"/>
          </a:p>
        </p:txBody>
      </p:sp>
      <p:sp>
        <p:nvSpPr>
          <p:cNvPr id="173" name="页脚占位符 2"/>
          <p:cNvSpPr>
            <a:spLocks noGrp="1"/>
          </p:cNvSpPr>
          <p:nvPr>
            <p:ph type="ftr" sz="quarter" idx="11"/>
          </p:nvPr>
        </p:nvSpPr>
        <p:spPr>
          <a:xfrm>
            <a:off x="3124200" y="6356350"/>
            <a:ext cx="2895600" cy="365125"/>
          </a:xfrm>
        </p:spPr>
        <p:txBody>
          <a:bodyPr/>
          <a:lstStyle/>
          <a:p>
            <a:r>
              <a:rPr lang="zh-CN" altLang="en-US" smtClean="0"/>
              <a:t>中国科学技术大学</a:t>
            </a:r>
            <a:endParaRPr lang="zh-CN" altLang="en-US" dirty="0"/>
          </a:p>
        </p:txBody>
      </p:sp>
      <p:sp>
        <p:nvSpPr>
          <p:cNvPr id="2" name="矩形 1"/>
          <p:cNvSpPr/>
          <p:nvPr/>
        </p:nvSpPr>
        <p:spPr>
          <a:xfrm>
            <a:off x="518254" y="1067017"/>
            <a:ext cx="8107491" cy="2308324"/>
          </a:xfrm>
          <a:prstGeom prst="rect">
            <a:avLst/>
          </a:prstGeom>
        </p:spPr>
        <p:txBody>
          <a:bodyPr wrap="square">
            <a:spAutoFit/>
          </a:bodyPr>
          <a:lstStyle/>
          <a:p>
            <a:pPr marL="342900" indent="-342900">
              <a:buFont typeface="Arial" panose="020B0604020202020204" pitchFamily="34" charset="0"/>
              <a:buChar char="•"/>
            </a:pPr>
            <a:r>
              <a:rPr lang="en-US" altLang="zh-CN" sz="2400" b="1" dirty="0"/>
              <a:t>Fermi - caches local &amp; global memory </a:t>
            </a:r>
            <a:r>
              <a:rPr lang="en-US" altLang="zh-CN" sz="2400" b="1" dirty="0" smtClean="0"/>
              <a:t>(local memory’s </a:t>
            </a:r>
            <a:r>
              <a:rPr lang="en-US" altLang="zh-CN" sz="2400" b="1" dirty="0"/>
              <a:t>scope is local to the thread and it resides off-chip)</a:t>
            </a:r>
          </a:p>
          <a:p>
            <a:pPr marL="342900" indent="-342900">
              <a:buFont typeface="Arial" panose="020B0604020202020204" pitchFamily="34" charset="0"/>
              <a:buChar char="•"/>
            </a:pPr>
            <a:r>
              <a:rPr lang="en-US" altLang="zh-CN" sz="2400" b="1" dirty="0" smtClean="0"/>
              <a:t>Kepler</a:t>
            </a:r>
            <a:r>
              <a:rPr lang="en-US" altLang="zh-CN" sz="2400" b="1" dirty="0"/>
              <a:t>, Maxwell - only caches local memory</a:t>
            </a:r>
          </a:p>
          <a:p>
            <a:pPr marL="342900" indent="-342900">
              <a:buFont typeface="Arial" panose="020B0604020202020204" pitchFamily="34" charset="0"/>
              <a:buChar char="•"/>
            </a:pPr>
            <a:r>
              <a:rPr lang="en-US" altLang="zh-CN" sz="2400" b="1" dirty="0" smtClean="0"/>
              <a:t>same </a:t>
            </a:r>
            <a:r>
              <a:rPr lang="en-US" altLang="zh-CN" sz="2400" b="1" dirty="0"/>
              <a:t>hardware as shared memory</a:t>
            </a:r>
          </a:p>
          <a:p>
            <a:pPr marL="342900" indent="-342900">
              <a:buFont typeface="Arial" panose="020B0604020202020204" pitchFamily="34" charset="0"/>
              <a:buChar char="•"/>
            </a:pPr>
            <a:r>
              <a:rPr lang="en-US" altLang="zh-CN" sz="2400" b="1" dirty="0" smtClean="0"/>
              <a:t>configurable </a:t>
            </a:r>
            <a:r>
              <a:rPr lang="en-US" altLang="zh-CN" sz="2400" b="1" dirty="0"/>
              <a:t>size (16, 32, 48KB)</a:t>
            </a:r>
          </a:p>
          <a:p>
            <a:pPr marL="342900" indent="-342900">
              <a:buFont typeface="Arial" panose="020B0604020202020204" pitchFamily="34" charset="0"/>
              <a:buChar char="•"/>
            </a:pPr>
            <a:r>
              <a:rPr lang="en-US" altLang="zh-CN" sz="2400" b="1" dirty="0" smtClean="0"/>
              <a:t>each </a:t>
            </a:r>
            <a:r>
              <a:rPr lang="en-US" altLang="zh-CN" sz="2400" b="1" dirty="0"/>
              <a:t>SM has its own L1 cache</a:t>
            </a:r>
            <a:endParaRPr lang="en-US" altLang="zh-CN" sz="2400" b="1" dirty="0" smtClean="0"/>
          </a:p>
        </p:txBody>
      </p:sp>
    </p:spTree>
    <p:extLst>
      <p:ext uri="{BB962C8B-B14F-4D97-AF65-F5344CB8AC3E}">
        <p14:creationId xmlns:p14="http://schemas.microsoft.com/office/powerpoint/2010/main" val="1171435152"/>
      </p:ext>
    </p:extLst>
  </p:cSld>
  <p:clrMapOvr>
    <a:masterClrMapping/>
  </p:clrMapOvr>
  <p:transition spd="slow"/>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smtClean="0"/>
              <a:t>GPU L2 Cache</a:t>
            </a:r>
            <a:endParaRPr lang="zh-CN" altLang="en-US" dirty="0"/>
          </a:p>
        </p:txBody>
      </p:sp>
      <p:sp>
        <p:nvSpPr>
          <p:cNvPr id="173" name="页脚占位符 2"/>
          <p:cNvSpPr>
            <a:spLocks noGrp="1"/>
          </p:cNvSpPr>
          <p:nvPr>
            <p:ph type="ftr" sz="quarter" idx="11"/>
          </p:nvPr>
        </p:nvSpPr>
        <p:spPr>
          <a:xfrm>
            <a:off x="3124200" y="6356350"/>
            <a:ext cx="2895600" cy="365125"/>
          </a:xfrm>
        </p:spPr>
        <p:txBody>
          <a:bodyPr/>
          <a:lstStyle/>
          <a:p>
            <a:r>
              <a:rPr lang="zh-CN" altLang="en-US" smtClean="0"/>
              <a:t>中国科学技术大学</a:t>
            </a:r>
            <a:endParaRPr lang="zh-CN" altLang="en-US" dirty="0"/>
          </a:p>
        </p:txBody>
      </p:sp>
      <p:sp>
        <p:nvSpPr>
          <p:cNvPr id="2" name="矩形 1"/>
          <p:cNvSpPr/>
          <p:nvPr/>
        </p:nvSpPr>
        <p:spPr>
          <a:xfrm>
            <a:off x="518254" y="1067017"/>
            <a:ext cx="8107491" cy="1200329"/>
          </a:xfrm>
          <a:prstGeom prst="rect">
            <a:avLst/>
          </a:prstGeom>
        </p:spPr>
        <p:txBody>
          <a:bodyPr wrap="square">
            <a:spAutoFit/>
          </a:bodyPr>
          <a:lstStyle/>
          <a:p>
            <a:pPr marL="342900" indent="-342900">
              <a:buFont typeface="Arial" panose="020B0604020202020204" pitchFamily="34" charset="0"/>
              <a:buChar char="•"/>
            </a:pPr>
            <a:r>
              <a:rPr lang="en-US" altLang="zh-CN" sz="2400" b="1" dirty="0"/>
              <a:t>caches all global &amp; local memory accesses</a:t>
            </a:r>
          </a:p>
          <a:p>
            <a:pPr marL="342900" indent="-342900">
              <a:buFont typeface="Arial" panose="020B0604020202020204" pitchFamily="34" charset="0"/>
              <a:buChar char="•"/>
            </a:pPr>
            <a:r>
              <a:rPr lang="en-US" altLang="zh-CN" sz="2400" b="1" dirty="0" smtClean="0"/>
              <a:t>~</a:t>
            </a:r>
            <a:r>
              <a:rPr lang="en-US" altLang="zh-CN" sz="2400" b="1" dirty="0"/>
              <a:t>1MB in size</a:t>
            </a:r>
          </a:p>
          <a:p>
            <a:pPr marL="342900" indent="-342900">
              <a:buFont typeface="Arial" panose="020B0604020202020204" pitchFamily="34" charset="0"/>
              <a:buChar char="•"/>
            </a:pPr>
            <a:r>
              <a:rPr lang="en-US" altLang="zh-CN" sz="2400" b="1" dirty="0" smtClean="0"/>
              <a:t>shared </a:t>
            </a:r>
            <a:r>
              <a:rPr lang="en-US" altLang="zh-CN" sz="2400" b="1" dirty="0"/>
              <a:t>by all SM’s</a:t>
            </a:r>
          </a:p>
        </p:txBody>
      </p:sp>
    </p:spTree>
    <p:extLst>
      <p:ext uri="{BB962C8B-B14F-4D97-AF65-F5344CB8AC3E}">
        <p14:creationId xmlns:p14="http://schemas.microsoft.com/office/powerpoint/2010/main" val="2520941918"/>
      </p:ext>
    </p:extLst>
  </p:cSld>
  <p:clrMapOvr>
    <a:masterClrMapping/>
  </p:clrMapOvr>
  <p:transition spd="slow"/>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smtClean="0"/>
              <a:t>Constant Memory</a:t>
            </a:r>
            <a:endParaRPr lang="zh-CN" altLang="en-US" dirty="0"/>
          </a:p>
        </p:txBody>
      </p:sp>
      <p:sp>
        <p:nvSpPr>
          <p:cNvPr id="173" name="页脚占位符 2"/>
          <p:cNvSpPr>
            <a:spLocks noGrp="1"/>
          </p:cNvSpPr>
          <p:nvPr>
            <p:ph type="ftr" sz="quarter" idx="11"/>
          </p:nvPr>
        </p:nvSpPr>
        <p:spPr>
          <a:xfrm>
            <a:off x="3124200" y="6356350"/>
            <a:ext cx="2895600" cy="365125"/>
          </a:xfrm>
        </p:spPr>
        <p:txBody>
          <a:bodyPr/>
          <a:lstStyle/>
          <a:p>
            <a:r>
              <a:rPr lang="zh-CN" altLang="en-US" smtClean="0"/>
              <a:t>中国科学技术大学</a:t>
            </a:r>
            <a:endParaRPr lang="zh-CN" altLang="en-US" dirty="0"/>
          </a:p>
        </p:txBody>
      </p:sp>
      <p:sp>
        <p:nvSpPr>
          <p:cNvPr id="2" name="矩形 1"/>
          <p:cNvSpPr/>
          <p:nvPr/>
        </p:nvSpPr>
        <p:spPr>
          <a:xfrm>
            <a:off x="518254" y="1067017"/>
            <a:ext cx="8107491" cy="1938992"/>
          </a:xfrm>
          <a:prstGeom prst="rect">
            <a:avLst/>
          </a:prstGeom>
        </p:spPr>
        <p:txBody>
          <a:bodyPr wrap="square">
            <a:spAutoFit/>
          </a:bodyPr>
          <a:lstStyle/>
          <a:p>
            <a:pPr marL="342900" indent="-342900">
              <a:buFont typeface="Arial" panose="020B0604020202020204" pitchFamily="34" charset="0"/>
              <a:buChar char="•"/>
            </a:pPr>
            <a:r>
              <a:rPr lang="en-US" altLang="zh-CN" sz="2400" b="1" dirty="0"/>
              <a:t>Used for constants that cannot be compiled </a:t>
            </a:r>
            <a:r>
              <a:rPr lang="en-US" altLang="zh-CN" sz="2400" b="1" dirty="0" smtClean="0"/>
              <a:t>into program</a:t>
            </a:r>
            <a:endParaRPr lang="en-US" altLang="zh-CN" sz="2400" b="1" dirty="0"/>
          </a:p>
          <a:p>
            <a:pPr marL="342900" indent="-342900">
              <a:buFont typeface="Arial" panose="020B0604020202020204" pitchFamily="34" charset="0"/>
              <a:buChar char="•"/>
            </a:pPr>
            <a:r>
              <a:rPr lang="en-US" altLang="zh-CN" sz="2400" b="1" dirty="0" smtClean="0"/>
              <a:t>Constants </a:t>
            </a:r>
            <a:r>
              <a:rPr lang="en-US" altLang="zh-CN" sz="2400" b="1" dirty="0"/>
              <a:t>must be set from host before running </a:t>
            </a:r>
            <a:r>
              <a:rPr lang="en-US" altLang="zh-CN" sz="2400" b="1" dirty="0" smtClean="0"/>
              <a:t>kernel</a:t>
            </a:r>
            <a:endParaRPr lang="en-US" altLang="zh-CN" sz="2400" b="1" dirty="0"/>
          </a:p>
          <a:p>
            <a:pPr marL="342900" indent="-342900">
              <a:buFont typeface="Arial" panose="020B0604020202020204" pitchFamily="34" charset="0"/>
              <a:buChar char="•"/>
            </a:pPr>
            <a:r>
              <a:rPr lang="en-US" altLang="zh-CN" sz="2400" b="1" dirty="0" smtClean="0"/>
              <a:t>Constant </a:t>
            </a:r>
            <a:r>
              <a:rPr lang="en-US" altLang="zh-CN" sz="2400" b="1" dirty="0"/>
              <a:t>memory is global memory with a </a:t>
            </a:r>
            <a:r>
              <a:rPr lang="en-US" altLang="zh-CN" sz="2400" b="1" dirty="0" smtClean="0"/>
              <a:t>special cache</a:t>
            </a:r>
            <a:endParaRPr lang="en-US" altLang="zh-CN" sz="2400" b="1" dirty="0"/>
          </a:p>
          <a:p>
            <a:pPr marL="342900" indent="-342900">
              <a:buFont typeface="Arial" panose="020B0604020202020204" pitchFamily="34" charset="0"/>
              <a:buChar char="•"/>
            </a:pPr>
            <a:r>
              <a:rPr lang="en-US" altLang="zh-CN" sz="2400" b="1" dirty="0" smtClean="0"/>
              <a:t>64KB </a:t>
            </a:r>
            <a:r>
              <a:rPr lang="en-US" altLang="zh-CN" sz="2400" b="1" dirty="0"/>
              <a:t>for user, 64KB for compiler (kernel arguments are</a:t>
            </a:r>
          </a:p>
          <a:p>
            <a:r>
              <a:rPr lang="en-US" altLang="zh-CN" sz="2400" b="1" dirty="0"/>
              <a:t>passed through constant memory)</a:t>
            </a:r>
          </a:p>
        </p:txBody>
      </p:sp>
    </p:spTree>
    <p:extLst>
      <p:ext uri="{BB962C8B-B14F-4D97-AF65-F5344CB8AC3E}">
        <p14:creationId xmlns:p14="http://schemas.microsoft.com/office/powerpoint/2010/main" val="4247387231"/>
      </p:ext>
    </p:extLst>
  </p:cSld>
  <p:clrMapOvr>
    <a:masterClrMapping/>
  </p:clrMapOvr>
  <p:transition spd="slow"/>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smtClean="0"/>
              <a:t>Constant Cache</a:t>
            </a:r>
            <a:endParaRPr lang="zh-CN" altLang="en-US" dirty="0"/>
          </a:p>
        </p:txBody>
      </p:sp>
      <p:sp>
        <p:nvSpPr>
          <p:cNvPr id="173" name="页脚占位符 2"/>
          <p:cNvSpPr>
            <a:spLocks noGrp="1"/>
          </p:cNvSpPr>
          <p:nvPr>
            <p:ph type="ftr" sz="quarter" idx="11"/>
          </p:nvPr>
        </p:nvSpPr>
        <p:spPr>
          <a:xfrm>
            <a:off x="3124200" y="6356350"/>
            <a:ext cx="2895600" cy="365125"/>
          </a:xfrm>
        </p:spPr>
        <p:txBody>
          <a:bodyPr/>
          <a:lstStyle/>
          <a:p>
            <a:r>
              <a:rPr lang="zh-CN" altLang="en-US" smtClean="0"/>
              <a:t>中国科学技术大学</a:t>
            </a:r>
            <a:endParaRPr lang="zh-CN" altLang="en-US" dirty="0"/>
          </a:p>
        </p:txBody>
      </p:sp>
      <p:sp>
        <p:nvSpPr>
          <p:cNvPr id="2" name="矩形 1"/>
          <p:cNvSpPr/>
          <p:nvPr/>
        </p:nvSpPr>
        <p:spPr>
          <a:xfrm>
            <a:off x="518254" y="1106774"/>
            <a:ext cx="8107491" cy="2308324"/>
          </a:xfrm>
          <a:prstGeom prst="rect">
            <a:avLst/>
          </a:prstGeom>
        </p:spPr>
        <p:txBody>
          <a:bodyPr wrap="square">
            <a:spAutoFit/>
          </a:bodyPr>
          <a:lstStyle/>
          <a:p>
            <a:pPr marL="342900" indent="-342900">
              <a:buFont typeface="Arial" panose="020B0604020202020204" pitchFamily="34" charset="0"/>
              <a:buChar char="•"/>
            </a:pPr>
            <a:r>
              <a:rPr lang="en-US" altLang="zh-CN" sz="2400" b="1" dirty="0"/>
              <a:t>8KB cache on each SM specially designed </a:t>
            </a:r>
            <a:r>
              <a:rPr lang="en-US" altLang="zh-CN" sz="2400" b="1" dirty="0" smtClean="0"/>
              <a:t>to broadcast </a:t>
            </a:r>
            <a:r>
              <a:rPr lang="en-US" altLang="zh-CN" sz="2400" b="1" dirty="0"/>
              <a:t>a single memory address to </a:t>
            </a:r>
            <a:r>
              <a:rPr lang="en-US" altLang="zh-CN" sz="2400" b="1" dirty="0" smtClean="0"/>
              <a:t>all threads </a:t>
            </a:r>
            <a:r>
              <a:rPr lang="en-US" altLang="zh-CN" sz="2400" b="1" dirty="0"/>
              <a:t>in a warp (called static indexing)</a:t>
            </a:r>
          </a:p>
          <a:p>
            <a:pPr marL="342900" indent="-342900">
              <a:buFont typeface="Arial" panose="020B0604020202020204" pitchFamily="34" charset="0"/>
              <a:buChar char="•"/>
            </a:pPr>
            <a:r>
              <a:rPr lang="en-US" altLang="zh-CN" sz="2400" b="1" dirty="0"/>
              <a:t>Can also load any statically indexed data</a:t>
            </a:r>
          </a:p>
          <a:p>
            <a:pPr marL="342900" indent="-342900">
              <a:buFont typeface="Arial" panose="020B0604020202020204" pitchFamily="34" charset="0"/>
              <a:buChar char="•"/>
            </a:pPr>
            <a:r>
              <a:rPr lang="en-US" altLang="zh-CN" sz="2400" b="1" dirty="0"/>
              <a:t>through constant cache using “load uniform</a:t>
            </a:r>
            <a:r>
              <a:rPr lang="en-US" altLang="zh-CN" sz="2400" b="1" dirty="0" smtClean="0"/>
              <a:t>” (</a:t>
            </a:r>
            <a:r>
              <a:rPr lang="en-US" altLang="zh-CN" sz="2400" b="1" dirty="0"/>
              <a:t>LDU) instruction</a:t>
            </a:r>
          </a:p>
        </p:txBody>
      </p:sp>
    </p:spTree>
    <p:extLst>
      <p:ext uri="{BB962C8B-B14F-4D97-AF65-F5344CB8AC3E}">
        <p14:creationId xmlns:p14="http://schemas.microsoft.com/office/powerpoint/2010/main" val="4077783035"/>
      </p:ext>
    </p:extLst>
  </p:cSld>
  <p:clrMapOvr>
    <a:masterClrMapping/>
  </p:clrMapOvr>
  <p:transition spd="slow"/>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smtClean="0"/>
              <a:t>GPU Memory Hierarchy</a:t>
            </a:r>
            <a:endParaRPr lang="zh-CN" altLang="en-US" dirty="0"/>
          </a:p>
        </p:txBody>
      </p:sp>
      <p:sp>
        <p:nvSpPr>
          <p:cNvPr id="173" name="页脚占位符 2"/>
          <p:cNvSpPr>
            <a:spLocks noGrp="1"/>
          </p:cNvSpPr>
          <p:nvPr>
            <p:ph type="ftr" sz="quarter" idx="11"/>
          </p:nvPr>
        </p:nvSpPr>
        <p:spPr>
          <a:xfrm>
            <a:off x="3124200" y="6356350"/>
            <a:ext cx="2895600" cy="365125"/>
          </a:xfrm>
        </p:spPr>
        <p:txBody>
          <a:bodyPr/>
          <a:lstStyle/>
          <a:p>
            <a:r>
              <a:rPr lang="zh-CN" altLang="en-US" smtClean="0"/>
              <a:t>中国科学技术大学</a:t>
            </a:r>
            <a:endParaRPr lang="zh-CN" altLang="en-US" dirty="0"/>
          </a:p>
        </p:txBody>
      </p:sp>
      <p:pic>
        <p:nvPicPr>
          <p:cNvPr id="5" name="图片 4"/>
          <p:cNvPicPr>
            <a:picLocks noChangeAspect="1"/>
          </p:cNvPicPr>
          <p:nvPr/>
        </p:nvPicPr>
        <p:blipFill>
          <a:blip r:embed="rId3"/>
          <a:stretch>
            <a:fillRect/>
          </a:stretch>
        </p:blipFill>
        <p:spPr>
          <a:xfrm>
            <a:off x="914400" y="1643124"/>
            <a:ext cx="7502624" cy="4436209"/>
          </a:xfrm>
          <a:prstGeom prst="rect">
            <a:avLst/>
          </a:prstGeom>
        </p:spPr>
      </p:pic>
    </p:spTree>
    <p:extLst>
      <p:ext uri="{BB962C8B-B14F-4D97-AF65-F5344CB8AC3E}">
        <p14:creationId xmlns:p14="http://schemas.microsoft.com/office/powerpoint/2010/main" val="4090227419"/>
      </p:ext>
    </p:extLst>
  </p:cSld>
  <p:clrMapOvr>
    <a:masterClrMapping/>
  </p:clrMapOvr>
  <p:transition spd="slow"/>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Title 2"/>
          <p:cNvSpPr>
            <a:spLocks noGrp="1"/>
          </p:cNvSpPr>
          <p:nvPr>
            <p:ph type="title"/>
          </p:nvPr>
        </p:nvSpPr>
        <p:spPr/>
        <p:txBody>
          <a:bodyPr>
            <a:normAutofit/>
          </a:bodyPr>
          <a:lstStyle/>
          <a:p>
            <a:r>
              <a:rPr lang="en-US" altLang="zh-CN" smtClean="0"/>
              <a:t>SIMT Memory Access</a:t>
            </a:r>
          </a:p>
        </p:txBody>
      </p:sp>
      <p:sp>
        <p:nvSpPr>
          <p:cNvPr id="2" name="日期占位符 1"/>
          <p:cNvSpPr>
            <a:spLocks noGrp="1"/>
          </p:cNvSpPr>
          <p:nvPr>
            <p:ph type="dt" sz="half" idx="10"/>
          </p:nvPr>
        </p:nvSpPr>
        <p:spPr/>
        <p:txBody>
          <a:bodyPr/>
          <a:lstStyle/>
          <a:p>
            <a:fld id="{435497AC-202E-433A-B5C2-6FFCDA20E64D}" type="datetime1">
              <a:rPr lang="en-US" altLang="zh-CN" smtClean="0"/>
              <a:t>4/30/2020</a:t>
            </a:fld>
            <a:endParaRPr lang="zh-CN" altLang="en-US"/>
          </a:p>
        </p:txBody>
      </p:sp>
      <p:sp>
        <p:nvSpPr>
          <p:cNvPr id="3" name="页脚占位符 2"/>
          <p:cNvSpPr>
            <a:spLocks noGrp="1"/>
          </p:cNvSpPr>
          <p:nvPr>
            <p:ph type="ftr" sz="quarter" idx="11"/>
          </p:nvPr>
        </p:nvSpPr>
        <p:spPr/>
        <p:txBody>
          <a:bodyPr/>
          <a:lstStyle/>
          <a:p>
            <a:r>
              <a:rPr lang="zh-CN" altLang="en-US" smtClean="0"/>
              <a:t>中国科学技术大学</a:t>
            </a:r>
            <a:endParaRPr lang="zh-CN" altLang="en-US" dirty="0"/>
          </a:p>
        </p:txBody>
      </p:sp>
      <p:sp>
        <p:nvSpPr>
          <p:cNvPr id="4" name="灯片编号占位符 3"/>
          <p:cNvSpPr>
            <a:spLocks noGrp="1"/>
          </p:cNvSpPr>
          <p:nvPr>
            <p:ph type="sldNum" sz="quarter" idx="12"/>
          </p:nvPr>
        </p:nvSpPr>
        <p:spPr/>
        <p:txBody>
          <a:bodyPr/>
          <a:lstStyle/>
          <a:p>
            <a:fld id="{8BD4F407-B401-4F27-B84C-F4D1FCFDF361}" type="slidenum">
              <a:rPr lang="zh-CN" altLang="en-US" smtClean="0"/>
              <a:pPr/>
              <a:t>66</a:t>
            </a:fld>
            <a:endParaRPr lang="zh-CN" altLang="en-US" dirty="0"/>
          </a:p>
        </p:txBody>
      </p:sp>
      <p:sp>
        <p:nvSpPr>
          <p:cNvPr id="167938" name="Content Placeholder 1"/>
          <p:cNvSpPr>
            <a:spLocks noGrp="1"/>
          </p:cNvSpPr>
          <p:nvPr>
            <p:ph sz="quarter" idx="4294967295"/>
          </p:nvPr>
        </p:nvSpPr>
        <p:spPr>
          <a:xfrm>
            <a:off x="0" y="1363663"/>
            <a:ext cx="8610600" cy="4802187"/>
          </a:xfrm>
        </p:spPr>
        <p:txBody>
          <a:bodyPr/>
          <a:lstStyle/>
          <a:p>
            <a:r>
              <a:rPr lang="zh-CN" altLang="en-US" sz="2400" dirty="0" smtClean="0"/>
              <a:t>不同线程的相同指令使用线程</a:t>
            </a:r>
            <a:r>
              <a:rPr lang="en-US" altLang="zh-CN" sz="2400" dirty="0" smtClean="0"/>
              <a:t>id</a:t>
            </a:r>
            <a:r>
              <a:rPr lang="zh-CN" altLang="en-US" sz="2400" dirty="0" smtClean="0"/>
              <a:t>来存取不同的数据元素</a:t>
            </a:r>
            <a:endParaRPr lang="en-US" altLang="zh-CN" sz="2400" dirty="0" smtClean="0"/>
          </a:p>
        </p:txBody>
      </p:sp>
      <p:sp>
        <p:nvSpPr>
          <p:cNvPr id="167940" name="Content Placeholder 2"/>
          <p:cNvSpPr txBox="1">
            <a:spLocks/>
          </p:cNvSpPr>
          <p:nvPr/>
        </p:nvSpPr>
        <p:spPr bwMode="auto">
          <a:xfrm>
            <a:off x="947738" y="2217738"/>
            <a:ext cx="7434262"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ts val="700"/>
              </a:spcBef>
              <a:buClr>
                <a:srgbClr val="EB6841"/>
              </a:buClr>
              <a:buSzPct val="60000"/>
              <a:buFontTx/>
              <a:buNone/>
            </a:pPr>
            <a:r>
              <a:rPr lang="en-US" altLang="zh-CN" sz="2000">
                <a:solidFill>
                  <a:srgbClr val="000000"/>
                </a:solidFill>
                <a:latin typeface="Tahoma" panose="020B0604030504040204" pitchFamily="34" charset="0"/>
                <a:ea typeface="MS PGothic" pitchFamily="34" charset="-128"/>
              </a:rPr>
              <a:t>Let</a:t>
            </a:r>
            <a:r>
              <a:rPr lang="en-US" altLang="en-US" sz="2000">
                <a:solidFill>
                  <a:srgbClr val="000000"/>
                </a:solidFill>
                <a:latin typeface="Tahoma" panose="020B0604030504040204" pitchFamily="34" charset="0"/>
                <a:ea typeface="MS PGothic" pitchFamily="34" charset="-128"/>
              </a:rPr>
              <a:t>’</a:t>
            </a:r>
            <a:r>
              <a:rPr lang="en-US" altLang="zh-CN" sz="2000">
                <a:solidFill>
                  <a:srgbClr val="000000"/>
                </a:solidFill>
                <a:latin typeface="Tahoma" panose="020B0604030504040204" pitchFamily="34" charset="0"/>
                <a:ea typeface="MS PGothic" pitchFamily="34" charset="-128"/>
              </a:rPr>
              <a:t>s assume N=16, 4 threads per warp </a:t>
            </a:r>
            <a:r>
              <a:rPr lang="en-US" altLang="zh-CN" sz="2000">
                <a:solidFill>
                  <a:srgbClr val="000000"/>
                </a:solidFill>
                <a:latin typeface="Tahoma" panose="020B0604030504040204" pitchFamily="34" charset="0"/>
                <a:ea typeface="MS PGothic" pitchFamily="34" charset="-128"/>
                <a:sym typeface="Wingdings" panose="05000000000000000000" pitchFamily="2" charset="2"/>
              </a:rPr>
              <a:t> 4 warps </a:t>
            </a:r>
            <a:endParaRPr lang="en-US" altLang="zh-CN" sz="2000">
              <a:solidFill>
                <a:srgbClr val="000000"/>
              </a:solidFill>
              <a:latin typeface="Tahoma" panose="020B0604030504040204" pitchFamily="34" charset="0"/>
              <a:ea typeface="MS PGothic" pitchFamily="34" charset="-128"/>
            </a:endParaRPr>
          </a:p>
        </p:txBody>
      </p:sp>
      <p:sp>
        <p:nvSpPr>
          <p:cNvPr id="5" name="Rectangle 4"/>
          <p:cNvSpPr/>
          <p:nvPr/>
        </p:nvSpPr>
        <p:spPr>
          <a:xfrm>
            <a:off x="1017588" y="2759075"/>
            <a:ext cx="388937"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0</a:t>
            </a:r>
          </a:p>
        </p:txBody>
      </p:sp>
      <p:sp>
        <p:nvSpPr>
          <p:cNvPr id="6" name="Rectangle 5"/>
          <p:cNvSpPr/>
          <p:nvPr/>
        </p:nvSpPr>
        <p:spPr>
          <a:xfrm>
            <a:off x="1406525" y="2759075"/>
            <a:ext cx="387350"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1</a:t>
            </a:r>
          </a:p>
        </p:txBody>
      </p:sp>
      <p:sp>
        <p:nvSpPr>
          <p:cNvPr id="7" name="Rectangle 6"/>
          <p:cNvSpPr/>
          <p:nvPr/>
        </p:nvSpPr>
        <p:spPr>
          <a:xfrm>
            <a:off x="1793875" y="27590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2</a:t>
            </a:r>
          </a:p>
        </p:txBody>
      </p:sp>
      <p:sp>
        <p:nvSpPr>
          <p:cNvPr id="8" name="Rectangle 7"/>
          <p:cNvSpPr/>
          <p:nvPr/>
        </p:nvSpPr>
        <p:spPr>
          <a:xfrm>
            <a:off x="2182813" y="2759075"/>
            <a:ext cx="388937"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3</a:t>
            </a:r>
          </a:p>
        </p:txBody>
      </p:sp>
      <p:sp>
        <p:nvSpPr>
          <p:cNvPr id="9" name="Rectangle 8"/>
          <p:cNvSpPr/>
          <p:nvPr/>
        </p:nvSpPr>
        <p:spPr>
          <a:xfrm>
            <a:off x="498475" y="41179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10" name="Rectangle 9"/>
          <p:cNvSpPr/>
          <p:nvPr/>
        </p:nvSpPr>
        <p:spPr>
          <a:xfrm>
            <a:off x="887413" y="4117975"/>
            <a:ext cx="388937"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11" name="Rectangle 10"/>
          <p:cNvSpPr/>
          <p:nvPr/>
        </p:nvSpPr>
        <p:spPr>
          <a:xfrm>
            <a:off x="1276350" y="41179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12" name="Rectangle 11"/>
          <p:cNvSpPr/>
          <p:nvPr/>
        </p:nvSpPr>
        <p:spPr>
          <a:xfrm>
            <a:off x="1665288" y="4117975"/>
            <a:ext cx="388937"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13" name="Rectangle 12"/>
          <p:cNvSpPr/>
          <p:nvPr/>
        </p:nvSpPr>
        <p:spPr>
          <a:xfrm>
            <a:off x="2441575" y="41179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14" name="Rectangle 13"/>
          <p:cNvSpPr/>
          <p:nvPr/>
        </p:nvSpPr>
        <p:spPr>
          <a:xfrm>
            <a:off x="2830513" y="4117975"/>
            <a:ext cx="388937"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15" name="Rectangle 14"/>
          <p:cNvSpPr/>
          <p:nvPr/>
        </p:nvSpPr>
        <p:spPr>
          <a:xfrm>
            <a:off x="3219450" y="41179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16" name="Rectangle 15"/>
          <p:cNvSpPr/>
          <p:nvPr/>
        </p:nvSpPr>
        <p:spPr>
          <a:xfrm>
            <a:off x="3608388" y="4117975"/>
            <a:ext cx="388937"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17" name="Rectangle 16"/>
          <p:cNvSpPr/>
          <p:nvPr/>
        </p:nvSpPr>
        <p:spPr>
          <a:xfrm>
            <a:off x="4321175" y="4117975"/>
            <a:ext cx="387350"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18" name="Rectangle 17"/>
          <p:cNvSpPr/>
          <p:nvPr/>
        </p:nvSpPr>
        <p:spPr>
          <a:xfrm>
            <a:off x="4708525" y="41179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19" name="Rectangle 18"/>
          <p:cNvSpPr/>
          <p:nvPr/>
        </p:nvSpPr>
        <p:spPr>
          <a:xfrm>
            <a:off x="5097463" y="4117975"/>
            <a:ext cx="388937"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20" name="Rectangle 19"/>
          <p:cNvSpPr/>
          <p:nvPr/>
        </p:nvSpPr>
        <p:spPr>
          <a:xfrm>
            <a:off x="5486400" y="41179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21" name="Rectangle 20"/>
          <p:cNvSpPr/>
          <p:nvPr/>
        </p:nvSpPr>
        <p:spPr>
          <a:xfrm>
            <a:off x="6264275" y="4117975"/>
            <a:ext cx="387350"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22" name="Rectangle 21"/>
          <p:cNvSpPr/>
          <p:nvPr/>
        </p:nvSpPr>
        <p:spPr>
          <a:xfrm>
            <a:off x="6651625" y="41179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23" name="Rectangle 22"/>
          <p:cNvSpPr/>
          <p:nvPr/>
        </p:nvSpPr>
        <p:spPr>
          <a:xfrm>
            <a:off x="7040563" y="4117975"/>
            <a:ext cx="388937"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24" name="Rectangle 23"/>
          <p:cNvSpPr/>
          <p:nvPr/>
        </p:nvSpPr>
        <p:spPr>
          <a:xfrm>
            <a:off x="7429500" y="41179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25" name="Rectangle 24"/>
          <p:cNvSpPr/>
          <p:nvPr/>
        </p:nvSpPr>
        <p:spPr>
          <a:xfrm>
            <a:off x="2571750" y="27590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4</a:t>
            </a:r>
          </a:p>
        </p:txBody>
      </p:sp>
      <p:sp>
        <p:nvSpPr>
          <p:cNvPr id="26" name="Rectangle 25"/>
          <p:cNvSpPr/>
          <p:nvPr/>
        </p:nvSpPr>
        <p:spPr>
          <a:xfrm>
            <a:off x="2960688" y="2759075"/>
            <a:ext cx="388937"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5</a:t>
            </a:r>
          </a:p>
        </p:txBody>
      </p:sp>
      <p:sp>
        <p:nvSpPr>
          <p:cNvPr id="27" name="Rectangle 26"/>
          <p:cNvSpPr/>
          <p:nvPr/>
        </p:nvSpPr>
        <p:spPr>
          <a:xfrm>
            <a:off x="3349625" y="2759075"/>
            <a:ext cx="387350"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6</a:t>
            </a:r>
          </a:p>
        </p:txBody>
      </p:sp>
      <p:sp>
        <p:nvSpPr>
          <p:cNvPr id="28" name="Rectangle 27"/>
          <p:cNvSpPr/>
          <p:nvPr/>
        </p:nvSpPr>
        <p:spPr>
          <a:xfrm>
            <a:off x="3736975" y="27590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7</a:t>
            </a:r>
          </a:p>
        </p:txBody>
      </p:sp>
      <p:sp>
        <p:nvSpPr>
          <p:cNvPr id="29" name="Rectangle 28"/>
          <p:cNvSpPr/>
          <p:nvPr/>
        </p:nvSpPr>
        <p:spPr>
          <a:xfrm>
            <a:off x="4125913" y="2759075"/>
            <a:ext cx="388937"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8</a:t>
            </a:r>
          </a:p>
        </p:txBody>
      </p:sp>
      <p:sp>
        <p:nvSpPr>
          <p:cNvPr id="30" name="Rectangle 29"/>
          <p:cNvSpPr/>
          <p:nvPr/>
        </p:nvSpPr>
        <p:spPr>
          <a:xfrm>
            <a:off x="4514850" y="27590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9</a:t>
            </a:r>
          </a:p>
        </p:txBody>
      </p:sp>
      <p:sp>
        <p:nvSpPr>
          <p:cNvPr id="31" name="Rectangle 30"/>
          <p:cNvSpPr/>
          <p:nvPr/>
        </p:nvSpPr>
        <p:spPr>
          <a:xfrm>
            <a:off x="4903788" y="2759075"/>
            <a:ext cx="388937"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10</a:t>
            </a:r>
          </a:p>
        </p:txBody>
      </p:sp>
      <p:sp>
        <p:nvSpPr>
          <p:cNvPr id="32" name="Rectangle 31"/>
          <p:cNvSpPr/>
          <p:nvPr/>
        </p:nvSpPr>
        <p:spPr>
          <a:xfrm>
            <a:off x="5292725" y="2759075"/>
            <a:ext cx="387350"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11</a:t>
            </a:r>
          </a:p>
        </p:txBody>
      </p:sp>
      <p:sp>
        <p:nvSpPr>
          <p:cNvPr id="33" name="Rectangle 32"/>
          <p:cNvSpPr/>
          <p:nvPr/>
        </p:nvSpPr>
        <p:spPr>
          <a:xfrm>
            <a:off x="5680075" y="27590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12</a:t>
            </a:r>
          </a:p>
        </p:txBody>
      </p:sp>
      <p:sp>
        <p:nvSpPr>
          <p:cNvPr id="34" name="Rectangle 33"/>
          <p:cNvSpPr/>
          <p:nvPr/>
        </p:nvSpPr>
        <p:spPr>
          <a:xfrm>
            <a:off x="6069013" y="2759075"/>
            <a:ext cx="388937"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13</a:t>
            </a:r>
          </a:p>
        </p:txBody>
      </p:sp>
      <p:sp>
        <p:nvSpPr>
          <p:cNvPr id="35" name="Rectangle 34"/>
          <p:cNvSpPr/>
          <p:nvPr/>
        </p:nvSpPr>
        <p:spPr>
          <a:xfrm>
            <a:off x="6457950" y="27590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14</a:t>
            </a:r>
          </a:p>
        </p:txBody>
      </p:sp>
      <p:sp>
        <p:nvSpPr>
          <p:cNvPr id="36" name="Rectangle 35"/>
          <p:cNvSpPr/>
          <p:nvPr/>
        </p:nvSpPr>
        <p:spPr>
          <a:xfrm>
            <a:off x="6846888" y="2759075"/>
            <a:ext cx="388937"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15</a:t>
            </a:r>
          </a:p>
        </p:txBody>
      </p:sp>
      <p:sp>
        <p:nvSpPr>
          <p:cNvPr id="37" name="Rectangle 36"/>
          <p:cNvSpPr/>
          <p:nvPr/>
        </p:nvSpPr>
        <p:spPr>
          <a:xfrm>
            <a:off x="1017588" y="3213100"/>
            <a:ext cx="388937"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0</a:t>
            </a:r>
          </a:p>
        </p:txBody>
      </p:sp>
      <p:sp>
        <p:nvSpPr>
          <p:cNvPr id="38" name="Rectangle 37"/>
          <p:cNvSpPr/>
          <p:nvPr/>
        </p:nvSpPr>
        <p:spPr>
          <a:xfrm>
            <a:off x="1406525" y="3213100"/>
            <a:ext cx="387350"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1</a:t>
            </a:r>
          </a:p>
        </p:txBody>
      </p:sp>
      <p:sp>
        <p:nvSpPr>
          <p:cNvPr id="39" name="Rectangle 38"/>
          <p:cNvSpPr/>
          <p:nvPr/>
        </p:nvSpPr>
        <p:spPr>
          <a:xfrm>
            <a:off x="1793875" y="32131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2</a:t>
            </a:r>
          </a:p>
        </p:txBody>
      </p:sp>
      <p:sp>
        <p:nvSpPr>
          <p:cNvPr id="40" name="Rectangle 39"/>
          <p:cNvSpPr/>
          <p:nvPr/>
        </p:nvSpPr>
        <p:spPr>
          <a:xfrm>
            <a:off x="2182813" y="3213100"/>
            <a:ext cx="388937"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3</a:t>
            </a:r>
          </a:p>
        </p:txBody>
      </p:sp>
      <p:sp>
        <p:nvSpPr>
          <p:cNvPr id="41" name="Rectangle 40"/>
          <p:cNvSpPr/>
          <p:nvPr/>
        </p:nvSpPr>
        <p:spPr>
          <a:xfrm>
            <a:off x="2571750" y="32131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4</a:t>
            </a:r>
          </a:p>
        </p:txBody>
      </p:sp>
      <p:sp>
        <p:nvSpPr>
          <p:cNvPr id="42" name="Rectangle 41"/>
          <p:cNvSpPr/>
          <p:nvPr/>
        </p:nvSpPr>
        <p:spPr>
          <a:xfrm>
            <a:off x="2960688" y="3213100"/>
            <a:ext cx="388937"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5</a:t>
            </a:r>
          </a:p>
        </p:txBody>
      </p:sp>
      <p:sp>
        <p:nvSpPr>
          <p:cNvPr id="43" name="Rectangle 42"/>
          <p:cNvSpPr/>
          <p:nvPr/>
        </p:nvSpPr>
        <p:spPr>
          <a:xfrm>
            <a:off x="3349625" y="3213100"/>
            <a:ext cx="387350"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6</a:t>
            </a:r>
          </a:p>
        </p:txBody>
      </p:sp>
      <p:sp>
        <p:nvSpPr>
          <p:cNvPr id="44" name="Rectangle 43"/>
          <p:cNvSpPr/>
          <p:nvPr/>
        </p:nvSpPr>
        <p:spPr>
          <a:xfrm>
            <a:off x="3736975" y="32131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7</a:t>
            </a:r>
          </a:p>
        </p:txBody>
      </p:sp>
      <p:sp>
        <p:nvSpPr>
          <p:cNvPr id="45" name="Rectangle 44"/>
          <p:cNvSpPr/>
          <p:nvPr/>
        </p:nvSpPr>
        <p:spPr>
          <a:xfrm>
            <a:off x="4125913" y="3213100"/>
            <a:ext cx="388937"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8</a:t>
            </a:r>
          </a:p>
        </p:txBody>
      </p:sp>
      <p:sp>
        <p:nvSpPr>
          <p:cNvPr id="46" name="Rectangle 45"/>
          <p:cNvSpPr/>
          <p:nvPr/>
        </p:nvSpPr>
        <p:spPr>
          <a:xfrm>
            <a:off x="4514850" y="32131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9</a:t>
            </a:r>
          </a:p>
        </p:txBody>
      </p:sp>
      <p:sp>
        <p:nvSpPr>
          <p:cNvPr id="47" name="Rectangle 46"/>
          <p:cNvSpPr/>
          <p:nvPr/>
        </p:nvSpPr>
        <p:spPr>
          <a:xfrm>
            <a:off x="4903788" y="3213100"/>
            <a:ext cx="388937"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10</a:t>
            </a:r>
          </a:p>
        </p:txBody>
      </p:sp>
      <p:sp>
        <p:nvSpPr>
          <p:cNvPr id="48" name="Rectangle 47"/>
          <p:cNvSpPr/>
          <p:nvPr/>
        </p:nvSpPr>
        <p:spPr>
          <a:xfrm>
            <a:off x="5292725" y="3213100"/>
            <a:ext cx="387350"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11</a:t>
            </a:r>
          </a:p>
        </p:txBody>
      </p:sp>
      <p:sp>
        <p:nvSpPr>
          <p:cNvPr id="49" name="Rectangle 48"/>
          <p:cNvSpPr/>
          <p:nvPr/>
        </p:nvSpPr>
        <p:spPr>
          <a:xfrm>
            <a:off x="5680075" y="32131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12</a:t>
            </a:r>
          </a:p>
        </p:txBody>
      </p:sp>
      <p:sp>
        <p:nvSpPr>
          <p:cNvPr id="50" name="Rectangle 49"/>
          <p:cNvSpPr/>
          <p:nvPr/>
        </p:nvSpPr>
        <p:spPr>
          <a:xfrm>
            <a:off x="6069013" y="3213100"/>
            <a:ext cx="388937"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13</a:t>
            </a:r>
          </a:p>
        </p:txBody>
      </p:sp>
      <p:sp>
        <p:nvSpPr>
          <p:cNvPr id="51" name="Rectangle 50"/>
          <p:cNvSpPr/>
          <p:nvPr/>
        </p:nvSpPr>
        <p:spPr>
          <a:xfrm>
            <a:off x="6457950" y="32131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14</a:t>
            </a:r>
          </a:p>
        </p:txBody>
      </p:sp>
      <p:sp>
        <p:nvSpPr>
          <p:cNvPr id="52" name="Rectangle 51"/>
          <p:cNvSpPr/>
          <p:nvPr/>
        </p:nvSpPr>
        <p:spPr>
          <a:xfrm>
            <a:off x="6846888" y="3213100"/>
            <a:ext cx="388937"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rgbClr val="FFFFFF"/>
                </a:solidFill>
              </a:rPr>
              <a:t>15</a:t>
            </a:r>
          </a:p>
        </p:txBody>
      </p:sp>
      <p:sp>
        <p:nvSpPr>
          <p:cNvPr id="53" name="Rectangle 52"/>
          <p:cNvSpPr/>
          <p:nvPr/>
        </p:nvSpPr>
        <p:spPr>
          <a:xfrm>
            <a:off x="498475" y="45720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54" name="Rectangle 53"/>
          <p:cNvSpPr/>
          <p:nvPr/>
        </p:nvSpPr>
        <p:spPr>
          <a:xfrm>
            <a:off x="887413" y="4572000"/>
            <a:ext cx="388937"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55" name="Rectangle 54"/>
          <p:cNvSpPr/>
          <p:nvPr/>
        </p:nvSpPr>
        <p:spPr>
          <a:xfrm>
            <a:off x="1276350" y="45720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56" name="Rectangle 55"/>
          <p:cNvSpPr/>
          <p:nvPr/>
        </p:nvSpPr>
        <p:spPr>
          <a:xfrm>
            <a:off x="1665288" y="4572000"/>
            <a:ext cx="388937"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57" name="Rectangle 56"/>
          <p:cNvSpPr/>
          <p:nvPr/>
        </p:nvSpPr>
        <p:spPr>
          <a:xfrm>
            <a:off x="2441575" y="45720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58" name="Rectangle 57"/>
          <p:cNvSpPr/>
          <p:nvPr/>
        </p:nvSpPr>
        <p:spPr>
          <a:xfrm>
            <a:off x="2830513" y="4572000"/>
            <a:ext cx="388937"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59" name="Rectangle 58"/>
          <p:cNvSpPr/>
          <p:nvPr/>
        </p:nvSpPr>
        <p:spPr>
          <a:xfrm>
            <a:off x="3219450" y="45720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60" name="Rectangle 59"/>
          <p:cNvSpPr/>
          <p:nvPr/>
        </p:nvSpPr>
        <p:spPr>
          <a:xfrm>
            <a:off x="3608388" y="4572000"/>
            <a:ext cx="388937"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61" name="Rectangle 60"/>
          <p:cNvSpPr/>
          <p:nvPr/>
        </p:nvSpPr>
        <p:spPr>
          <a:xfrm>
            <a:off x="4321175" y="4572000"/>
            <a:ext cx="387350"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62" name="Rectangle 61"/>
          <p:cNvSpPr/>
          <p:nvPr/>
        </p:nvSpPr>
        <p:spPr>
          <a:xfrm>
            <a:off x="4708525" y="45720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63" name="Rectangle 62"/>
          <p:cNvSpPr/>
          <p:nvPr/>
        </p:nvSpPr>
        <p:spPr>
          <a:xfrm>
            <a:off x="5097463" y="4572000"/>
            <a:ext cx="388937"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64" name="Rectangle 63"/>
          <p:cNvSpPr/>
          <p:nvPr/>
        </p:nvSpPr>
        <p:spPr>
          <a:xfrm>
            <a:off x="5486400" y="45720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65" name="Rectangle 64"/>
          <p:cNvSpPr/>
          <p:nvPr/>
        </p:nvSpPr>
        <p:spPr>
          <a:xfrm>
            <a:off x="6264275" y="4572000"/>
            <a:ext cx="387350"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66" name="Rectangle 65"/>
          <p:cNvSpPr/>
          <p:nvPr/>
        </p:nvSpPr>
        <p:spPr>
          <a:xfrm>
            <a:off x="6651625" y="45720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67" name="Rectangle 66"/>
          <p:cNvSpPr/>
          <p:nvPr/>
        </p:nvSpPr>
        <p:spPr>
          <a:xfrm>
            <a:off x="7040563" y="4572000"/>
            <a:ext cx="388937"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68" name="Rectangle 67"/>
          <p:cNvSpPr/>
          <p:nvPr/>
        </p:nvSpPr>
        <p:spPr>
          <a:xfrm>
            <a:off x="7429500" y="45720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rgbClr val="FFFFFF"/>
              </a:solidFill>
            </a:endParaRPr>
          </a:p>
        </p:txBody>
      </p:sp>
      <p:sp>
        <p:nvSpPr>
          <p:cNvPr id="168005" name="TextBox 70"/>
          <p:cNvSpPr txBox="1">
            <a:spLocks noChangeArrowheads="1"/>
          </p:cNvSpPr>
          <p:nvPr/>
        </p:nvSpPr>
        <p:spPr bwMode="auto">
          <a:xfrm>
            <a:off x="563563" y="2960688"/>
            <a:ext cx="3337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b="1">
                <a:solidFill>
                  <a:srgbClr val="000000"/>
                </a:solidFill>
                <a:latin typeface="Arial" panose="020B0604020202020204" pitchFamily="34" charset="0"/>
                <a:ea typeface="MS PGothic" pitchFamily="34" charset="-128"/>
              </a:rPr>
              <a:t>+</a:t>
            </a:r>
          </a:p>
        </p:txBody>
      </p:sp>
      <p:sp>
        <p:nvSpPr>
          <p:cNvPr id="168006" name="TextBox 73"/>
          <p:cNvSpPr txBox="1">
            <a:spLocks noChangeArrowheads="1"/>
          </p:cNvSpPr>
          <p:nvPr/>
        </p:nvSpPr>
        <p:spPr bwMode="auto">
          <a:xfrm>
            <a:off x="304800" y="4319588"/>
            <a:ext cx="333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a:solidFill>
                  <a:srgbClr val="000000"/>
                </a:solidFill>
                <a:latin typeface="Arial" panose="020B0604020202020204" pitchFamily="34" charset="0"/>
                <a:ea typeface="MS PGothic" pitchFamily="34" charset="-128"/>
              </a:rPr>
              <a:t>+</a:t>
            </a:r>
          </a:p>
        </p:txBody>
      </p:sp>
      <p:sp>
        <p:nvSpPr>
          <p:cNvPr id="168007" name="Freeform 10"/>
          <p:cNvSpPr>
            <a:spLocks/>
          </p:cNvSpPr>
          <p:nvPr/>
        </p:nvSpPr>
        <p:spPr bwMode="auto">
          <a:xfrm>
            <a:off x="563563" y="4068763"/>
            <a:ext cx="276225" cy="852487"/>
          </a:xfrm>
          <a:custGeom>
            <a:avLst/>
            <a:gdLst>
              <a:gd name="T0" fmla="*/ 2147483646 w 208"/>
              <a:gd name="T1" fmla="*/ 0 h 1536"/>
              <a:gd name="T2" fmla="*/ 2147483646 w 208"/>
              <a:gd name="T3" fmla="*/ 2147483646 h 1536"/>
              <a:gd name="T4" fmla="*/ 2147483646 w 208"/>
              <a:gd name="T5" fmla="*/ 2147483646 h 1536"/>
              <a:gd name="T6" fmla="*/ 2147483646 w 208"/>
              <a:gd name="T7" fmla="*/ 2147483646 h 1536"/>
              <a:gd name="T8" fmla="*/ 2147483646 w 208"/>
              <a:gd name="T9" fmla="*/ 2147483646 h 1536"/>
              <a:gd name="T10" fmla="*/ 2147483646 w 208"/>
              <a:gd name="T11" fmla="*/ 2147483646 h 1536"/>
              <a:gd name="T12" fmla="*/ 2147483646 w 208"/>
              <a:gd name="T13" fmla="*/ 2147483646 h 1536"/>
              <a:gd name="T14" fmla="*/ 2147483646 w 208"/>
              <a:gd name="T15" fmla="*/ 2147483646 h 1536"/>
              <a:gd name="T16" fmla="*/ 2147483646 w 208"/>
              <a:gd name="T17" fmla="*/ 2147483646 h 1536"/>
              <a:gd name="T18" fmla="*/ 2147483646 w 208"/>
              <a:gd name="T19" fmla="*/ 2147483646 h 1536"/>
              <a:gd name="T20" fmla="*/ 2147483646 w 208"/>
              <a:gd name="T21" fmla="*/ 214748364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8008" name="Freeform 11"/>
          <p:cNvSpPr>
            <a:spLocks/>
          </p:cNvSpPr>
          <p:nvPr/>
        </p:nvSpPr>
        <p:spPr bwMode="auto">
          <a:xfrm>
            <a:off x="952500" y="4068763"/>
            <a:ext cx="276225" cy="852487"/>
          </a:xfrm>
          <a:custGeom>
            <a:avLst/>
            <a:gdLst>
              <a:gd name="T0" fmla="*/ 2147483646 w 208"/>
              <a:gd name="T1" fmla="*/ 0 h 1536"/>
              <a:gd name="T2" fmla="*/ 2147483646 w 208"/>
              <a:gd name="T3" fmla="*/ 2147483646 h 1536"/>
              <a:gd name="T4" fmla="*/ 2147483646 w 208"/>
              <a:gd name="T5" fmla="*/ 2147483646 h 1536"/>
              <a:gd name="T6" fmla="*/ 2147483646 w 208"/>
              <a:gd name="T7" fmla="*/ 2147483646 h 1536"/>
              <a:gd name="T8" fmla="*/ 2147483646 w 208"/>
              <a:gd name="T9" fmla="*/ 2147483646 h 1536"/>
              <a:gd name="T10" fmla="*/ 2147483646 w 208"/>
              <a:gd name="T11" fmla="*/ 2147483646 h 1536"/>
              <a:gd name="T12" fmla="*/ 2147483646 w 208"/>
              <a:gd name="T13" fmla="*/ 2147483646 h 1536"/>
              <a:gd name="T14" fmla="*/ 2147483646 w 208"/>
              <a:gd name="T15" fmla="*/ 2147483646 h 1536"/>
              <a:gd name="T16" fmla="*/ 2147483646 w 208"/>
              <a:gd name="T17" fmla="*/ 2147483646 h 1536"/>
              <a:gd name="T18" fmla="*/ 2147483646 w 208"/>
              <a:gd name="T19" fmla="*/ 2147483646 h 1536"/>
              <a:gd name="T20" fmla="*/ 2147483646 w 208"/>
              <a:gd name="T21" fmla="*/ 214748364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8009" name="Freeform 12"/>
          <p:cNvSpPr>
            <a:spLocks/>
          </p:cNvSpPr>
          <p:nvPr/>
        </p:nvSpPr>
        <p:spPr bwMode="auto">
          <a:xfrm>
            <a:off x="1341438" y="4068763"/>
            <a:ext cx="276225" cy="852487"/>
          </a:xfrm>
          <a:custGeom>
            <a:avLst/>
            <a:gdLst>
              <a:gd name="T0" fmla="*/ 2147483646 w 208"/>
              <a:gd name="T1" fmla="*/ 0 h 1536"/>
              <a:gd name="T2" fmla="*/ 2147483646 w 208"/>
              <a:gd name="T3" fmla="*/ 2147483646 h 1536"/>
              <a:gd name="T4" fmla="*/ 2147483646 w 208"/>
              <a:gd name="T5" fmla="*/ 2147483646 h 1536"/>
              <a:gd name="T6" fmla="*/ 2147483646 w 208"/>
              <a:gd name="T7" fmla="*/ 2147483646 h 1536"/>
              <a:gd name="T8" fmla="*/ 2147483646 w 208"/>
              <a:gd name="T9" fmla="*/ 2147483646 h 1536"/>
              <a:gd name="T10" fmla="*/ 2147483646 w 208"/>
              <a:gd name="T11" fmla="*/ 2147483646 h 1536"/>
              <a:gd name="T12" fmla="*/ 2147483646 w 208"/>
              <a:gd name="T13" fmla="*/ 2147483646 h 1536"/>
              <a:gd name="T14" fmla="*/ 2147483646 w 208"/>
              <a:gd name="T15" fmla="*/ 2147483646 h 1536"/>
              <a:gd name="T16" fmla="*/ 2147483646 w 208"/>
              <a:gd name="T17" fmla="*/ 2147483646 h 1536"/>
              <a:gd name="T18" fmla="*/ 2147483646 w 208"/>
              <a:gd name="T19" fmla="*/ 2147483646 h 1536"/>
              <a:gd name="T20" fmla="*/ 2147483646 w 208"/>
              <a:gd name="T21" fmla="*/ 214748364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8010" name="Freeform 14"/>
          <p:cNvSpPr>
            <a:spLocks/>
          </p:cNvSpPr>
          <p:nvPr/>
        </p:nvSpPr>
        <p:spPr bwMode="auto">
          <a:xfrm>
            <a:off x="1793875" y="4068763"/>
            <a:ext cx="274638" cy="852487"/>
          </a:xfrm>
          <a:custGeom>
            <a:avLst/>
            <a:gdLst>
              <a:gd name="T0" fmla="*/ 2147483646 w 208"/>
              <a:gd name="T1" fmla="*/ 0 h 1536"/>
              <a:gd name="T2" fmla="*/ 2147483646 w 208"/>
              <a:gd name="T3" fmla="*/ 2147483646 h 1536"/>
              <a:gd name="T4" fmla="*/ 2147483646 w 208"/>
              <a:gd name="T5" fmla="*/ 2147483646 h 1536"/>
              <a:gd name="T6" fmla="*/ 2147483646 w 208"/>
              <a:gd name="T7" fmla="*/ 2147483646 h 1536"/>
              <a:gd name="T8" fmla="*/ 2147483646 w 208"/>
              <a:gd name="T9" fmla="*/ 2147483646 h 1536"/>
              <a:gd name="T10" fmla="*/ 2147483646 w 208"/>
              <a:gd name="T11" fmla="*/ 2147483646 h 1536"/>
              <a:gd name="T12" fmla="*/ 2147483646 w 208"/>
              <a:gd name="T13" fmla="*/ 2147483646 h 1536"/>
              <a:gd name="T14" fmla="*/ 2147483646 w 208"/>
              <a:gd name="T15" fmla="*/ 2147483646 h 1536"/>
              <a:gd name="T16" fmla="*/ 2147483646 w 208"/>
              <a:gd name="T17" fmla="*/ 2147483646 h 1536"/>
              <a:gd name="T18" fmla="*/ 2147483646 w 208"/>
              <a:gd name="T19" fmla="*/ 2147483646 h 1536"/>
              <a:gd name="T20" fmla="*/ 2147483646 w 208"/>
              <a:gd name="T21" fmla="*/ 214748364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8011" name="TextBox 79"/>
          <p:cNvSpPr txBox="1">
            <a:spLocks noChangeArrowheads="1"/>
          </p:cNvSpPr>
          <p:nvPr/>
        </p:nvSpPr>
        <p:spPr bwMode="auto">
          <a:xfrm>
            <a:off x="2247900" y="4319588"/>
            <a:ext cx="333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a:solidFill>
                  <a:srgbClr val="000000"/>
                </a:solidFill>
                <a:latin typeface="Arial" panose="020B0604020202020204" pitchFamily="34" charset="0"/>
                <a:ea typeface="MS PGothic" pitchFamily="34" charset="-128"/>
              </a:rPr>
              <a:t>+</a:t>
            </a:r>
          </a:p>
        </p:txBody>
      </p:sp>
      <p:sp>
        <p:nvSpPr>
          <p:cNvPr id="168012" name="Freeform 10"/>
          <p:cNvSpPr>
            <a:spLocks/>
          </p:cNvSpPr>
          <p:nvPr/>
        </p:nvSpPr>
        <p:spPr bwMode="auto">
          <a:xfrm>
            <a:off x="2506663" y="4068763"/>
            <a:ext cx="276225" cy="852487"/>
          </a:xfrm>
          <a:custGeom>
            <a:avLst/>
            <a:gdLst>
              <a:gd name="T0" fmla="*/ 2147483646 w 208"/>
              <a:gd name="T1" fmla="*/ 0 h 1536"/>
              <a:gd name="T2" fmla="*/ 2147483646 w 208"/>
              <a:gd name="T3" fmla="*/ 2147483646 h 1536"/>
              <a:gd name="T4" fmla="*/ 2147483646 w 208"/>
              <a:gd name="T5" fmla="*/ 2147483646 h 1536"/>
              <a:gd name="T6" fmla="*/ 2147483646 w 208"/>
              <a:gd name="T7" fmla="*/ 2147483646 h 1536"/>
              <a:gd name="T8" fmla="*/ 2147483646 w 208"/>
              <a:gd name="T9" fmla="*/ 2147483646 h 1536"/>
              <a:gd name="T10" fmla="*/ 2147483646 w 208"/>
              <a:gd name="T11" fmla="*/ 2147483646 h 1536"/>
              <a:gd name="T12" fmla="*/ 2147483646 w 208"/>
              <a:gd name="T13" fmla="*/ 2147483646 h 1536"/>
              <a:gd name="T14" fmla="*/ 2147483646 w 208"/>
              <a:gd name="T15" fmla="*/ 2147483646 h 1536"/>
              <a:gd name="T16" fmla="*/ 2147483646 w 208"/>
              <a:gd name="T17" fmla="*/ 2147483646 h 1536"/>
              <a:gd name="T18" fmla="*/ 2147483646 w 208"/>
              <a:gd name="T19" fmla="*/ 2147483646 h 1536"/>
              <a:gd name="T20" fmla="*/ 2147483646 w 208"/>
              <a:gd name="T21" fmla="*/ 214748364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8013" name="Freeform 11"/>
          <p:cNvSpPr>
            <a:spLocks/>
          </p:cNvSpPr>
          <p:nvPr/>
        </p:nvSpPr>
        <p:spPr bwMode="auto">
          <a:xfrm>
            <a:off x="2895600" y="4068763"/>
            <a:ext cx="276225" cy="852487"/>
          </a:xfrm>
          <a:custGeom>
            <a:avLst/>
            <a:gdLst>
              <a:gd name="T0" fmla="*/ 2147483646 w 208"/>
              <a:gd name="T1" fmla="*/ 0 h 1536"/>
              <a:gd name="T2" fmla="*/ 2147483646 w 208"/>
              <a:gd name="T3" fmla="*/ 2147483646 h 1536"/>
              <a:gd name="T4" fmla="*/ 2147483646 w 208"/>
              <a:gd name="T5" fmla="*/ 2147483646 h 1536"/>
              <a:gd name="T6" fmla="*/ 2147483646 w 208"/>
              <a:gd name="T7" fmla="*/ 2147483646 h 1536"/>
              <a:gd name="T8" fmla="*/ 2147483646 w 208"/>
              <a:gd name="T9" fmla="*/ 2147483646 h 1536"/>
              <a:gd name="T10" fmla="*/ 2147483646 w 208"/>
              <a:gd name="T11" fmla="*/ 2147483646 h 1536"/>
              <a:gd name="T12" fmla="*/ 2147483646 w 208"/>
              <a:gd name="T13" fmla="*/ 2147483646 h 1536"/>
              <a:gd name="T14" fmla="*/ 2147483646 w 208"/>
              <a:gd name="T15" fmla="*/ 2147483646 h 1536"/>
              <a:gd name="T16" fmla="*/ 2147483646 w 208"/>
              <a:gd name="T17" fmla="*/ 2147483646 h 1536"/>
              <a:gd name="T18" fmla="*/ 2147483646 w 208"/>
              <a:gd name="T19" fmla="*/ 2147483646 h 1536"/>
              <a:gd name="T20" fmla="*/ 2147483646 w 208"/>
              <a:gd name="T21" fmla="*/ 214748364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8014" name="Freeform 12"/>
          <p:cNvSpPr>
            <a:spLocks/>
          </p:cNvSpPr>
          <p:nvPr/>
        </p:nvSpPr>
        <p:spPr bwMode="auto">
          <a:xfrm>
            <a:off x="3284538" y="4068763"/>
            <a:ext cx="276225" cy="852487"/>
          </a:xfrm>
          <a:custGeom>
            <a:avLst/>
            <a:gdLst>
              <a:gd name="T0" fmla="*/ 2147483646 w 208"/>
              <a:gd name="T1" fmla="*/ 0 h 1536"/>
              <a:gd name="T2" fmla="*/ 2147483646 w 208"/>
              <a:gd name="T3" fmla="*/ 2147483646 h 1536"/>
              <a:gd name="T4" fmla="*/ 2147483646 w 208"/>
              <a:gd name="T5" fmla="*/ 2147483646 h 1536"/>
              <a:gd name="T6" fmla="*/ 2147483646 w 208"/>
              <a:gd name="T7" fmla="*/ 2147483646 h 1536"/>
              <a:gd name="T8" fmla="*/ 2147483646 w 208"/>
              <a:gd name="T9" fmla="*/ 2147483646 h 1536"/>
              <a:gd name="T10" fmla="*/ 2147483646 w 208"/>
              <a:gd name="T11" fmla="*/ 2147483646 h 1536"/>
              <a:gd name="T12" fmla="*/ 2147483646 w 208"/>
              <a:gd name="T13" fmla="*/ 2147483646 h 1536"/>
              <a:gd name="T14" fmla="*/ 2147483646 w 208"/>
              <a:gd name="T15" fmla="*/ 2147483646 h 1536"/>
              <a:gd name="T16" fmla="*/ 2147483646 w 208"/>
              <a:gd name="T17" fmla="*/ 2147483646 h 1536"/>
              <a:gd name="T18" fmla="*/ 2147483646 w 208"/>
              <a:gd name="T19" fmla="*/ 2147483646 h 1536"/>
              <a:gd name="T20" fmla="*/ 2147483646 w 208"/>
              <a:gd name="T21" fmla="*/ 214748364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8015" name="Freeform 14"/>
          <p:cNvSpPr>
            <a:spLocks/>
          </p:cNvSpPr>
          <p:nvPr/>
        </p:nvSpPr>
        <p:spPr bwMode="auto">
          <a:xfrm>
            <a:off x="3736975" y="4068763"/>
            <a:ext cx="274638" cy="852487"/>
          </a:xfrm>
          <a:custGeom>
            <a:avLst/>
            <a:gdLst>
              <a:gd name="T0" fmla="*/ 2147483646 w 208"/>
              <a:gd name="T1" fmla="*/ 0 h 1536"/>
              <a:gd name="T2" fmla="*/ 2147483646 w 208"/>
              <a:gd name="T3" fmla="*/ 2147483646 h 1536"/>
              <a:gd name="T4" fmla="*/ 2147483646 w 208"/>
              <a:gd name="T5" fmla="*/ 2147483646 h 1536"/>
              <a:gd name="T6" fmla="*/ 2147483646 w 208"/>
              <a:gd name="T7" fmla="*/ 2147483646 h 1536"/>
              <a:gd name="T8" fmla="*/ 2147483646 w 208"/>
              <a:gd name="T9" fmla="*/ 2147483646 h 1536"/>
              <a:gd name="T10" fmla="*/ 2147483646 w 208"/>
              <a:gd name="T11" fmla="*/ 2147483646 h 1536"/>
              <a:gd name="T12" fmla="*/ 2147483646 w 208"/>
              <a:gd name="T13" fmla="*/ 2147483646 h 1536"/>
              <a:gd name="T14" fmla="*/ 2147483646 w 208"/>
              <a:gd name="T15" fmla="*/ 2147483646 h 1536"/>
              <a:gd name="T16" fmla="*/ 2147483646 w 208"/>
              <a:gd name="T17" fmla="*/ 2147483646 h 1536"/>
              <a:gd name="T18" fmla="*/ 2147483646 w 208"/>
              <a:gd name="T19" fmla="*/ 2147483646 h 1536"/>
              <a:gd name="T20" fmla="*/ 2147483646 w 208"/>
              <a:gd name="T21" fmla="*/ 214748364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8016" name="TextBox 84"/>
          <p:cNvSpPr txBox="1">
            <a:spLocks noChangeArrowheads="1"/>
          </p:cNvSpPr>
          <p:nvPr/>
        </p:nvSpPr>
        <p:spPr bwMode="auto">
          <a:xfrm>
            <a:off x="4060825" y="431958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a:solidFill>
                  <a:srgbClr val="000000"/>
                </a:solidFill>
                <a:latin typeface="Arial" panose="020B0604020202020204" pitchFamily="34" charset="0"/>
                <a:ea typeface="MS PGothic" pitchFamily="34" charset="-128"/>
              </a:rPr>
              <a:t>+</a:t>
            </a:r>
          </a:p>
        </p:txBody>
      </p:sp>
      <p:sp>
        <p:nvSpPr>
          <p:cNvPr id="168017" name="Freeform 10"/>
          <p:cNvSpPr>
            <a:spLocks/>
          </p:cNvSpPr>
          <p:nvPr/>
        </p:nvSpPr>
        <p:spPr bwMode="auto">
          <a:xfrm>
            <a:off x="4321175" y="4068763"/>
            <a:ext cx="276225" cy="852487"/>
          </a:xfrm>
          <a:custGeom>
            <a:avLst/>
            <a:gdLst>
              <a:gd name="T0" fmla="*/ 2147483646 w 208"/>
              <a:gd name="T1" fmla="*/ 0 h 1536"/>
              <a:gd name="T2" fmla="*/ 2147483646 w 208"/>
              <a:gd name="T3" fmla="*/ 2147483646 h 1536"/>
              <a:gd name="T4" fmla="*/ 2147483646 w 208"/>
              <a:gd name="T5" fmla="*/ 2147483646 h 1536"/>
              <a:gd name="T6" fmla="*/ 2147483646 w 208"/>
              <a:gd name="T7" fmla="*/ 2147483646 h 1536"/>
              <a:gd name="T8" fmla="*/ 2147483646 w 208"/>
              <a:gd name="T9" fmla="*/ 2147483646 h 1536"/>
              <a:gd name="T10" fmla="*/ 2147483646 w 208"/>
              <a:gd name="T11" fmla="*/ 2147483646 h 1536"/>
              <a:gd name="T12" fmla="*/ 2147483646 w 208"/>
              <a:gd name="T13" fmla="*/ 2147483646 h 1536"/>
              <a:gd name="T14" fmla="*/ 2147483646 w 208"/>
              <a:gd name="T15" fmla="*/ 2147483646 h 1536"/>
              <a:gd name="T16" fmla="*/ 2147483646 w 208"/>
              <a:gd name="T17" fmla="*/ 2147483646 h 1536"/>
              <a:gd name="T18" fmla="*/ 2147483646 w 208"/>
              <a:gd name="T19" fmla="*/ 2147483646 h 1536"/>
              <a:gd name="T20" fmla="*/ 2147483646 w 208"/>
              <a:gd name="T21" fmla="*/ 214748364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8018" name="Freeform 11"/>
          <p:cNvSpPr>
            <a:spLocks/>
          </p:cNvSpPr>
          <p:nvPr/>
        </p:nvSpPr>
        <p:spPr bwMode="auto">
          <a:xfrm>
            <a:off x="4708525" y="4068763"/>
            <a:ext cx="276225" cy="852487"/>
          </a:xfrm>
          <a:custGeom>
            <a:avLst/>
            <a:gdLst>
              <a:gd name="T0" fmla="*/ 2147483646 w 208"/>
              <a:gd name="T1" fmla="*/ 0 h 1536"/>
              <a:gd name="T2" fmla="*/ 2147483646 w 208"/>
              <a:gd name="T3" fmla="*/ 2147483646 h 1536"/>
              <a:gd name="T4" fmla="*/ 2147483646 w 208"/>
              <a:gd name="T5" fmla="*/ 2147483646 h 1536"/>
              <a:gd name="T6" fmla="*/ 2147483646 w 208"/>
              <a:gd name="T7" fmla="*/ 2147483646 h 1536"/>
              <a:gd name="T8" fmla="*/ 2147483646 w 208"/>
              <a:gd name="T9" fmla="*/ 2147483646 h 1536"/>
              <a:gd name="T10" fmla="*/ 2147483646 w 208"/>
              <a:gd name="T11" fmla="*/ 2147483646 h 1536"/>
              <a:gd name="T12" fmla="*/ 2147483646 w 208"/>
              <a:gd name="T13" fmla="*/ 2147483646 h 1536"/>
              <a:gd name="T14" fmla="*/ 2147483646 w 208"/>
              <a:gd name="T15" fmla="*/ 2147483646 h 1536"/>
              <a:gd name="T16" fmla="*/ 2147483646 w 208"/>
              <a:gd name="T17" fmla="*/ 2147483646 h 1536"/>
              <a:gd name="T18" fmla="*/ 2147483646 w 208"/>
              <a:gd name="T19" fmla="*/ 2147483646 h 1536"/>
              <a:gd name="T20" fmla="*/ 2147483646 w 208"/>
              <a:gd name="T21" fmla="*/ 214748364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8019" name="Freeform 12"/>
          <p:cNvSpPr>
            <a:spLocks/>
          </p:cNvSpPr>
          <p:nvPr/>
        </p:nvSpPr>
        <p:spPr bwMode="auto">
          <a:xfrm>
            <a:off x="5097463" y="4068763"/>
            <a:ext cx="276225" cy="852487"/>
          </a:xfrm>
          <a:custGeom>
            <a:avLst/>
            <a:gdLst>
              <a:gd name="T0" fmla="*/ 2147483646 w 208"/>
              <a:gd name="T1" fmla="*/ 0 h 1536"/>
              <a:gd name="T2" fmla="*/ 2147483646 w 208"/>
              <a:gd name="T3" fmla="*/ 2147483646 h 1536"/>
              <a:gd name="T4" fmla="*/ 2147483646 w 208"/>
              <a:gd name="T5" fmla="*/ 2147483646 h 1536"/>
              <a:gd name="T6" fmla="*/ 2147483646 w 208"/>
              <a:gd name="T7" fmla="*/ 2147483646 h 1536"/>
              <a:gd name="T8" fmla="*/ 2147483646 w 208"/>
              <a:gd name="T9" fmla="*/ 2147483646 h 1536"/>
              <a:gd name="T10" fmla="*/ 2147483646 w 208"/>
              <a:gd name="T11" fmla="*/ 2147483646 h 1536"/>
              <a:gd name="T12" fmla="*/ 2147483646 w 208"/>
              <a:gd name="T13" fmla="*/ 2147483646 h 1536"/>
              <a:gd name="T14" fmla="*/ 2147483646 w 208"/>
              <a:gd name="T15" fmla="*/ 2147483646 h 1536"/>
              <a:gd name="T16" fmla="*/ 2147483646 w 208"/>
              <a:gd name="T17" fmla="*/ 2147483646 h 1536"/>
              <a:gd name="T18" fmla="*/ 2147483646 w 208"/>
              <a:gd name="T19" fmla="*/ 2147483646 h 1536"/>
              <a:gd name="T20" fmla="*/ 2147483646 w 208"/>
              <a:gd name="T21" fmla="*/ 214748364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8020" name="Freeform 14"/>
          <p:cNvSpPr>
            <a:spLocks/>
          </p:cNvSpPr>
          <p:nvPr/>
        </p:nvSpPr>
        <p:spPr bwMode="auto">
          <a:xfrm>
            <a:off x="5551488" y="4068763"/>
            <a:ext cx="274637" cy="852487"/>
          </a:xfrm>
          <a:custGeom>
            <a:avLst/>
            <a:gdLst>
              <a:gd name="T0" fmla="*/ 2147483646 w 208"/>
              <a:gd name="T1" fmla="*/ 0 h 1536"/>
              <a:gd name="T2" fmla="*/ 2147483646 w 208"/>
              <a:gd name="T3" fmla="*/ 2147483646 h 1536"/>
              <a:gd name="T4" fmla="*/ 2147483646 w 208"/>
              <a:gd name="T5" fmla="*/ 2147483646 h 1536"/>
              <a:gd name="T6" fmla="*/ 2147483646 w 208"/>
              <a:gd name="T7" fmla="*/ 2147483646 h 1536"/>
              <a:gd name="T8" fmla="*/ 2147483646 w 208"/>
              <a:gd name="T9" fmla="*/ 2147483646 h 1536"/>
              <a:gd name="T10" fmla="*/ 2147483646 w 208"/>
              <a:gd name="T11" fmla="*/ 2147483646 h 1536"/>
              <a:gd name="T12" fmla="*/ 2147483646 w 208"/>
              <a:gd name="T13" fmla="*/ 2147483646 h 1536"/>
              <a:gd name="T14" fmla="*/ 2147483646 w 208"/>
              <a:gd name="T15" fmla="*/ 2147483646 h 1536"/>
              <a:gd name="T16" fmla="*/ 2147483646 w 208"/>
              <a:gd name="T17" fmla="*/ 2147483646 h 1536"/>
              <a:gd name="T18" fmla="*/ 2147483646 w 208"/>
              <a:gd name="T19" fmla="*/ 2147483646 h 1536"/>
              <a:gd name="T20" fmla="*/ 2147483646 w 208"/>
              <a:gd name="T21" fmla="*/ 214748364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8021" name="TextBox 89"/>
          <p:cNvSpPr txBox="1">
            <a:spLocks noChangeArrowheads="1"/>
          </p:cNvSpPr>
          <p:nvPr/>
        </p:nvSpPr>
        <p:spPr bwMode="auto">
          <a:xfrm>
            <a:off x="5989638" y="4319588"/>
            <a:ext cx="333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a:solidFill>
                  <a:srgbClr val="000000"/>
                </a:solidFill>
                <a:latin typeface="Arial" panose="020B0604020202020204" pitchFamily="34" charset="0"/>
                <a:ea typeface="MS PGothic" pitchFamily="34" charset="-128"/>
              </a:rPr>
              <a:t>+</a:t>
            </a:r>
          </a:p>
        </p:txBody>
      </p:sp>
      <p:sp>
        <p:nvSpPr>
          <p:cNvPr id="168022" name="Freeform 10"/>
          <p:cNvSpPr>
            <a:spLocks/>
          </p:cNvSpPr>
          <p:nvPr/>
        </p:nvSpPr>
        <p:spPr bwMode="auto">
          <a:xfrm>
            <a:off x="6248400" y="4068763"/>
            <a:ext cx="276225" cy="852487"/>
          </a:xfrm>
          <a:custGeom>
            <a:avLst/>
            <a:gdLst>
              <a:gd name="T0" fmla="*/ 2147483646 w 208"/>
              <a:gd name="T1" fmla="*/ 0 h 1536"/>
              <a:gd name="T2" fmla="*/ 2147483646 w 208"/>
              <a:gd name="T3" fmla="*/ 2147483646 h 1536"/>
              <a:gd name="T4" fmla="*/ 2147483646 w 208"/>
              <a:gd name="T5" fmla="*/ 2147483646 h 1536"/>
              <a:gd name="T6" fmla="*/ 2147483646 w 208"/>
              <a:gd name="T7" fmla="*/ 2147483646 h 1536"/>
              <a:gd name="T8" fmla="*/ 2147483646 w 208"/>
              <a:gd name="T9" fmla="*/ 2147483646 h 1536"/>
              <a:gd name="T10" fmla="*/ 2147483646 w 208"/>
              <a:gd name="T11" fmla="*/ 2147483646 h 1536"/>
              <a:gd name="T12" fmla="*/ 2147483646 w 208"/>
              <a:gd name="T13" fmla="*/ 2147483646 h 1536"/>
              <a:gd name="T14" fmla="*/ 2147483646 w 208"/>
              <a:gd name="T15" fmla="*/ 2147483646 h 1536"/>
              <a:gd name="T16" fmla="*/ 2147483646 w 208"/>
              <a:gd name="T17" fmla="*/ 2147483646 h 1536"/>
              <a:gd name="T18" fmla="*/ 2147483646 w 208"/>
              <a:gd name="T19" fmla="*/ 2147483646 h 1536"/>
              <a:gd name="T20" fmla="*/ 2147483646 w 208"/>
              <a:gd name="T21" fmla="*/ 214748364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8023" name="Freeform 11"/>
          <p:cNvSpPr>
            <a:spLocks/>
          </p:cNvSpPr>
          <p:nvPr/>
        </p:nvSpPr>
        <p:spPr bwMode="auto">
          <a:xfrm>
            <a:off x="6637338" y="4068763"/>
            <a:ext cx="276225" cy="852487"/>
          </a:xfrm>
          <a:custGeom>
            <a:avLst/>
            <a:gdLst>
              <a:gd name="T0" fmla="*/ 2147483646 w 208"/>
              <a:gd name="T1" fmla="*/ 0 h 1536"/>
              <a:gd name="T2" fmla="*/ 2147483646 w 208"/>
              <a:gd name="T3" fmla="*/ 2147483646 h 1536"/>
              <a:gd name="T4" fmla="*/ 2147483646 w 208"/>
              <a:gd name="T5" fmla="*/ 2147483646 h 1536"/>
              <a:gd name="T6" fmla="*/ 2147483646 w 208"/>
              <a:gd name="T7" fmla="*/ 2147483646 h 1536"/>
              <a:gd name="T8" fmla="*/ 2147483646 w 208"/>
              <a:gd name="T9" fmla="*/ 2147483646 h 1536"/>
              <a:gd name="T10" fmla="*/ 2147483646 w 208"/>
              <a:gd name="T11" fmla="*/ 2147483646 h 1536"/>
              <a:gd name="T12" fmla="*/ 2147483646 w 208"/>
              <a:gd name="T13" fmla="*/ 2147483646 h 1536"/>
              <a:gd name="T14" fmla="*/ 2147483646 w 208"/>
              <a:gd name="T15" fmla="*/ 2147483646 h 1536"/>
              <a:gd name="T16" fmla="*/ 2147483646 w 208"/>
              <a:gd name="T17" fmla="*/ 2147483646 h 1536"/>
              <a:gd name="T18" fmla="*/ 2147483646 w 208"/>
              <a:gd name="T19" fmla="*/ 2147483646 h 1536"/>
              <a:gd name="T20" fmla="*/ 2147483646 w 208"/>
              <a:gd name="T21" fmla="*/ 214748364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8024" name="Freeform 12"/>
          <p:cNvSpPr>
            <a:spLocks/>
          </p:cNvSpPr>
          <p:nvPr/>
        </p:nvSpPr>
        <p:spPr bwMode="auto">
          <a:xfrm>
            <a:off x="7026275" y="4068763"/>
            <a:ext cx="276225" cy="852487"/>
          </a:xfrm>
          <a:custGeom>
            <a:avLst/>
            <a:gdLst>
              <a:gd name="T0" fmla="*/ 2147483646 w 208"/>
              <a:gd name="T1" fmla="*/ 0 h 1536"/>
              <a:gd name="T2" fmla="*/ 2147483646 w 208"/>
              <a:gd name="T3" fmla="*/ 2147483646 h 1536"/>
              <a:gd name="T4" fmla="*/ 2147483646 w 208"/>
              <a:gd name="T5" fmla="*/ 2147483646 h 1536"/>
              <a:gd name="T6" fmla="*/ 2147483646 w 208"/>
              <a:gd name="T7" fmla="*/ 2147483646 h 1536"/>
              <a:gd name="T8" fmla="*/ 2147483646 w 208"/>
              <a:gd name="T9" fmla="*/ 2147483646 h 1536"/>
              <a:gd name="T10" fmla="*/ 2147483646 w 208"/>
              <a:gd name="T11" fmla="*/ 2147483646 h 1536"/>
              <a:gd name="T12" fmla="*/ 2147483646 w 208"/>
              <a:gd name="T13" fmla="*/ 2147483646 h 1536"/>
              <a:gd name="T14" fmla="*/ 2147483646 w 208"/>
              <a:gd name="T15" fmla="*/ 2147483646 h 1536"/>
              <a:gd name="T16" fmla="*/ 2147483646 w 208"/>
              <a:gd name="T17" fmla="*/ 2147483646 h 1536"/>
              <a:gd name="T18" fmla="*/ 2147483646 w 208"/>
              <a:gd name="T19" fmla="*/ 2147483646 h 1536"/>
              <a:gd name="T20" fmla="*/ 2147483646 w 208"/>
              <a:gd name="T21" fmla="*/ 214748364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8025" name="Freeform 14"/>
          <p:cNvSpPr>
            <a:spLocks/>
          </p:cNvSpPr>
          <p:nvPr/>
        </p:nvSpPr>
        <p:spPr bwMode="auto">
          <a:xfrm>
            <a:off x="7478713" y="4068763"/>
            <a:ext cx="274637" cy="852487"/>
          </a:xfrm>
          <a:custGeom>
            <a:avLst/>
            <a:gdLst>
              <a:gd name="T0" fmla="*/ 2147483646 w 208"/>
              <a:gd name="T1" fmla="*/ 0 h 1536"/>
              <a:gd name="T2" fmla="*/ 2147483646 w 208"/>
              <a:gd name="T3" fmla="*/ 2147483646 h 1536"/>
              <a:gd name="T4" fmla="*/ 2147483646 w 208"/>
              <a:gd name="T5" fmla="*/ 2147483646 h 1536"/>
              <a:gd name="T6" fmla="*/ 2147483646 w 208"/>
              <a:gd name="T7" fmla="*/ 2147483646 h 1536"/>
              <a:gd name="T8" fmla="*/ 2147483646 w 208"/>
              <a:gd name="T9" fmla="*/ 2147483646 h 1536"/>
              <a:gd name="T10" fmla="*/ 2147483646 w 208"/>
              <a:gd name="T11" fmla="*/ 2147483646 h 1536"/>
              <a:gd name="T12" fmla="*/ 2147483646 w 208"/>
              <a:gd name="T13" fmla="*/ 2147483646 h 1536"/>
              <a:gd name="T14" fmla="*/ 2147483646 w 208"/>
              <a:gd name="T15" fmla="*/ 2147483646 h 1536"/>
              <a:gd name="T16" fmla="*/ 2147483646 w 208"/>
              <a:gd name="T17" fmla="*/ 2147483646 h 1536"/>
              <a:gd name="T18" fmla="*/ 2147483646 w 208"/>
              <a:gd name="T19" fmla="*/ 2147483646 h 1536"/>
              <a:gd name="T20" fmla="*/ 2147483646 w 208"/>
              <a:gd name="T21" fmla="*/ 214748364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cxnSp>
        <p:nvCxnSpPr>
          <p:cNvPr id="95" name="Straight Connector 94"/>
          <p:cNvCxnSpPr/>
          <p:nvPr/>
        </p:nvCxnSpPr>
        <p:spPr>
          <a:xfrm rot="5400000">
            <a:off x="456407" y="3556793"/>
            <a:ext cx="603250" cy="519113"/>
          </a:xfrm>
          <a:prstGeom prst="line">
            <a:avLst/>
          </a:prstGeom>
        </p:spPr>
        <p:style>
          <a:lnRef idx="1">
            <a:schemeClr val="dk1"/>
          </a:lnRef>
          <a:fillRef idx="0">
            <a:schemeClr val="dk1"/>
          </a:fillRef>
          <a:effectRef idx="0">
            <a:schemeClr val="dk1"/>
          </a:effectRef>
          <a:fontRef idx="minor">
            <a:schemeClr val="tx1"/>
          </a:fontRef>
        </p:style>
      </p:cxnSp>
      <p:cxnSp>
        <p:nvCxnSpPr>
          <p:cNvPr id="96" name="Straight Connector 95"/>
          <p:cNvCxnSpPr/>
          <p:nvPr/>
        </p:nvCxnSpPr>
        <p:spPr>
          <a:xfrm rot="5400000">
            <a:off x="2011363" y="3557587"/>
            <a:ext cx="603250" cy="517525"/>
          </a:xfrm>
          <a:prstGeom prst="line">
            <a:avLst/>
          </a:prstGeom>
        </p:spPr>
        <p:style>
          <a:lnRef idx="1">
            <a:schemeClr val="dk1"/>
          </a:lnRef>
          <a:fillRef idx="0">
            <a:schemeClr val="dk1"/>
          </a:fillRef>
          <a:effectRef idx="0">
            <a:schemeClr val="dk1"/>
          </a:effectRef>
          <a:fontRef idx="minor">
            <a:schemeClr val="tx1"/>
          </a:fontRef>
        </p:style>
      </p:cxnSp>
      <p:cxnSp>
        <p:nvCxnSpPr>
          <p:cNvPr id="97" name="Straight Connector 96"/>
          <p:cNvCxnSpPr/>
          <p:nvPr/>
        </p:nvCxnSpPr>
        <p:spPr>
          <a:xfrm rot="5400000">
            <a:off x="2205038" y="3751262"/>
            <a:ext cx="603250" cy="130175"/>
          </a:xfrm>
          <a:prstGeom prst="line">
            <a:avLst/>
          </a:prstGeom>
        </p:spPr>
        <p:style>
          <a:lnRef idx="1">
            <a:schemeClr val="dk1"/>
          </a:lnRef>
          <a:fillRef idx="0">
            <a:schemeClr val="dk1"/>
          </a:fillRef>
          <a:effectRef idx="0">
            <a:schemeClr val="dk1"/>
          </a:effectRef>
          <a:fontRef idx="minor">
            <a:schemeClr val="tx1"/>
          </a:fontRef>
        </p:style>
      </p:cxnSp>
      <p:cxnSp>
        <p:nvCxnSpPr>
          <p:cNvPr id="98" name="Straight Connector 97"/>
          <p:cNvCxnSpPr/>
          <p:nvPr/>
        </p:nvCxnSpPr>
        <p:spPr>
          <a:xfrm rot="5400000">
            <a:off x="3752057" y="3694906"/>
            <a:ext cx="554038" cy="193675"/>
          </a:xfrm>
          <a:prstGeom prst="line">
            <a:avLst/>
          </a:prstGeom>
        </p:spPr>
        <p:style>
          <a:lnRef idx="1">
            <a:schemeClr val="dk1"/>
          </a:lnRef>
          <a:fillRef idx="0">
            <a:schemeClr val="dk1"/>
          </a:fillRef>
          <a:effectRef idx="0">
            <a:schemeClr val="dk1"/>
          </a:effectRef>
          <a:fontRef idx="minor">
            <a:schemeClr val="tx1"/>
          </a:fontRef>
        </p:style>
      </p:cxnSp>
      <p:cxnSp>
        <p:nvCxnSpPr>
          <p:cNvPr id="99" name="Straight Connector 98"/>
          <p:cNvCxnSpPr/>
          <p:nvPr/>
        </p:nvCxnSpPr>
        <p:spPr>
          <a:xfrm rot="16200000" flipH="1">
            <a:off x="3946525" y="3694113"/>
            <a:ext cx="554038" cy="195262"/>
          </a:xfrm>
          <a:prstGeom prst="line">
            <a:avLst/>
          </a:prstGeom>
        </p:spPr>
        <p:style>
          <a:lnRef idx="1">
            <a:schemeClr val="dk1"/>
          </a:lnRef>
          <a:fillRef idx="0">
            <a:schemeClr val="dk1"/>
          </a:fillRef>
          <a:effectRef idx="0">
            <a:schemeClr val="dk1"/>
          </a:effectRef>
          <a:fontRef idx="minor">
            <a:schemeClr val="tx1"/>
          </a:fontRef>
        </p:style>
      </p:cxnSp>
      <p:cxnSp>
        <p:nvCxnSpPr>
          <p:cNvPr id="100" name="Straight Connector 99"/>
          <p:cNvCxnSpPr/>
          <p:nvPr/>
        </p:nvCxnSpPr>
        <p:spPr>
          <a:xfrm rot="16200000" flipH="1">
            <a:off x="5703094" y="3556794"/>
            <a:ext cx="603250" cy="519112"/>
          </a:xfrm>
          <a:prstGeom prst="line">
            <a:avLst/>
          </a:prstGeom>
        </p:spPr>
        <p:style>
          <a:lnRef idx="1">
            <a:schemeClr val="dk1"/>
          </a:lnRef>
          <a:fillRef idx="0">
            <a:schemeClr val="dk1"/>
          </a:fillRef>
          <a:effectRef idx="0">
            <a:schemeClr val="dk1"/>
          </a:effectRef>
          <a:fontRef idx="minor">
            <a:schemeClr val="tx1"/>
          </a:fontRef>
        </p:style>
      </p:cxnSp>
      <p:cxnSp>
        <p:nvCxnSpPr>
          <p:cNvPr id="101" name="Straight Connector 100"/>
          <p:cNvCxnSpPr/>
          <p:nvPr/>
        </p:nvCxnSpPr>
        <p:spPr>
          <a:xfrm rot="16200000" flipH="1">
            <a:off x="5476082" y="3718718"/>
            <a:ext cx="603250" cy="195263"/>
          </a:xfrm>
          <a:prstGeom prst="line">
            <a:avLst/>
          </a:prstGeom>
        </p:spPr>
        <p:style>
          <a:lnRef idx="1">
            <a:schemeClr val="dk1"/>
          </a:lnRef>
          <a:fillRef idx="0">
            <a:schemeClr val="dk1"/>
          </a:fillRef>
          <a:effectRef idx="0">
            <a:schemeClr val="dk1"/>
          </a:effectRef>
          <a:fontRef idx="minor">
            <a:schemeClr val="tx1"/>
          </a:fontRef>
        </p:style>
      </p:cxnSp>
      <p:cxnSp>
        <p:nvCxnSpPr>
          <p:cNvPr id="102" name="Straight Connector 101"/>
          <p:cNvCxnSpPr/>
          <p:nvPr/>
        </p:nvCxnSpPr>
        <p:spPr>
          <a:xfrm rot="16200000" flipH="1">
            <a:off x="7225507" y="3525043"/>
            <a:ext cx="603250" cy="582613"/>
          </a:xfrm>
          <a:prstGeom prst="line">
            <a:avLst/>
          </a:prstGeom>
        </p:spPr>
        <p:style>
          <a:lnRef idx="1">
            <a:schemeClr val="dk1"/>
          </a:lnRef>
          <a:fillRef idx="0">
            <a:schemeClr val="dk1"/>
          </a:fillRef>
          <a:effectRef idx="0">
            <a:schemeClr val="dk1"/>
          </a:effectRef>
          <a:fontRef idx="minor">
            <a:schemeClr val="tx1"/>
          </a:fontRef>
        </p:style>
      </p:cxnSp>
      <p:sp>
        <p:nvSpPr>
          <p:cNvPr id="168034" name="TextBox 134"/>
          <p:cNvSpPr txBox="1">
            <a:spLocks noChangeArrowheads="1"/>
          </p:cNvSpPr>
          <p:nvPr/>
        </p:nvSpPr>
        <p:spPr bwMode="auto">
          <a:xfrm>
            <a:off x="152400" y="6535738"/>
            <a:ext cx="16525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000">
                <a:solidFill>
                  <a:srgbClr val="000000"/>
                </a:solidFill>
                <a:latin typeface="Arial" panose="020B0604020202020204" pitchFamily="34" charset="0"/>
                <a:ea typeface="MS PGothic" pitchFamily="34" charset="-128"/>
              </a:rPr>
              <a:t>Slide credit: Hyesoon Kim</a:t>
            </a:r>
          </a:p>
        </p:txBody>
      </p:sp>
      <p:sp>
        <p:nvSpPr>
          <p:cNvPr id="168035" name="TextBox 1"/>
          <p:cNvSpPr txBox="1">
            <a:spLocks noChangeArrowheads="1"/>
          </p:cNvSpPr>
          <p:nvPr/>
        </p:nvSpPr>
        <p:spPr bwMode="auto">
          <a:xfrm>
            <a:off x="7391400" y="2743200"/>
            <a:ext cx="1031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latin typeface="Arial" panose="020B0604020202020204" pitchFamily="34" charset="0"/>
                <a:ea typeface="MS PGothic" pitchFamily="34" charset="-128"/>
              </a:rPr>
              <a:t>Threads</a:t>
            </a:r>
          </a:p>
        </p:txBody>
      </p:sp>
      <p:sp>
        <p:nvSpPr>
          <p:cNvPr id="168036" name="TextBox 102"/>
          <p:cNvSpPr txBox="1">
            <a:spLocks noChangeArrowheads="1"/>
          </p:cNvSpPr>
          <p:nvPr/>
        </p:nvSpPr>
        <p:spPr bwMode="auto">
          <a:xfrm>
            <a:off x="7391400" y="3211513"/>
            <a:ext cx="1673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latin typeface="Arial" panose="020B0604020202020204" pitchFamily="34" charset="0"/>
                <a:ea typeface="MS PGothic" pitchFamily="34" charset="-128"/>
              </a:rPr>
              <a:t>Data elements</a:t>
            </a:r>
          </a:p>
        </p:txBody>
      </p:sp>
      <p:sp>
        <p:nvSpPr>
          <p:cNvPr id="168037" name="TextBox 103"/>
          <p:cNvSpPr txBox="1">
            <a:spLocks noChangeArrowheads="1"/>
          </p:cNvSpPr>
          <p:nvPr/>
        </p:nvSpPr>
        <p:spPr bwMode="auto">
          <a:xfrm>
            <a:off x="450850" y="5029200"/>
            <a:ext cx="920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latin typeface="Arial" panose="020B0604020202020204" pitchFamily="34" charset="0"/>
                <a:ea typeface="MS PGothic" pitchFamily="34" charset="-128"/>
              </a:rPr>
              <a:t>Warp 0</a:t>
            </a:r>
          </a:p>
        </p:txBody>
      </p:sp>
      <p:sp>
        <p:nvSpPr>
          <p:cNvPr id="168038" name="TextBox 104"/>
          <p:cNvSpPr txBox="1">
            <a:spLocks noChangeArrowheads="1"/>
          </p:cNvSpPr>
          <p:nvPr/>
        </p:nvSpPr>
        <p:spPr bwMode="auto">
          <a:xfrm>
            <a:off x="2438400" y="5029200"/>
            <a:ext cx="920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latin typeface="Arial" panose="020B0604020202020204" pitchFamily="34" charset="0"/>
                <a:ea typeface="MS PGothic" pitchFamily="34" charset="-128"/>
              </a:rPr>
              <a:t>Warp 1</a:t>
            </a:r>
          </a:p>
        </p:txBody>
      </p:sp>
      <p:sp>
        <p:nvSpPr>
          <p:cNvPr id="168039" name="TextBox 105"/>
          <p:cNvSpPr txBox="1">
            <a:spLocks noChangeArrowheads="1"/>
          </p:cNvSpPr>
          <p:nvPr/>
        </p:nvSpPr>
        <p:spPr bwMode="auto">
          <a:xfrm>
            <a:off x="4267200" y="5029200"/>
            <a:ext cx="920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latin typeface="Arial" panose="020B0604020202020204" pitchFamily="34" charset="0"/>
                <a:ea typeface="MS PGothic" pitchFamily="34" charset="-128"/>
              </a:rPr>
              <a:t>Warp 2</a:t>
            </a:r>
          </a:p>
        </p:txBody>
      </p:sp>
      <p:sp>
        <p:nvSpPr>
          <p:cNvPr id="168040" name="TextBox 106"/>
          <p:cNvSpPr txBox="1">
            <a:spLocks noChangeArrowheads="1"/>
          </p:cNvSpPr>
          <p:nvPr/>
        </p:nvSpPr>
        <p:spPr bwMode="auto">
          <a:xfrm>
            <a:off x="6248400" y="5029200"/>
            <a:ext cx="920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latin typeface="Arial" panose="020B0604020202020204" pitchFamily="34" charset="0"/>
                <a:ea typeface="MS PGothic" pitchFamily="34" charset="-128"/>
              </a:rPr>
              <a:t>Warp 3</a:t>
            </a:r>
          </a:p>
        </p:txBody>
      </p:sp>
    </p:spTree>
    <p:extLst>
      <p:ext uri="{BB962C8B-B14F-4D97-AF65-F5344CB8AC3E}">
        <p14:creationId xmlns:p14="http://schemas.microsoft.com/office/powerpoint/2010/main" val="2537502542"/>
      </p:ext>
    </p:extLst>
  </p:cSld>
  <p:clrMapOvr>
    <a:masterClrMapping/>
  </p:clrMapOvr>
  <p:transition spd="slow"/>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smtClean="0"/>
              <a:t>Global Memory Access</a:t>
            </a:r>
            <a:endParaRPr lang="zh-CN" altLang="en-US" dirty="0"/>
          </a:p>
        </p:txBody>
      </p:sp>
      <p:sp>
        <p:nvSpPr>
          <p:cNvPr id="173" name="页脚占位符 2"/>
          <p:cNvSpPr>
            <a:spLocks noGrp="1"/>
          </p:cNvSpPr>
          <p:nvPr>
            <p:ph type="ftr" sz="quarter" idx="11"/>
          </p:nvPr>
        </p:nvSpPr>
        <p:spPr>
          <a:xfrm>
            <a:off x="3124200" y="6356350"/>
            <a:ext cx="2895600" cy="365125"/>
          </a:xfrm>
        </p:spPr>
        <p:txBody>
          <a:bodyPr/>
          <a:lstStyle/>
          <a:p>
            <a:r>
              <a:rPr lang="zh-CN" altLang="en-US" smtClean="0"/>
              <a:t>中国科学技术大学</a:t>
            </a:r>
            <a:endParaRPr lang="zh-CN" altLang="en-US" dirty="0"/>
          </a:p>
        </p:txBody>
      </p:sp>
      <p:sp>
        <p:nvSpPr>
          <p:cNvPr id="2" name="矩形 1"/>
          <p:cNvSpPr/>
          <p:nvPr/>
        </p:nvSpPr>
        <p:spPr>
          <a:xfrm>
            <a:off x="264160" y="1323952"/>
            <a:ext cx="8783320" cy="3416320"/>
          </a:xfrm>
          <a:prstGeom prst="rect">
            <a:avLst/>
          </a:prstGeom>
        </p:spPr>
        <p:txBody>
          <a:bodyPr wrap="square">
            <a:spAutoFit/>
          </a:bodyPr>
          <a:lstStyle/>
          <a:p>
            <a:r>
              <a:rPr lang="en-US" altLang="zh-CN" sz="2400" b="1" dirty="0"/>
              <a:t>Each thread issues memory accesses to </a:t>
            </a:r>
            <a:r>
              <a:rPr lang="en-US" altLang="zh-CN" sz="2400" b="1" dirty="0" smtClean="0"/>
              <a:t>data types </a:t>
            </a:r>
            <a:r>
              <a:rPr lang="en-US" altLang="zh-CN" sz="2400" b="1" dirty="0"/>
              <a:t>of varying sizes, perhaps as small as 1 </a:t>
            </a:r>
            <a:r>
              <a:rPr lang="en-US" altLang="zh-CN" sz="2400" b="1" dirty="0" smtClean="0"/>
              <a:t>byte entities</a:t>
            </a:r>
          </a:p>
          <a:p>
            <a:endParaRPr lang="en-US" altLang="zh-CN" sz="2400" b="1" dirty="0" smtClean="0"/>
          </a:p>
          <a:p>
            <a:r>
              <a:rPr lang="en-US" altLang="zh-CN" sz="2400" b="1" dirty="0" smtClean="0"/>
              <a:t>Given </a:t>
            </a:r>
            <a:r>
              <a:rPr lang="en-US" altLang="zh-CN" sz="2400" b="1" dirty="0"/>
              <a:t>an address to load or store, </a:t>
            </a:r>
            <a:r>
              <a:rPr lang="en-US" altLang="zh-CN" sz="2400" b="1" dirty="0" smtClean="0"/>
              <a:t>memory returns/updates </a:t>
            </a:r>
            <a:r>
              <a:rPr lang="en-US" altLang="zh-CN" sz="2400" b="1" dirty="0"/>
              <a:t>“segments” of either 32 </a:t>
            </a:r>
            <a:r>
              <a:rPr lang="en-US" altLang="zh-CN" sz="2400" b="1" dirty="0" smtClean="0"/>
              <a:t>bytes, 64 </a:t>
            </a:r>
            <a:r>
              <a:rPr lang="en-US" altLang="zh-CN" sz="2400" b="1" dirty="0"/>
              <a:t>bytes or 128 bytes</a:t>
            </a:r>
          </a:p>
          <a:p>
            <a:endParaRPr lang="en-US" altLang="zh-CN" sz="2400" b="1" dirty="0"/>
          </a:p>
          <a:p>
            <a:r>
              <a:rPr lang="en-US" altLang="zh-CN" sz="2400" b="1" dirty="0" smtClean="0"/>
              <a:t>Maximizing </a:t>
            </a:r>
            <a:r>
              <a:rPr lang="en-US" altLang="zh-CN" sz="2400" b="1" dirty="0"/>
              <a:t>bandwidth:</a:t>
            </a:r>
          </a:p>
          <a:p>
            <a:pPr lvl="1"/>
            <a:r>
              <a:rPr lang="en-US" altLang="zh-CN" sz="2400" b="1" dirty="0" smtClean="0"/>
              <a:t>Operate </a:t>
            </a:r>
            <a:r>
              <a:rPr lang="en-US" altLang="zh-CN" sz="2400" b="1" dirty="0"/>
              <a:t>on an </a:t>
            </a:r>
            <a:r>
              <a:rPr lang="en-US" altLang="zh-CN" sz="2400" b="1" dirty="0">
                <a:solidFill>
                  <a:srgbClr val="0070C0"/>
                </a:solidFill>
              </a:rPr>
              <a:t>entire</a:t>
            </a:r>
            <a:r>
              <a:rPr lang="en-US" altLang="zh-CN" sz="2400" b="1" dirty="0"/>
              <a:t> 128 byte segment for </a:t>
            </a:r>
            <a:r>
              <a:rPr lang="en-US" altLang="zh-CN" sz="2400" b="1" dirty="0" smtClean="0"/>
              <a:t>each memory </a:t>
            </a:r>
            <a:r>
              <a:rPr lang="en-US" altLang="zh-CN" sz="2400" b="1" dirty="0"/>
              <a:t>transfer</a:t>
            </a:r>
            <a:endParaRPr lang="zh-CN" altLang="en-US" sz="2400" b="1" dirty="0"/>
          </a:p>
        </p:txBody>
      </p:sp>
    </p:spTree>
    <p:extLst>
      <p:ext uri="{BB962C8B-B14F-4D97-AF65-F5344CB8AC3E}">
        <p14:creationId xmlns:p14="http://schemas.microsoft.com/office/powerpoint/2010/main" val="497152326"/>
      </p:ext>
    </p:extLst>
  </p:cSld>
  <p:clrMapOvr>
    <a:masterClrMapping/>
  </p:clrMapOvr>
  <p:transition spd="slow"/>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en-US" altLang="zh-CN" dirty="0" smtClean="0"/>
              <a:t>Understanding Global Memory Access</a:t>
            </a:r>
            <a:endParaRPr lang="zh-CN" altLang="en-US" dirty="0"/>
          </a:p>
        </p:txBody>
      </p:sp>
      <p:sp>
        <p:nvSpPr>
          <p:cNvPr id="173" name="页脚占位符 2"/>
          <p:cNvSpPr>
            <a:spLocks noGrp="1"/>
          </p:cNvSpPr>
          <p:nvPr>
            <p:ph type="ftr" sz="quarter" idx="11"/>
          </p:nvPr>
        </p:nvSpPr>
        <p:spPr>
          <a:xfrm>
            <a:off x="3124200" y="6356350"/>
            <a:ext cx="2895600" cy="365125"/>
          </a:xfrm>
        </p:spPr>
        <p:txBody>
          <a:bodyPr/>
          <a:lstStyle/>
          <a:p>
            <a:r>
              <a:rPr lang="zh-CN" altLang="en-US" smtClean="0"/>
              <a:t>中国科学技术大学</a:t>
            </a:r>
            <a:endParaRPr lang="zh-CN" altLang="en-US" dirty="0"/>
          </a:p>
        </p:txBody>
      </p:sp>
      <p:sp>
        <p:nvSpPr>
          <p:cNvPr id="2" name="矩形 1"/>
          <p:cNvSpPr/>
          <p:nvPr/>
        </p:nvSpPr>
        <p:spPr>
          <a:xfrm>
            <a:off x="132080" y="978512"/>
            <a:ext cx="8783320" cy="5262979"/>
          </a:xfrm>
          <a:prstGeom prst="rect">
            <a:avLst/>
          </a:prstGeom>
        </p:spPr>
        <p:txBody>
          <a:bodyPr wrap="square">
            <a:spAutoFit/>
          </a:bodyPr>
          <a:lstStyle/>
          <a:p>
            <a:r>
              <a:rPr lang="en-US" altLang="zh-CN" sz="2400" b="1" dirty="0"/>
              <a:t>Start with memory request by smallest </a:t>
            </a:r>
            <a:r>
              <a:rPr lang="en-US" altLang="zh-CN" sz="2400" b="1" dirty="0" smtClean="0"/>
              <a:t>numbered thread</a:t>
            </a:r>
            <a:r>
              <a:rPr lang="en-US" altLang="zh-CN" sz="2400" b="1" dirty="0"/>
              <a:t>. </a:t>
            </a:r>
            <a:endParaRPr lang="en-US" altLang="zh-CN" sz="2400" b="1" dirty="0" smtClean="0"/>
          </a:p>
          <a:p>
            <a:endParaRPr lang="en-US" altLang="zh-CN" sz="2400" b="1" dirty="0"/>
          </a:p>
          <a:p>
            <a:r>
              <a:rPr lang="en-US" altLang="zh-CN" sz="2400" b="1" dirty="0" smtClean="0"/>
              <a:t>Find </a:t>
            </a:r>
            <a:r>
              <a:rPr lang="en-US" altLang="zh-CN" sz="2400" b="1" dirty="0"/>
              <a:t>the memory segment that contains </a:t>
            </a:r>
            <a:r>
              <a:rPr lang="en-US" altLang="zh-CN" sz="2400" b="1" dirty="0" smtClean="0"/>
              <a:t>the address </a:t>
            </a:r>
            <a:r>
              <a:rPr lang="en-US" altLang="zh-CN" sz="2400" b="1" dirty="0"/>
              <a:t>(32, 64 or 128 byte segment, depending </a:t>
            </a:r>
            <a:r>
              <a:rPr lang="en-US" altLang="zh-CN" sz="2400" b="1" dirty="0" smtClean="0"/>
              <a:t>on data type)</a:t>
            </a:r>
          </a:p>
          <a:p>
            <a:endParaRPr lang="en-US" altLang="zh-CN" sz="2400" b="1" dirty="0" smtClean="0"/>
          </a:p>
          <a:p>
            <a:r>
              <a:rPr lang="en-US" altLang="zh-CN" sz="2400" b="1" dirty="0" smtClean="0"/>
              <a:t>Find </a:t>
            </a:r>
            <a:r>
              <a:rPr lang="en-US" altLang="zh-CN" sz="2400" b="1" dirty="0"/>
              <a:t>other active threads requesting </a:t>
            </a:r>
            <a:r>
              <a:rPr lang="en-US" altLang="zh-CN" sz="2400" b="1" dirty="0" smtClean="0"/>
              <a:t>addresses within </a:t>
            </a:r>
            <a:r>
              <a:rPr lang="en-US" altLang="zh-CN" sz="2400" b="1" dirty="0"/>
              <a:t>that segment and </a:t>
            </a:r>
            <a:r>
              <a:rPr lang="en-US" altLang="zh-CN" sz="2400" b="1" dirty="0" smtClean="0"/>
              <a:t>coalesce </a:t>
            </a:r>
          </a:p>
          <a:p>
            <a:endParaRPr lang="en-US" altLang="zh-CN" sz="2400" b="1" dirty="0"/>
          </a:p>
          <a:p>
            <a:r>
              <a:rPr lang="en-US" altLang="zh-CN" sz="2400" b="1" dirty="0" smtClean="0"/>
              <a:t>Reduce </a:t>
            </a:r>
            <a:r>
              <a:rPr lang="en-US" altLang="zh-CN" sz="2400" b="1" dirty="0"/>
              <a:t>transaction size if possible</a:t>
            </a:r>
          </a:p>
          <a:p>
            <a:endParaRPr lang="en-US" altLang="zh-CN" sz="2400" b="1" dirty="0"/>
          </a:p>
          <a:p>
            <a:r>
              <a:rPr lang="en-US" altLang="zh-CN" sz="2400" b="1" dirty="0" smtClean="0"/>
              <a:t>Access </a:t>
            </a:r>
            <a:r>
              <a:rPr lang="en-US" altLang="zh-CN" sz="2400" b="1" dirty="0"/>
              <a:t>memory and mark threads as “</a:t>
            </a:r>
            <a:r>
              <a:rPr lang="en-US" altLang="zh-CN" sz="2400" b="1" dirty="0" smtClean="0"/>
              <a:t>inactive”</a:t>
            </a:r>
          </a:p>
          <a:p>
            <a:endParaRPr lang="en-US" altLang="zh-CN" sz="2400" b="1" dirty="0"/>
          </a:p>
          <a:p>
            <a:r>
              <a:rPr lang="en-US" altLang="zh-CN" sz="2400" b="1" dirty="0"/>
              <a:t>Repeat until all threads in half-warp are </a:t>
            </a:r>
            <a:r>
              <a:rPr lang="en-US" altLang="zh-CN" sz="2400" b="1" dirty="0" smtClean="0"/>
              <a:t>serviced</a:t>
            </a:r>
          </a:p>
          <a:p>
            <a:r>
              <a:rPr lang="en-US" altLang="zh-CN" sz="2400" b="1" dirty="0" smtClean="0"/>
              <a:t>(</a:t>
            </a:r>
            <a:r>
              <a:rPr lang="en-US" altLang="zh-CN" sz="2400" dirty="0" smtClean="0"/>
              <a:t>Includes </a:t>
            </a:r>
            <a:r>
              <a:rPr lang="en-US" altLang="zh-CN" sz="2400" dirty="0"/>
              <a:t>Tesla and GTX platforms</a:t>
            </a:r>
            <a:r>
              <a:rPr lang="en-US" altLang="zh-CN" sz="2400" b="1" dirty="0" smtClean="0"/>
              <a:t>)</a:t>
            </a:r>
            <a:endParaRPr lang="zh-CN" altLang="en-US" sz="2400" b="1" dirty="0"/>
          </a:p>
        </p:txBody>
      </p:sp>
    </p:spTree>
    <p:extLst>
      <p:ext uri="{BB962C8B-B14F-4D97-AF65-F5344CB8AC3E}">
        <p14:creationId xmlns:p14="http://schemas.microsoft.com/office/powerpoint/2010/main" val="1056076519"/>
      </p:ext>
    </p:extLst>
  </p:cSld>
  <p:clrMapOvr>
    <a:masterClrMapping/>
  </p:clrMapOvr>
  <p:transition spd="slow"/>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smtClean="0"/>
              <a:t>Thread Block Scheduling</a:t>
            </a:r>
            <a:endParaRPr lang="zh-CN" altLang="en-US" dirty="0"/>
          </a:p>
        </p:txBody>
      </p:sp>
      <p:sp>
        <p:nvSpPr>
          <p:cNvPr id="173" name="页脚占位符 2"/>
          <p:cNvSpPr>
            <a:spLocks noGrp="1"/>
          </p:cNvSpPr>
          <p:nvPr>
            <p:ph type="ftr" sz="quarter" idx="11"/>
          </p:nvPr>
        </p:nvSpPr>
        <p:spPr>
          <a:xfrm>
            <a:off x="3124200" y="6356350"/>
            <a:ext cx="2895600" cy="365125"/>
          </a:xfrm>
        </p:spPr>
        <p:txBody>
          <a:bodyPr/>
          <a:lstStyle/>
          <a:p>
            <a:r>
              <a:rPr lang="zh-CN" altLang="en-US" smtClean="0"/>
              <a:t>中国科学技术大学</a:t>
            </a:r>
            <a:endParaRPr lang="zh-CN" altLang="en-US" dirty="0"/>
          </a:p>
        </p:txBody>
      </p:sp>
      <p:sp>
        <p:nvSpPr>
          <p:cNvPr id="2" name="矩形 1"/>
          <p:cNvSpPr/>
          <p:nvPr/>
        </p:nvSpPr>
        <p:spPr>
          <a:xfrm>
            <a:off x="180340" y="3594712"/>
            <a:ext cx="8783320" cy="2923877"/>
          </a:xfrm>
          <a:prstGeom prst="rect">
            <a:avLst/>
          </a:prstGeom>
        </p:spPr>
        <p:txBody>
          <a:bodyPr wrap="square">
            <a:spAutoFit/>
          </a:bodyPr>
          <a:lstStyle/>
          <a:p>
            <a:r>
              <a:rPr lang="en-US" altLang="zh-CN" sz="2800" b="1" dirty="0"/>
              <a:t>• Each TB allocated to an SM; Multiple TBs in a SM</a:t>
            </a:r>
          </a:p>
          <a:p>
            <a:r>
              <a:rPr lang="en-US" altLang="zh-CN" sz="2800" b="1" dirty="0"/>
              <a:t>• Threads in a </a:t>
            </a:r>
            <a:r>
              <a:rPr lang="en-US" altLang="zh-CN" sz="2800" b="1" dirty="0" smtClean="0"/>
              <a:t>thread block </a:t>
            </a:r>
            <a:r>
              <a:rPr lang="en-US" altLang="zh-CN" sz="2800" b="1" dirty="0"/>
              <a:t>may need to cooperate</a:t>
            </a:r>
          </a:p>
          <a:p>
            <a:pPr lvl="1"/>
            <a:r>
              <a:rPr lang="en-US" altLang="zh-CN" sz="2400" b="1" dirty="0"/>
              <a:t>– Load/Store from memory together</a:t>
            </a:r>
          </a:p>
          <a:p>
            <a:pPr lvl="1"/>
            <a:r>
              <a:rPr lang="en-US" altLang="zh-CN" sz="2400" b="1" dirty="0"/>
              <a:t>– Share results (through shared memory)</a:t>
            </a:r>
          </a:p>
          <a:p>
            <a:pPr lvl="1"/>
            <a:r>
              <a:rPr lang="en-US" altLang="zh-CN" sz="2400" b="1" dirty="0"/>
              <a:t>– Synchronize with each other</a:t>
            </a:r>
          </a:p>
          <a:p>
            <a:r>
              <a:rPr lang="en-US" altLang="zh-CN" sz="2800" b="1" dirty="0"/>
              <a:t>• Thread Blocks can execute in any order </a:t>
            </a:r>
          </a:p>
          <a:p>
            <a:endParaRPr lang="zh-CN" altLang="en-US" sz="2800" b="1" dirty="0"/>
          </a:p>
        </p:txBody>
      </p:sp>
      <p:pic>
        <p:nvPicPr>
          <p:cNvPr id="3" name="图片 2"/>
          <p:cNvPicPr>
            <a:picLocks noChangeAspect="1"/>
          </p:cNvPicPr>
          <p:nvPr/>
        </p:nvPicPr>
        <p:blipFill>
          <a:blip r:embed="rId3"/>
          <a:stretch>
            <a:fillRect/>
          </a:stretch>
        </p:blipFill>
        <p:spPr>
          <a:xfrm>
            <a:off x="277495" y="902312"/>
            <a:ext cx="8010609" cy="2519399"/>
          </a:xfrm>
          <a:prstGeom prst="rect">
            <a:avLst/>
          </a:prstGeom>
        </p:spPr>
      </p:pic>
    </p:spTree>
    <p:extLst>
      <p:ext uri="{BB962C8B-B14F-4D97-AF65-F5344CB8AC3E}">
        <p14:creationId xmlns:p14="http://schemas.microsoft.com/office/powerpoint/2010/main" val="3303126348"/>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标题 1"/>
          <p:cNvSpPr>
            <a:spLocks noGrp="1"/>
          </p:cNvSpPr>
          <p:nvPr>
            <p:ph type="title"/>
          </p:nvPr>
        </p:nvSpPr>
        <p:spPr/>
        <p:txBody>
          <a:bodyPr/>
          <a:lstStyle/>
          <a:p>
            <a:r>
              <a:rPr lang="en-US" altLang="zh-CN" sz="3200" b="1" dirty="0" smtClean="0">
                <a:solidFill>
                  <a:srgbClr val="FF0000"/>
                </a:solidFill>
              </a:rPr>
              <a:t>Vector/SIMD Processing Summary</a:t>
            </a:r>
            <a:endParaRPr lang="zh-CN" altLang="en-US" sz="3200" b="1" dirty="0" smtClean="0">
              <a:solidFill>
                <a:srgbClr val="FF0000"/>
              </a:solidFill>
            </a:endParaRPr>
          </a:p>
        </p:txBody>
      </p:sp>
      <p:sp>
        <p:nvSpPr>
          <p:cNvPr id="110595" name="内容占位符 2"/>
          <p:cNvSpPr>
            <a:spLocks noGrp="1"/>
          </p:cNvSpPr>
          <p:nvPr>
            <p:ph idx="1"/>
          </p:nvPr>
        </p:nvSpPr>
        <p:spPr>
          <a:xfrm>
            <a:off x="261257" y="1258432"/>
            <a:ext cx="8699863" cy="5051833"/>
          </a:xfrm>
        </p:spPr>
        <p:txBody>
          <a:bodyPr>
            <a:normAutofit lnSpcReduction="10000"/>
          </a:bodyPr>
          <a:lstStyle/>
          <a:p>
            <a:pPr algn="just"/>
            <a:r>
              <a:rPr lang="en-US" altLang="zh-CN" dirty="0" smtClean="0"/>
              <a:t>Vector/SIMD </a:t>
            </a:r>
            <a:r>
              <a:rPr lang="zh-CN" altLang="en-US" dirty="0" smtClean="0"/>
              <a:t>机器适合挖掘数据级并行</a:t>
            </a:r>
            <a:endParaRPr lang="en-US" altLang="zh-CN" dirty="0" smtClean="0"/>
          </a:p>
          <a:p>
            <a:pPr lvl="1"/>
            <a:r>
              <a:rPr lang="zh-CN" altLang="en-US" dirty="0" smtClean="0"/>
              <a:t>同样的操作作用于不同的数据元素</a:t>
            </a:r>
            <a:endParaRPr lang="en-US" altLang="zh-CN" dirty="0" smtClean="0"/>
          </a:p>
          <a:p>
            <a:pPr lvl="1"/>
            <a:r>
              <a:rPr lang="zh-CN" altLang="en-US" dirty="0" smtClean="0"/>
              <a:t>向量内的元素操作独立，可有效提高性能，简化设计</a:t>
            </a:r>
            <a:endParaRPr lang="en-US" altLang="zh-CN" dirty="0" smtClean="0"/>
          </a:p>
          <a:p>
            <a:r>
              <a:rPr lang="zh-CN" altLang="en-US" dirty="0" smtClean="0"/>
              <a:t>性能的提升受限于代码的向量化</a:t>
            </a:r>
            <a:endParaRPr lang="en-US" altLang="zh-CN" dirty="0" smtClean="0"/>
          </a:p>
          <a:p>
            <a:pPr lvl="1"/>
            <a:r>
              <a:rPr lang="zh-CN" altLang="en-US" dirty="0" smtClean="0"/>
              <a:t>标量操作限制了向量机的性能</a:t>
            </a:r>
            <a:endParaRPr lang="en-US" altLang="zh-CN" dirty="0" smtClean="0"/>
          </a:p>
          <a:p>
            <a:pPr lvl="1"/>
            <a:r>
              <a:rPr lang="en-US" altLang="zh-CN" dirty="0" smtClean="0">
                <a:latin typeface="Cambria Math" panose="02040503050406030204" pitchFamily="18" charset="0"/>
              </a:rPr>
              <a:t>Amdahl’s Law</a:t>
            </a:r>
          </a:p>
          <a:p>
            <a:r>
              <a:rPr lang="zh-CN" altLang="en-US" dirty="0" smtClean="0"/>
              <a:t> 很多</a:t>
            </a:r>
            <a:r>
              <a:rPr lang="en-US" altLang="zh-CN" dirty="0" smtClean="0"/>
              <a:t>ISA</a:t>
            </a:r>
            <a:r>
              <a:rPr lang="zh-CN" altLang="en-US" dirty="0" smtClean="0"/>
              <a:t>包含</a:t>
            </a:r>
            <a:r>
              <a:rPr lang="en-US" altLang="zh-CN" dirty="0" smtClean="0"/>
              <a:t>SIMD</a:t>
            </a:r>
            <a:r>
              <a:rPr lang="zh-CN" altLang="en-US" dirty="0" smtClean="0"/>
              <a:t>操作指令</a:t>
            </a:r>
            <a:endParaRPr lang="en-US" altLang="zh-CN" dirty="0" smtClean="0"/>
          </a:p>
          <a:p>
            <a:pPr lvl="1"/>
            <a:r>
              <a:rPr lang="en-US" altLang="zh-CN" dirty="0" smtClean="0">
                <a:latin typeface="Cambria Math" panose="02040503050406030204" pitchFamily="18" charset="0"/>
              </a:rPr>
              <a:t>Intel MMX/</a:t>
            </a:r>
            <a:r>
              <a:rPr lang="en-US" altLang="zh-CN" dirty="0" err="1" smtClean="0">
                <a:latin typeface="Cambria Math" panose="02040503050406030204" pitchFamily="18" charset="0"/>
              </a:rPr>
              <a:t>SSEn</a:t>
            </a:r>
            <a:r>
              <a:rPr lang="en-US" altLang="zh-CN" dirty="0" smtClean="0">
                <a:latin typeface="Cambria Math" panose="02040503050406030204" pitchFamily="18" charset="0"/>
              </a:rPr>
              <a:t>/AVX, PowerPC </a:t>
            </a:r>
            <a:r>
              <a:rPr lang="en-US" altLang="zh-CN" dirty="0" err="1" smtClean="0">
                <a:latin typeface="Cambria Math" panose="02040503050406030204" pitchFamily="18" charset="0"/>
              </a:rPr>
              <a:t>AltiVec</a:t>
            </a:r>
            <a:r>
              <a:rPr lang="en-US" altLang="zh-CN" dirty="0" smtClean="0">
                <a:latin typeface="Cambria Math" panose="02040503050406030204" pitchFamily="18" charset="0"/>
              </a:rPr>
              <a:t>, ARM Advanced SIMD</a:t>
            </a:r>
          </a:p>
          <a:p>
            <a:endParaRPr lang="zh-CN" altLang="en-US" dirty="0" smtClean="0"/>
          </a:p>
        </p:txBody>
      </p:sp>
      <p:sp>
        <p:nvSpPr>
          <p:cNvPr id="4" name="日期占位符 3"/>
          <p:cNvSpPr>
            <a:spLocks noGrp="1"/>
          </p:cNvSpPr>
          <p:nvPr>
            <p:ph type="dt" sz="half" idx="10"/>
          </p:nvPr>
        </p:nvSpPr>
        <p:spPr/>
        <p:txBody>
          <a:bodyPr/>
          <a:lstStyle/>
          <a:p>
            <a:pPr>
              <a:defRPr/>
            </a:pPr>
            <a:fld id="{8E69BCBD-FE7B-4ADA-9A84-AD4AA769D5A3}" type="datetime1">
              <a:rPr lang="en-US" altLang="zh-CN" smtClean="0"/>
              <a:t>4/30/2020</a:t>
            </a:fld>
            <a:endParaRPr lang="zh-CN" altLang="en-US"/>
          </a:p>
        </p:txBody>
      </p:sp>
      <p:sp>
        <p:nvSpPr>
          <p:cNvPr id="5" name="页脚占位符 4"/>
          <p:cNvSpPr>
            <a:spLocks noGrp="1"/>
          </p:cNvSpPr>
          <p:nvPr>
            <p:ph type="ftr" sz="quarter" idx="11"/>
          </p:nvPr>
        </p:nvSpPr>
        <p:spPr/>
        <p:txBody>
          <a:bodyPr/>
          <a:lstStyle/>
          <a:p>
            <a:pPr>
              <a:defRPr/>
            </a:pPr>
            <a:r>
              <a:rPr lang="zh-CN" altLang="en-US" smtClean="0"/>
              <a:t>中国科学技术大学</a:t>
            </a:r>
            <a:endParaRPr lang="zh-CN" altLang="en-US"/>
          </a:p>
        </p:txBody>
      </p:sp>
      <p:sp>
        <p:nvSpPr>
          <p:cNvPr id="110598"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EACE7A3A-4EA9-4E48-B36D-E27E24124354}" type="slidenum">
              <a:rPr lang="zh-CN" altLang="en-US"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7</a:t>
            </a:fld>
            <a:endParaRPr lang="zh-CN" altLang="en-US" sz="1200" smtClean="0">
              <a:solidFill>
                <a:srgbClr val="898989"/>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48575414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smtClean="0"/>
              <a:t>Resident Thread Blocks</a:t>
            </a:r>
            <a:endParaRPr lang="zh-CN" altLang="en-US" dirty="0"/>
          </a:p>
        </p:txBody>
      </p:sp>
      <p:sp>
        <p:nvSpPr>
          <p:cNvPr id="173" name="页脚占位符 2"/>
          <p:cNvSpPr>
            <a:spLocks noGrp="1"/>
          </p:cNvSpPr>
          <p:nvPr>
            <p:ph type="ftr" sz="quarter" idx="11"/>
          </p:nvPr>
        </p:nvSpPr>
        <p:spPr>
          <a:xfrm>
            <a:off x="3124200" y="6356350"/>
            <a:ext cx="2895600" cy="365125"/>
          </a:xfrm>
        </p:spPr>
        <p:txBody>
          <a:bodyPr/>
          <a:lstStyle/>
          <a:p>
            <a:r>
              <a:rPr lang="zh-CN" altLang="en-US" smtClean="0"/>
              <a:t>中国科学技术大学</a:t>
            </a:r>
            <a:endParaRPr lang="zh-CN" altLang="en-US" dirty="0"/>
          </a:p>
        </p:txBody>
      </p:sp>
      <p:sp>
        <p:nvSpPr>
          <p:cNvPr id="2" name="矩形 1"/>
          <p:cNvSpPr/>
          <p:nvPr/>
        </p:nvSpPr>
        <p:spPr>
          <a:xfrm>
            <a:off x="132080" y="978512"/>
            <a:ext cx="8783320" cy="2862322"/>
          </a:xfrm>
          <a:prstGeom prst="rect">
            <a:avLst/>
          </a:prstGeom>
        </p:spPr>
        <p:txBody>
          <a:bodyPr wrap="square">
            <a:spAutoFit/>
          </a:bodyPr>
          <a:lstStyle/>
          <a:p>
            <a:r>
              <a:rPr lang="en-US" altLang="zh-CN" sz="2800" b="1" dirty="0"/>
              <a:t>• No. of </a:t>
            </a:r>
            <a:r>
              <a:rPr lang="en-US" altLang="zh-CN" sz="2800" b="1" dirty="0" smtClean="0"/>
              <a:t>thread blocks </a:t>
            </a:r>
            <a:r>
              <a:rPr lang="en-US" altLang="zh-CN" sz="2800" b="1" dirty="0"/>
              <a:t>allocated to SM is limited by</a:t>
            </a:r>
          </a:p>
          <a:p>
            <a:pPr lvl="1"/>
            <a:r>
              <a:rPr lang="en-US" altLang="zh-CN" sz="2400" b="1" dirty="0"/>
              <a:t>– </a:t>
            </a:r>
            <a:r>
              <a:rPr lang="en-US" altLang="zh-CN" sz="2400" b="1" dirty="0" smtClean="0"/>
              <a:t>Maximum Thread blocks</a:t>
            </a:r>
            <a:endParaRPr lang="en-US" altLang="zh-CN" sz="2400" b="1" dirty="0"/>
          </a:p>
          <a:p>
            <a:pPr lvl="1"/>
            <a:r>
              <a:rPr lang="en-US" altLang="zh-CN" sz="2400" b="1" dirty="0"/>
              <a:t>– </a:t>
            </a:r>
            <a:r>
              <a:rPr lang="en-US" altLang="zh-CN" sz="2400" b="1" dirty="0" smtClean="0"/>
              <a:t>Maximum number </a:t>
            </a:r>
            <a:r>
              <a:rPr lang="en-US" altLang="zh-CN" sz="2400" b="1" dirty="0"/>
              <a:t>of threads</a:t>
            </a:r>
          </a:p>
          <a:p>
            <a:pPr lvl="1"/>
            <a:r>
              <a:rPr lang="en-US" altLang="zh-CN" sz="2400" b="1" dirty="0"/>
              <a:t>– Registers (</a:t>
            </a:r>
            <a:r>
              <a:rPr lang="en-US" altLang="zh-CN" sz="2400" b="1" dirty="0" smtClean="0"/>
              <a:t>Registers </a:t>
            </a:r>
            <a:r>
              <a:rPr lang="en-US" altLang="zh-CN" sz="2400" b="1" dirty="0"/>
              <a:t>per thread * </a:t>
            </a:r>
            <a:r>
              <a:rPr lang="en-US" altLang="zh-CN" sz="2400" b="1" dirty="0" smtClean="0"/>
              <a:t>Threads </a:t>
            </a:r>
            <a:r>
              <a:rPr lang="en-US" altLang="zh-CN" sz="2400" b="1" dirty="0"/>
              <a:t>per Block * # </a:t>
            </a:r>
            <a:r>
              <a:rPr lang="en-US" altLang="zh-CN" sz="2400" b="1" dirty="0" err="1"/>
              <a:t>Blks</a:t>
            </a:r>
            <a:r>
              <a:rPr lang="en-US" altLang="zh-CN" sz="2400" b="1" dirty="0"/>
              <a:t>)</a:t>
            </a:r>
          </a:p>
          <a:p>
            <a:pPr lvl="1"/>
            <a:r>
              <a:rPr lang="en-US" altLang="zh-CN" sz="2400" b="1" dirty="0"/>
              <a:t>– Shared Memory (Shared Memory per Block * # </a:t>
            </a:r>
            <a:r>
              <a:rPr lang="en-US" altLang="zh-CN" sz="2400" b="1" dirty="0" err="1"/>
              <a:t>Blks</a:t>
            </a:r>
            <a:r>
              <a:rPr lang="en-US" altLang="zh-CN" sz="2400" b="1" dirty="0"/>
              <a:t>)</a:t>
            </a:r>
          </a:p>
          <a:p>
            <a:r>
              <a:rPr lang="en-US" altLang="zh-CN" sz="2800" b="1" dirty="0"/>
              <a:t>• Warps of resident </a:t>
            </a:r>
            <a:r>
              <a:rPr lang="en-US" altLang="zh-CN" sz="2800" b="1" dirty="0" err="1"/>
              <a:t>threadblocks</a:t>
            </a:r>
            <a:r>
              <a:rPr lang="en-US" altLang="zh-CN" sz="2800" b="1" dirty="0"/>
              <a:t> are </a:t>
            </a:r>
            <a:r>
              <a:rPr lang="en-US" altLang="zh-CN" sz="2800" b="1" dirty="0" smtClean="0"/>
              <a:t>context switched </a:t>
            </a:r>
            <a:r>
              <a:rPr lang="en-US" altLang="zh-CN" sz="2800" b="1" dirty="0"/>
              <a:t>to hide (long) latency</a:t>
            </a:r>
            <a:endParaRPr lang="zh-CN" altLang="en-US" sz="2800" b="1" dirty="0"/>
          </a:p>
        </p:txBody>
      </p:sp>
    </p:spTree>
    <p:extLst>
      <p:ext uri="{BB962C8B-B14F-4D97-AF65-F5344CB8AC3E}">
        <p14:creationId xmlns:p14="http://schemas.microsoft.com/office/powerpoint/2010/main" val="1553023978"/>
      </p:ext>
    </p:extLst>
  </p:cSld>
  <p:clrMapOvr>
    <a:masterClrMapping/>
  </p:clrMapOvr>
  <p:transition spd="slow"/>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smtClean="0"/>
              <a:t>SM Warp Scheduling</a:t>
            </a:r>
            <a:endParaRPr lang="zh-CN" altLang="en-US" dirty="0"/>
          </a:p>
        </p:txBody>
      </p:sp>
      <p:sp>
        <p:nvSpPr>
          <p:cNvPr id="173" name="页脚占位符 2"/>
          <p:cNvSpPr>
            <a:spLocks noGrp="1"/>
          </p:cNvSpPr>
          <p:nvPr>
            <p:ph type="ftr" sz="quarter" idx="11"/>
          </p:nvPr>
        </p:nvSpPr>
        <p:spPr>
          <a:xfrm>
            <a:off x="3124200" y="6356350"/>
            <a:ext cx="2895600" cy="365125"/>
          </a:xfrm>
        </p:spPr>
        <p:txBody>
          <a:bodyPr/>
          <a:lstStyle/>
          <a:p>
            <a:r>
              <a:rPr lang="zh-CN" altLang="en-US" smtClean="0"/>
              <a:t>中国科学技术大学</a:t>
            </a:r>
            <a:endParaRPr lang="zh-CN" altLang="en-US" dirty="0"/>
          </a:p>
        </p:txBody>
      </p:sp>
      <p:sp>
        <p:nvSpPr>
          <p:cNvPr id="2" name="矩形 1"/>
          <p:cNvSpPr/>
          <p:nvPr/>
        </p:nvSpPr>
        <p:spPr>
          <a:xfrm>
            <a:off x="132080" y="978512"/>
            <a:ext cx="4861560" cy="4955203"/>
          </a:xfrm>
          <a:prstGeom prst="rect">
            <a:avLst/>
          </a:prstGeom>
        </p:spPr>
        <p:txBody>
          <a:bodyPr wrap="square">
            <a:spAutoFit/>
          </a:bodyPr>
          <a:lstStyle/>
          <a:p>
            <a:r>
              <a:rPr lang="en-US" altLang="zh-CN" sz="2400" b="1" dirty="0"/>
              <a:t>• Each SM launches Warps of</a:t>
            </a:r>
          </a:p>
          <a:p>
            <a:r>
              <a:rPr lang="en-US" altLang="zh-CN" sz="2400" b="1" dirty="0"/>
              <a:t>Threads</a:t>
            </a:r>
          </a:p>
          <a:p>
            <a:pPr lvl="1"/>
            <a:r>
              <a:rPr lang="en-US" altLang="zh-CN" sz="2000" b="1" dirty="0"/>
              <a:t>– 2 levels of parallelism</a:t>
            </a:r>
          </a:p>
          <a:p>
            <a:pPr lvl="1"/>
            <a:r>
              <a:rPr lang="en-US" altLang="zh-CN" sz="2000" b="1" dirty="0"/>
              <a:t>– Shared instruction fetch per 32</a:t>
            </a:r>
          </a:p>
          <a:p>
            <a:pPr lvl="1"/>
            <a:r>
              <a:rPr lang="en-US" altLang="zh-CN" sz="2000" b="1" dirty="0"/>
              <a:t>threads (warps)</a:t>
            </a:r>
          </a:p>
          <a:p>
            <a:r>
              <a:rPr lang="en-US" altLang="zh-CN" sz="2400" b="1" dirty="0"/>
              <a:t>• SM hardware implements </a:t>
            </a:r>
            <a:r>
              <a:rPr lang="en-US" altLang="zh-CN" sz="2400" b="1" dirty="0" smtClean="0"/>
              <a:t>zero overhead </a:t>
            </a:r>
            <a:r>
              <a:rPr lang="en-US" altLang="zh-CN" sz="2400" b="1" dirty="0"/>
              <a:t>Warp scheduling</a:t>
            </a:r>
          </a:p>
          <a:p>
            <a:pPr lvl="1"/>
            <a:r>
              <a:rPr lang="en-US" altLang="zh-CN" sz="2000" b="1" dirty="0"/>
              <a:t>– Warps whose next instruction has</a:t>
            </a:r>
          </a:p>
          <a:p>
            <a:pPr lvl="1"/>
            <a:r>
              <a:rPr lang="en-US" altLang="zh-CN" sz="2000" b="1" dirty="0"/>
              <a:t>its operands ready for consumption</a:t>
            </a:r>
          </a:p>
          <a:p>
            <a:pPr lvl="1"/>
            <a:r>
              <a:rPr lang="en-US" altLang="zh-CN" sz="2000" b="1" dirty="0"/>
              <a:t>are eligible for execution</a:t>
            </a:r>
          </a:p>
          <a:p>
            <a:pPr lvl="1"/>
            <a:r>
              <a:rPr lang="en-US" altLang="zh-CN" sz="2000" b="1" dirty="0"/>
              <a:t>– Eligible Warps are selected for</a:t>
            </a:r>
          </a:p>
          <a:p>
            <a:pPr lvl="1"/>
            <a:r>
              <a:rPr lang="en-US" altLang="zh-CN" sz="2000" b="1" dirty="0"/>
              <a:t>execution on a prioritized</a:t>
            </a:r>
          </a:p>
          <a:p>
            <a:pPr lvl="1"/>
            <a:r>
              <a:rPr lang="en-US" altLang="zh-CN" sz="2000" b="1" dirty="0"/>
              <a:t>scheduling policy</a:t>
            </a:r>
          </a:p>
          <a:p>
            <a:pPr lvl="1"/>
            <a:r>
              <a:rPr lang="en-US" altLang="zh-CN" sz="2000" b="1" dirty="0"/>
              <a:t>– All threads in a Warp execute the</a:t>
            </a:r>
          </a:p>
          <a:p>
            <a:pPr lvl="1"/>
            <a:r>
              <a:rPr lang="en-US" altLang="zh-CN" sz="2000" b="1" dirty="0"/>
              <a:t>same instruction when selected</a:t>
            </a:r>
          </a:p>
        </p:txBody>
      </p:sp>
      <p:pic>
        <p:nvPicPr>
          <p:cNvPr id="5" name="图片 4"/>
          <p:cNvPicPr>
            <a:picLocks noChangeAspect="1"/>
          </p:cNvPicPr>
          <p:nvPr/>
        </p:nvPicPr>
        <p:blipFill>
          <a:blip r:embed="rId3"/>
          <a:stretch>
            <a:fillRect/>
          </a:stretch>
        </p:blipFill>
        <p:spPr>
          <a:xfrm>
            <a:off x="5035683" y="1153455"/>
            <a:ext cx="3974989" cy="4800305"/>
          </a:xfrm>
          <a:prstGeom prst="rect">
            <a:avLst/>
          </a:prstGeom>
        </p:spPr>
      </p:pic>
    </p:spTree>
    <p:extLst>
      <p:ext uri="{BB962C8B-B14F-4D97-AF65-F5344CB8AC3E}">
        <p14:creationId xmlns:p14="http://schemas.microsoft.com/office/powerpoint/2010/main" val="630431927"/>
      </p:ext>
    </p:extLst>
  </p:cSld>
  <p:clrMapOvr>
    <a:masterClrMapping/>
  </p:clrMapOvr>
  <p:transition spd="slow"/>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920883" y="251143"/>
            <a:ext cx="8229600" cy="902312"/>
          </a:xfrm>
        </p:spPr>
        <p:txBody>
          <a:bodyPr>
            <a:normAutofit fontScale="90000"/>
          </a:bodyPr>
          <a:lstStyle/>
          <a:p>
            <a:r>
              <a:rPr lang="en-US" altLang="zh-CN" dirty="0"/>
              <a:t>SM Instruction Buffer – </a:t>
            </a:r>
            <a:r>
              <a:rPr lang="en-US" altLang="zh-CN" dirty="0" smtClean="0"/>
              <a:t>Warp Scheduling</a:t>
            </a:r>
            <a:r>
              <a:rPr lang="en-US" altLang="zh-CN" dirty="0"/>
              <a:t/>
            </a:r>
            <a:br>
              <a:rPr lang="en-US" altLang="zh-CN" dirty="0"/>
            </a:br>
            <a:endParaRPr lang="zh-CN" altLang="en-US" dirty="0"/>
          </a:p>
        </p:txBody>
      </p:sp>
      <p:sp>
        <p:nvSpPr>
          <p:cNvPr id="173" name="页脚占位符 2"/>
          <p:cNvSpPr>
            <a:spLocks noGrp="1"/>
          </p:cNvSpPr>
          <p:nvPr>
            <p:ph type="ftr" sz="quarter" idx="11"/>
          </p:nvPr>
        </p:nvSpPr>
        <p:spPr>
          <a:xfrm>
            <a:off x="3124200" y="6356350"/>
            <a:ext cx="2895600" cy="365125"/>
          </a:xfrm>
        </p:spPr>
        <p:txBody>
          <a:bodyPr/>
          <a:lstStyle/>
          <a:p>
            <a:r>
              <a:rPr lang="zh-CN" altLang="en-US" smtClean="0"/>
              <a:t>中国科学技术大学</a:t>
            </a:r>
            <a:endParaRPr lang="zh-CN" altLang="en-US" dirty="0"/>
          </a:p>
        </p:txBody>
      </p:sp>
      <p:sp>
        <p:nvSpPr>
          <p:cNvPr id="2" name="矩形 1"/>
          <p:cNvSpPr/>
          <p:nvPr/>
        </p:nvSpPr>
        <p:spPr>
          <a:xfrm>
            <a:off x="243735" y="1031815"/>
            <a:ext cx="5684520" cy="5324535"/>
          </a:xfrm>
          <a:prstGeom prst="rect">
            <a:avLst/>
          </a:prstGeom>
        </p:spPr>
        <p:txBody>
          <a:bodyPr wrap="square">
            <a:spAutoFit/>
          </a:bodyPr>
          <a:lstStyle/>
          <a:p>
            <a:r>
              <a:rPr lang="en-US" altLang="zh-CN" sz="2800" b="1" dirty="0"/>
              <a:t>• Fetch one warp instruction/cycle</a:t>
            </a:r>
          </a:p>
          <a:p>
            <a:pPr lvl="1"/>
            <a:r>
              <a:rPr lang="en-US" altLang="zh-CN" sz="2400" b="1" dirty="0"/>
              <a:t>– from instruction cache</a:t>
            </a:r>
          </a:p>
          <a:p>
            <a:pPr lvl="1"/>
            <a:r>
              <a:rPr lang="en-US" altLang="zh-CN" sz="2400" b="1" dirty="0"/>
              <a:t>– into any instruction buffer slot</a:t>
            </a:r>
          </a:p>
          <a:p>
            <a:r>
              <a:rPr lang="en-US" altLang="zh-CN" sz="2800" b="1" dirty="0"/>
              <a:t>• Issue one “</a:t>
            </a:r>
            <a:r>
              <a:rPr lang="en-US" altLang="zh-CN" sz="2800" b="1" dirty="0" smtClean="0"/>
              <a:t>ready-to-go” warp instruction/cycle</a:t>
            </a:r>
            <a:endParaRPr lang="en-US" altLang="zh-CN" sz="2800" b="1" dirty="0"/>
          </a:p>
          <a:p>
            <a:pPr lvl="1"/>
            <a:r>
              <a:rPr lang="en-US" altLang="zh-CN" sz="2400" b="1" dirty="0"/>
              <a:t>– from any warp - instruction buffer slot</a:t>
            </a:r>
          </a:p>
          <a:p>
            <a:pPr lvl="1"/>
            <a:r>
              <a:rPr lang="en-US" altLang="zh-CN" sz="2400" b="1" dirty="0"/>
              <a:t>– operand </a:t>
            </a:r>
            <a:r>
              <a:rPr lang="en-US" altLang="zh-CN" sz="2400" b="1" dirty="0" err="1"/>
              <a:t>scoreboarding</a:t>
            </a:r>
            <a:r>
              <a:rPr lang="en-US" altLang="zh-CN" sz="2400" b="1" dirty="0"/>
              <a:t> used to </a:t>
            </a:r>
            <a:r>
              <a:rPr lang="en-US" altLang="zh-CN" sz="2400" b="1" dirty="0" smtClean="0"/>
              <a:t>prevent hazards</a:t>
            </a:r>
            <a:endParaRPr lang="en-US" altLang="zh-CN" sz="2400" b="1" dirty="0"/>
          </a:p>
          <a:p>
            <a:r>
              <a:rPr lang="en-US" altLang="zh-CN" sz="2800" b="1" dirty="0"/>
              <a:t>• Issue selection based </a:t>
            </a:r>
            <a:r>
              <a:rPr lang="en-US" altLang="zh-CN" sz="2800" b="1" dirty="0" smtClean="0"/>
              <a:t>on round robin or age </a:t>
            </a:r>
            <a:r>
              <a:rPr lang="en-US" altLang="zh-CN" sz="2800" b="1" dirty="0"/>
              <a:t>of warp</a:t>
            </a:r>
          </a:p>
          <a:p>
            <a:r>
              <a:rPr lang="en-US" altLang="zh-CN" sz="2800" b="1" dirty="0"/>
              <a:t>• SM broadcasts the same instruction </a:t>
            </a:r>
            <a:r>
              <a:rPr lang="en-US" altLang="zh-CN" sz="2800" b="1" dirty="0" smtClean="0"/>
              <a:t>to 32 threads </a:t>
            </a:r>
            <a:r>
              <a:rPr lang="en-US" altLang="zh-CN" sz="2800" b="1" dirty="0"/>
              <a:t>of a Warp</a:t>
            </a:r>
            <a:endParaRPr lang="en-US" altLang="zh-CN" sz="2400" b="1" dirty="0"/>
          </a:p>
        </p:txBody>
      </p:sp>
      <p:pic>
        <p:nvPicPr>
          <p:cNvPr id="3" name="图片 2"/>
          <p:cNvPicPr>
            <a:picLocks noChangeAspect="1"/>
          </p:cNvPicPr>
          <p:nvPr/>
        </p:nvPicPr>
        <p:blipFill>
          <a:blip r:embed="rId3"/>
          <a:stretch>
            <a:fillRect/>
          </a:stretch>
        </p:blipFill>
        <p:spPr>
          <a:xfrm>
            <a:off x="6243320" y="1211390"/>
            <a:ext cx="2592098" cy="4965383"/>
          </a:xfrm>
          <a:prstGeom prst="rect">
            <a:avLst/>
          </a:prstGeom>
        </p:spPr>
      </p:pic>
    </p:spTree>
    <p:extLst>
      <p:ext uri="{BB962C8B-B14F-4D97-AF65-F5344CB8AC3E}">
        <p14:creationId xmlns:p14="http://schemas.microsoft.com/office/powerpoint/2010/main" val="2302052574"/>
      </p:ext>
    </p:extLst>
  </p:cSld>
  <p:clrMapOvr>
    <a:masterClrMapping/>
  </p:clrMapOvr>
  <p:transition spd="slow"/>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920883" y="251143"/>
            <a:ext cx="8229600" cy="902312"/>
          </a:xfrm>
        </p:spPr>
        <p:txBody>
          <a:bodyPr>
            <a:normAutofit fontScale="90000"/>
          </a:bodyPr>
          <a:lstStyle/>
          <a:p>
            <a:r>
              <a:rPr lang="en-US" altLang="zh-CN" dirty="0" err="1" smtClean="0"/>
              <a:t>Scoreboarding</a:t>
            </a:r>
            <a:r>
              <a:rPr lang="en-US" altLang="zh-CN" dirty="0"/>
              <a:t/>
            </a:r>
            <a:br>
              <a:rPr lang="en-US" altLang="zh-CN" dirty="0"/>
            </a:br>
            <a:endParaRPr lang="zh-CN" altLang="en-US" dirty="0"/>
          </a:p>
        </p:txBody>
      </p:sp>
      <p:sp>
        <p:nvSpPr>
          <p:cNvPr id="173" name="页脚占位符 2"/>
          <p:cNvSpPr>
            <a:spLocks noGrp="1"/>
          </p:cNvSpPr>
          <p:nvPr>
            <p:ph type="ftr" sz="quarter" idx="11"/>
          </p:nvPr>
        </p:nvSpPr>
        <p:spPr>
          <a:xfrm>
            <a:off x="3124200" y="6356350"/>
            <a:ext cx="2895600" cy="365125"/>
          </a:xfrm>
        </p:spPr>
        <p:txBody>
          <a:bodyPr/>
          <a:lstStyle/>
          <a:p>
            <a:r>
              <a:rPr lang="zh-CN" altLang="en-US" smtClean="0"/>
              <a:t>中国科学技术大学</a:t>
            </a:r>
            <a:endParaRPr lang="zh-CN" altLang="en-US" dirty="0"/>
          </a:p>
        </p:txBody>
      </p:sp>
      <p:sp>
        <p:nvSpPr>
          <p:cNvPr id="2" name="矩形 1"/>
          <p:cNvSpPr/>
          <p:nvPr/>
        </p:nvSpPr>
        <p:spPr>
          <a:xfrm>
            <a:off x="261567" y="1153455"/>
            <a:ext cx="8620865" cy="2492990"/>
          </a:xfrm>
          <a:prstGeom prst="rect">
            <a:avLst/>
          </a:prstGeom>
        </p:spPr>
        <p:txBody>
          <a:bodyPr wrap="square">
            <a:spAutoFit/>
          </a:bodyPr>
          <a:lstStyle/>
          <a:p>
            <a:r>
              <a:rPr lang="en-US" altLang="zh-CN" sz="2800" b="1" dirty="0"/>
              <a:t>• How to determine if a thread is ready </a:t>
            </a:r>
            <a:r>
              <a:rPr lang="en-US" altLang="zh-CN" sz="2800" b="1" dirty="0" smtClean="0"/>
              <a:t>to execute</a:t>
            </a:r>
            <a:r>
              <a:rPr lang="en-US" altLang="zh-CN" sz="2800" b="1" dirty="0"/>
              <a:t>?</a:t>
            </a:r>
          </a:p>
          <a:p>
            <a:r>
              <a:rPr lang="en-US" altLang="zh-CN" sz="2800" b="1" dirty="0"/>
              <a:t>• A scoreboard is a table in hardware </a:t>
            </a:r>
            <a:r>
              <a:rPr lang="en-US" altLang="zh-CN" sz="2800" b="1" dirty="0" smtClean="0"/>
              <a:t>that tracks</a:t>
            </a:r>
            <a:endParaRPr lang="en-US" altLang="zh-CN" sz="2800" b="1" dirty="0"/>
          </a:p>
          <a:p>
            <a:pPr lvl="2"/>
            <a:r>
              <a:rPr lang="en-US" altLang="zh-CN" sz="2400" b="1" dirty="0"/>
              <a:t>– instructions being fetched, issued, executed</a:t>
            </a:r>
          </a:p>
          <a:p>
            <a:pPr lvl="2"/>
            <a:r>
              <a:rPr lang="en-US" altLang="zh-CN" sz="2400" b="1" dirty="0"/>
              <a:t>– resources (functional units and operands) </a:t>
            </a:r>
            <a:r>
              <a:rPr lang="en-US" altLang="zh-CN" sz="2400" b="1" dirty="0" smtClean="0"/>
              <a:t>they need</a:t>
            </a:r>
            <a:endParaRPr lang="en-US" altLang="zh-CN" sz="2400" b="1" dirty="0"/>
          </a:p>
          <a:p>
            <a:pPr lvl="2"/>
            <a:r>
              <a:rPr lang="en-US" altLang="zh-CN" sz="2400" b="1" dirty="0"/>
              <a:t>– which instructions modify which registers</a:t>
            </a:r>
          </a:p>
          <a:p>
            <a:r>
              <a:rPr lang="en-US" altLang="zh-CN" sz="2800" b="1" dirty="0"/>
              <a:t>• Old concept from CDC 6600 (1960s) </a:t>
            </a:r>
            <a:endParaRPr lang="en-US" altLang="zh-CN" sz="2400" b="1" dirty="0"/>
          </a:p>
        </p:txBody>
      </p:sp>
    </p:spTree>
    <p:extLst>
      <p:ext uri="{BB962C8B-B14F-4D97-AF65-F5344CB8AC3E}">
        <p14:creationId xmlns:p14="http://schemas.microsoft.com/office/powerpoint/2010/main" val="1373119551"/>
      </p:ext>
    </p:extLst>
  </p:cSld>
  <p:clrMapOvr>
    <a:masterClrMapping/>
  </p:clrMapOvr>
  <p:transition spd="slow"/>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920883" y="251143"/>
            <a:ext cx="8229600" cy="902312"/>
          </a:xfrm>
        </p:spPr>
        <p:txBody>
          <a:bodyPr>
            <a:normAutofit fontScale="90000"/>
          </a:bodyPr>
          <a:lstStyle/>
          <a:p>
            <a:r>
              <a:rPr lang="en-US" altLang="zh-CN" dirty="0" err="1" smtClean="0"/>
              <a:t>Scoreboarding</a:t>
            </a:r>
            <a:r>
              <a:rPr lang="en-US" altLang="zh-CN" dirty="0" smtClean="0"/>
              <a:t> Example</a:t>
            </a:r>
            <a:r>
              <a:rPr lang="en-US" altLang="zh-CN" dirty="0"/>
              <a:t/>
            </a:r>
            <a:br>
              <a:rPr lang="en-US" altLang="zh-CN" dirty="0"/>
            </a:br>
            <a:endParaRPr lang="zh-CN" altLang="en-US" dirty="0"/>
          </a:p>
        </p:txBody>
      </p:sp>
      <p:sp>
        <p:nvSpPr>
          <p:cNvPr id="173" name="页脚占位符 2"/>
          <p:cNvSpPr>
            <a:spLocks noGrp="1"/>
          </p:cNvSpPr>
          <p:nvPr>
            <p:ph type="ftr" sz="quarter" idx="11"/>
          </p:nvPr>
        </p:nvSpPr>
        <p:spPr>
          <a:xfrm>
            <a:off x="3124200" y="6356350"/>
            <a:ext cx="2895600" cy="365125"/>
          </a:xfrm>
        </p:spPr>
        <p:txBody>
          <a:bodyPr/>
          <a:lstStyle/>
          <a:p>
            <a:r>
              <a:rPr lang="zh-CN" altLang="en-US" smtClean="0"/>
              <a:t>中国科学技术大学</a:t>
            </a:r>
            <a:endParaRPr lang="zh-CN" altLang="en-US" dirty="0"/>
          </a:p>
        </p:txBody>
      </p:sp>
      <p:sp>
        <p:nvSpPr>
          <p:cNvPr id="2" name="矩形 1"/>
          <p:cNvSpPr/>
          <p:nvPr/>
        </p:nvSpPr>
        <p:spPr>
          <a:xfrm>
            <a:off x="261567" y="1153455"/>
            <a:ext cx="8620865" cy="954107"/>
          </a:xfrm>
          <a:prstGeom prst="rect">
            <a:avLst/>
          </a:prstGeom>
        </p:spPr>
        <p:txBody>
          <a:bodyPr wrap="square">
            <a:spAutoFit/>
          </a:bodyPr>
          <a:lstStyle/>
          <a:p>
            <a:r>
              <a:rPr lang="en-US" altLang="zh-CN" sz="2800" b="1" dirty="0"/>
              <a:t>Consider three </a:t>
            </a:r>
            <a:r>
              <a:rPr lang="en-US" altLang="zh-CN" sz="2800" b="1" dirty="0" smtClean="0"/>
              <a:t>separate instruction </a:t>
            </a:r>
            <a:r>
              <a:rPr lang="en-US" altLang="zh-CN" sz="2800" b="1" dirty="0"/>
              <a:t>streams: warp1,</a:t>
            </a:r>
          </a:p>
          <a:p>
            <a:r>
              <a:rPr lang="en-US" altLang="zh-CN" sz="2800" b="1" dirty="0"/>
              <a:t>warp3 and warp8</a:t>
            </a:r>
          </a:p>
        </p:txBody>
      </p:sp>
      <p:pic>
        <p:nvPicPr>
          <p:cNvPr id="3" name="图片 2"/>
          <p:cNvPicPr>
            <a:picLocks noChangeAspect="1"/>
          </p:cNvPicPr>
          <p:nvPr/>
        </p:nvPicPr>
        <p:blipFill>
          <a:blip r:embed="rId3"/>
          <a:stretch>
            <a:fillRect/>
          </a:stretch>
        </p:blipFill>
        <p:spPr>
          <a:xfrm>
            <a:off x="261567" y="2873025"/>
            <a:ext cx="3959752" cy="3055335"/>
          </a:xfrm>
          <a:prstGeom prst="rect">
            <a:avLst/>
          </a:prstGeom>
        </p:spPr>
      </p:pic>
      <p:pic>
        <p:nvPicPr>
          <p:cNvPr id="5" name="图片 4"/>
          <p:cNvPicPr>
            <a:picLocks noChangeAspect="1"/>
          </p:cNvPicPr>
          <p:nvPr/>
        </p:nvPicPr>
        <p:blipFill>
          <a:blip r:embed="rId4"/>
          <a:stretch>
            <a:fillRect/>
          </a:stretch>
        </p:blipFill>
        <p:spPr>
          <a:xfrm>
            <a:off x="4498658" y="2429478"/>
            <a:ext cx="4436750" cy="3500437"/>
          </a:xfrm>
          <a:prstGeom prst="rect">
            <a:avLst/>
          </a:prstGeom>
        </p:spPr>
      </p:pic>
    </p:spTree>
    <p:extLst>
      <p:ext uri="{BB962C8B-B14F-4D97-AF65-F5344CB8AC3E}">
        <p14:creationId xmlns:p14="http://schemas.microsoft.com/office/powerpoint/2010/main" val="3007164215"/>
      </p:ext>
    </p:extLst>
  </p:cSld>
  <p:clrMapOvr>
    <a:masterClrMapping/>
  </p:clrMapOvr>
  <p:transition spd="slow"/>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920883" y="251143"/>
            <a:ext cx="8229600" cy="902312"/>
          </a:xfrm>
        </p:spPr>
        <p:txBody>
          <a:bodyPr>
            <a:normAutofit fontScale="90000"/>
          </a:bodyPr>
          <a:lstStyle/>
          <a:p>
            <a:r>
              <a:rPr lang="en-US" altLang="zh-CN" dirty="0" err="1" smtClean="0"/>
              <a:t>Scoreboarding</a:t>
            </a:r>
            <a:r>
              <a:rPr lang="en-US" altLang="zh-CN" dirty="0" smtClean="0"/>
              <a:t> Example</a:t>
            </a:r>
            <a:r>
              <a:rPr lang="en-US" altLang="zh-CN" dirty="0"/>
              <a:t/>
            </a:r>
            <a:br>
              <a:rPr lang="en-US" altLang="zh-CN" dirty="0"/>
            </a:br>
            <a:endParaRPr lang="zh-CN" altLang="en-US" dirty="0"/>
          </a:p>
        </p:txBody>
      </p:sp>
      <p:sp>
        <p:nvSpPr>
          <p:cNvPr id="173" name="页脚占位符 2"/>
          <p:cNvSpPr>
            <a:spLocks noGrp="1"/>
          </p:cNvSpPr>
          <p:nvPr>
            <p:ph type="ftr" sz="quarter" idx="11"/>
          </p:nvPr>
        </p:nvSpPr>
        <p:spPr>
          <a:xfrm>
            <a:off x="3124200" y="6356350"/>
            <a:ext cx="2895600" cy="365125"/>
          </a:xfrm>
        </p:spPr>
        <p:txBody>
          <a:bodyPr/>
          <a:lstStyle/>
          <a:p>
            <a:r>
              <a:rPr lang="zh-CN" altLang="en-US" smtClean="0"/>
              <a:t>中国科学技术大学</a:t>
            </a:r>
            <a:endParaRPr lang="zh-CN" altLang="en-US" dirty="0"/>
          </a:p>
        </p:txBody>
      </p:sp>
      <p:sp>
        <p:nvSpPr>
          <p:cNvPr id="2" name="矩形 1"/>
          <p:cNvSpPr/>
          <p:nvPr/>
        </p:nvSpPr>
        <p:spPr>
          <a:xfrm>
            <a:off x="261567" y="1153455"/>
            <a:ext cx="8620865" cy="954107"/>
          </a:xfrm>
          <a:prstGeom prst="rect">
            <a:avLst/>
          </a:prstGeom>
        </p:spPr>
        <p:txBody>
          <a:bodyPr wrap="square">
            <a:spAutoFit/>
          </a:bodyPr>
          <a:lstStyle/>
          <a:p>
            <a:r>
              <a:rPr lang="en-US" altLang="zh-CN" sz="2800" b="1" dirty="0"/>
              <a:t>Consider three </a:t>
            </a:r>
            <a:r>
              <a:rPr lang="en-US" altLang="zh-CN" sz="2800" b="1" dirty="0" smtClean="0"/>
              <a:t>separate instruction </a:t>
            </a:r>
            <a:r>
              <a:rPr lang="en-US" altLang="zh-CN" sz="2800" b="1" dirty="0"/>
              <a:t>streams: warp1,</a:t>
            </a:r>
          </a:p>
          <a:p>
            <a:r>
              <a:rPr lang="en-US" altLang="zh-CN" sz="2800" b="1" dirty="0"/>
              <a:t>warp3 and warp8</a:t>
            </a:r>
          </a:p>
        </p:txBody>
      </p:sp>
      <p:pic>
        <p:nvPicPr>
          <p:cNvPr id="3" name="图片 2"/>
          <p:cNvPicPr>
            <a:picLocks noChangeAspect="1"/>
          </p:cNvPicPr>
          <p:nvPr/>
        </p:nvPicPr>
        <p:blipFill>
          <a:blip r:embed="rId3"/>
          <a:stretch>
            <a:fillRect/>
          </a:stretch>
        </p:blipFill>
        <p:spPr>
          <a:xfrm>
            <a:off x="261567" y="2873025"/>
            <a:ext cx="3959752" cy="3055335"/>
          </a:xfrm>
          <a:prstGeom prst="rect">
            <a:avLst/>
          </a:prstGeom>
        </p:spPr>
      </p:pic>
      <p:pic>
        <p:nvPicPr>
          <p:cNvPr id="6" name="图片 5"/>
          <p:cNvPicPr>
            <a:picLocks noChangeAspect="1"/>
          </p:cNvPicPr>
          <p:nvPr/>
        </p:nvPicPr>
        <p:blipFill>
          <a:blip r:embed="rId4"/>
          <a:stretch>
            <a:fillRect/>
          </a:stretch>
        </p:blipFill>
        <p:spPr>
          <a:xfrm>
            <a:off x="4571999" y="2546004"/>
            <a:ext cx="4420798" cy="3382356"/>
          </a:xfrm>
          <a:prstGeom prst="rect">
            <a:avLst/>
          </a:prstGeom>
        </p:spPr>
      </p:pic>
    </p:spTree>
    <p:extLst>
      <p:ext uri="{BB962C8B-B14F-4D97-AF65-F5344CB8AC3E}">
        <p14:creationId xmlns:p14="http://schemas.microsoft.com/office/powerpoint/2010/main" val="807336916"/>
      </p:ext>
    </p:extLst>
  </p:cSld>
  <p:clrMapOvr>
    <a:masterClrMapping/>
  </p:clrMapOvr>
  <p:transition spd="slow"/>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Title 1"/>
          <p:cNvSpPr>
            <a:spLocks noGrp="1"/>
          </p:cNvSpPr>
          <p:nvPr>
            <p:ph type="title"/>
          </p:nvPr>
        </p:nvSpPr>
        <p:spPr/>
        <p:txBody>
          <a:bodyPr>
            <a:normAutofit fontScale="90000"/>
          </a:bodyPr>
          <a:lstStyle/>
          <a:p>
            <a:r>
              <a:rPr lang="en-US" altLang="zh-CN" dirty="0" smtClean="0"/>
              <a:t>Threads Can Take Different </a:t>
            </a:r>
            <a:r>
              <a:rPr lang="en-US" altLang="zh-CN" sz="3100" dirty="0" smtClean="0"/>
              <a:t>Paths</a:t>
            </a:r>
            <a:r>
              <a:rPr lang="en-US" altLang="zh-CN" dirty="0" smtClean="0"/>
              <a:t> in Warp-based SIMD</a:t>
            </a:r>
          </a:p>
        </p:txBody>
      </p:sp>
      <p:sp>
        <p:nvSpPr>
          <p:cNvPr id="179203" name="Content Placeholder 2"/>
          <p:cNvSpPr>
            <a:spLocks noGrp="1"/>
          </p:cNvSpPr>
          <p:nvPr>
            <p:ph idx="1"/>
          </p:nvPr>
        </p:nvSpPr>
        <p:spPr/>
        <p:txBody>
          <a:bodyPr/>
          <a:lstStyle/>
          <a:p>
            <a:r>
              <a:rPr lang="zh-CN" altLang="en-US" dirty="0" smtClean="0"/>
              <a:t>每个线程可以包含控制流指令</a:t>
            </a:r>
            <a:endParaRPr lang="en-CA" altLang="zh-CN" dirty="0" smtClean="0"/>
          </a:p>
          <a:p>
            <a:r>
              <a:rPr lang="zh-CN" altLang="en-US" dirty="0" smtClean="0"/>
              <a:t>这些线程可以执行不同的控制流路径</a:t>
            </a:r>
            <a:endParaRPr lang="en-US" altLang="zh-CN" dirty="0" smtClean="0"/>
          </a:p>
        </p:txBody>
      </p:sp>
      <p:sp>
        <p:nvSpPr>
          <p:cNvPr id="3" name="日期占位符 2"/>
          <p:cNvSpPr>
            <a:spLocks noGrp="1"/>
          </p:cNvSpPr>
          <p:nvPr>
            <p:ph type="dt" sz="half" idx="10"/>
          </p:nvPr>
        </p:nvSpPr>
        <p:spPr/>
        <p:txBody>
          <a:bodyPr/>
          <a:lstStyle/>
          <a:p>
            <a:fld id="{CA62CD81-00A8-47E6-894D-C879797352B6}" type="datetime1">
              <a:rPr lang="en-US" altLang="zh-CN" smtClean="0"/>
              <a:t>4/30/2020</a:t>
            </a:fld>
            <a:endParaRPr lang="zh-CN" altLang="en-US"/>
          </a:p>
        </p:txBody>
      </p:sp>
      <p:sp>
        <p:nvSpPr>
          <p:cNvPr id="4" name="页脚占位符 3"/>
          <p:cNvSpPr>
            <a:spLocks noGrp="1"/>
          </p:cNvSpPr>
          <p:nvPr>
            <p:ph type="ftr" sz="quarter" idx="11"/>
          </p:nvPr>
        </p:nvSpPr>
        <p:spPr/>
        <p:txBody>
          <a:bodyPr/>
          <a:lstStyle/>
          <a:p>
            <a:r>
              <a:rPr lang="zh-CN" altLang="en-US" smtClean="0"/>
              <a:t>中国科学技术大学</a:t>
            </a:r>
            <a:endParaRPr lang="zh-CN" altLang="en-US" dirty="0"/>
          </a:p>
        </p:txBody>
      </p:sp>
      <p:sp>
        <p:nvSpPr>
          <p:cNvPr id="5" name="灯片编号占位符 4"/>
          <p:cNvSpPr>
            <a:spLocks noGrp="1"/>
          </p:cNvSpPr>
          <p:nvPr>
            <p:ph type="sldNum" sz="quarter" idx="12"/>
          </p:nvPr>
        </p:nvSpPr>
        <p:spPr/>
        <p:txBody>
          <a:bodyPr/>
          <a:lstStyle/>
          <a:p>
            <a:fld id="{8BD4F407-B401-4F27-B84C-F4D1FCFDF361}" type="slidenum">
              <a:rPr lang="zh-CN" altLang="en-US" smtClean="0"/>
              <a:pPr/>
              <a:t>76</a:t>
            </a:fld>
            <a:endParaRPr lang="zh-CN" altLang="en-US" dirty="0"/>
          </a:p>
        </p:txBody>
      </p:sp>
      <p:grpSp>
        <p:nvGrpSpPr>
          <p:cNvPr id="2" name="Group 82"/>
          <p:cNvGrpSpPr>
            <a:grpSpLocks/>
          </p:cNvGrpSpPr>
          <p:nvPr/>
        </p:nvGrpSpPr>
        <p:grpSpPr bwMode="auto">
          <a:xfrm>
            <a:off x="3957638" y="3409950"/>
            <a:ext cx="4648200" cy="1143000"/>
            <a:chOff x="2541" y="1241"/>
            <a:chExt cx="2928" cy="720"/>
          </a:xfrm>
        </p:grpSpPr>
        <p:sp>
          <p:nvSpPr>
            <p:cNvPr id="179233" name="Rectangle 74"/>
            <p:cNvSpPr>
              <a:spLocks noChangeArrowheads="1"/>
            </p:cNvSpPr>
            <p:nvPr/>
          </p:nvSpPr>
          <p:spPr bwMode="auto">
            <a:xfrm>
              <a:off x="2541" y="1241"/>
              <a:ext cx="2928" cy="720"/>
            </a:xfrm>
            <a:prstGeom prst="rect">
              <a:avLst/>
            </a:prstGeom>
            <a:solidFill>
              <a:srgbClr val="FFBFDF"/>
            </a:solidFill>
            <a:ln w="19050">
              <a:solidFill>
                <a:schemeClr val="tx1"/>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79234" name="Rectangle 75"/>
            <p:cNvSpPr>
              <a:spLocks noChangeArrowheads="1"/>
            </p:cNvSpPr>
            <p:nvPr/>
          </p:nvSpPr>
          <p:spPr bwMode="auto">
            <a:xfrm>
              <a:off x="2605" y="1280"/>
              <a:ext cx="75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solidFill>
                    <a:srgbClr val="000000"/>
                  </a:solidFill>
                  <a:latin typeface="Arial" panose="020B0604020202020204" pitchFamily="34" charset="0"/>
                  <a:ea typeface="MS PGothic" pitchFamily="34" charset="-128"/>
                </a:rPr>
                <a:t>Thread Warp</a:t>
              </a:r>
            </a:p>
          </p:txBody>
        </p:sp>
        <p:sp>
          <p:nvSpPr>
            <p:cNvPr id="179235" name="Rectangle 76"/>
            <p:cNvSpPr>
              <a:spLocks noChangeArrowheads="1"/>
            </p:cNvSpPr>
            <p:nvPr/>
          </p:nvSpPr>
          <p:spPr bwMode="auto">
            <a:xfrm>
              <a:off x="4438" y="1241"/>
              <a:ext cx="1031" cy="203"/>
            </a:xfrm>
            <a:prstGeom prst="rect">
              <a:avLst/>
            </a:prstGeom>
            <a:solidFill>
              <a:srgbClr val="FFEAF4"/>
            </a:solidFill>
            <a:ln w="19050">
              <a:solidFill>
                <a:schemeClr val="tx1"/>
              </a:solid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1800">
                  <a:solidFill>
                    <a:srgbClr val="000000"/>
                  </a:solidFill>
                  <a:latin typeface="Arial" panose="020B0604020202020204" pitchFamily="34" charset="0"/>
                  <a:ea typeface="MS PGothic" pitchFamily="34" charset="-128"/>
                </a:rPr>
                <a:t>Common PC</a:t>
              </a:r>
            </a:p>
          </p:txBody>
        </p:sp>
      </p:grpSp>
      <p:sp>
        <p:nvSpPr>
          <p:cNvPr id="9" name="Rectangle 51"/>
          <p:cNvSpPr>
            <a:spLocks noChangeArrowheads="1"/>
          </p:cNvSpPr>
          <p:nvPr/>
        </p:nvSpPr>
        <p:spPr bwMode="auto">
          <a:xfrm>
            <a:off x="5378450" y="3910013"/>
            <a:ext cx="838200" cy="533400"/>
          </a:xfrm>
          <a:prstGeom prst="rect">
            <a:avLst/>
          </a:prstGeom>
          <a:solidFill>
            <a:srgbClr val="FFEAF4"/>
          </a:solidFill>
          <a:ln w="17526" cap="rnd">
            <a:solidFill>
              <a:srgbClr val="000000"/>
            </a:solidFill>
            <a:round/>
            <a:headEnd/>
            <a:tailEnd/>
          </a:ln>
        </p:spPr>
        <p:txBody>
          <a:bodyPr lIns="0" r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1800">
                <a:solidFill>
                  <a:srgbClr val="000000"/>
                </a:solidFill>
                <a:latin typeface="Arial" panose="020B0604020202020204" pitchFamily="34" charset="0"/>
                <a:ea typeface="MS PGothic" pitchFamily="34" charset="-128"/>
              </a:rPr>
              <a:t>Thread</a:t>
            </a:r>
          </a:p>
          <a:p>
            <a:pPr algn="ctr" eaLnBrk="1" hangingPunct="1">
              <a:lnSpc>
                <a:spcPct val="100000"/>
              </a:lnSpc>
              <a:spcBef>
                <a:spcPct val="0"/>
              </a:spcBef>
              <a:buFontTx/>
              <a:buNone/>
            </a:pPr>
            <a:r>
              <a:rPr lang="en-US" altLang="zh-CN" sz="1800">
                <a:solidFill>
                  <a:srgbClr val="000000"/>
                </a:solidFill>
                <a:latin typeface="Arial" panose="020B0604020202020204" pitchFamily="34" charset="0"/>
                <a:ea typeface="MS PGothic" pitchFamily="34" charset="-128"/>
              </a:rPr>
              <a:t>2</a:t>
            </a:r>
          </a:p>
        </p:txBody>
      </p:sp>
      <p:sp>
        <p:nvSpPr>
          <p:cNvPr id="10" name="Rectangle 52"/>
          <p:cNvSpPr>
            <a:spLocks noChangeArrowheads="1"/>
          </p:cNvSpPr>
          <p:nvPr/>
        </p:nvSpPr>
        <p:spPr bwMode="auto">
          <a:xfrm>
            <a:off x="6223000" y="3910013"/>
            <a:ext cx="838200" cy="533400"/>
          </a:xfrm>
          <a:prstGeom prst="rect">
            <a:avLst/>
          </a:prstGeom>
          <a:solidFill>
            <a:srgbClr val="FFEAF4"/>
          </a:solidFill>
          <a:ln w="17526" cap="rnd">
            <a:solidFill>
              <a:srgbClr val="000000"/>
            </a:solidFill>
            <a:round/>
            <a:headEnd/>
            <a:tailEnd/>
          </a:ln>
        </p:spPr>
        <p:txBody>
          <a:bodyPr lIns="0" r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1800">
                <a:solidFill>
                  <a:srgbClr val="000000"/>
                </a:solidFill>
                <a:latin typeface="Arial" panose="020B0604020202020204" pitchFamily="34" charset="0"/>
                <a:ea typeface="MS PGothic" pitchFamily="34" charset="-128"/>
              </a:rPr>
              <a:t>Thread</a:t>
            </a:r>
          </a:p>
          <a:p>
            <a:pPr algn="ctr" eaLnBrk="1" hangingPunct="1">
              <a:lnSpc>
                <a:spcPct val="100000"/>
              </a:lnSpc>
              <a:spcBef>
                <a:spcPct val="0"/>
              </a:spcBef>
              <a:buFontTx/>
              <a:buNone/>
            </a:pPr>
            <a:r>
              <a:rPr lang="en-US" altLang="zh-CN" sz="1800">
                <a:solidFill>
                  <a:srgbClr val="000000"/>
                </a:solidFill>
                <a:latin typeface="Arial" panose="020B0604020202020204" pitchFamily="34" charset="0"/>
                <a:ea typeface="MS PGothic" pitchFamily="34" charset="-128"/>
              </a:rPr>
              <a:t>3</a:t>
            </a:r>
          </a:p>
        </p:txBody>
      </p:sp>
      <p:sp>
        <p:nvSpPr>
          <p:cNvPr id="11" name="Rectangle 53"/>
          <p:cNvSpPr>
            <a:spLocks noChangeArrowheads="1"/>
          </p:cNvSpPr>
          <p:nvPr/>
        </p:nvSpPr>
        <p:spPr bwMode="auto">
          <a:xfrm>
            <a:off x="7069138" y="3910013"/>
            <a:ext cx="838200" cy="533400"/>
          </a:xfrm>
          <a:prstGeom prst="rect">
            <a:avLst/>
          </a:prstGeom>
          <a:solidFill>
            <a:srgbClr val="FFEAF4"/>
          </a:solidFill>
          <a:ln w="17526" cap="rnd">
            <a:solidFill>
              <a:srgbClr val="000000"/>
            </a:solidFill>
            <a:round/>
            <a:headEnd/>
            <a:tailEnd/>
          </a:ln>
        </p:spPr>
        <p:txBody>
          <a:bodyPr lIns="0" r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1800">
                <a:solidFill>
                  <a:srgbClr val="000000"/>
                </a:solidFill>
                <a:latin typeface="Arial" panose="020B0604020202020204" pitchFamily="34" charset="0"/>
                <a:ea typeface="MS PGothic" pitchFamily="34" charset="-128"/>
              </a:rPr>
              <a:t>Thread</a:t>
            </a:r>
          </a:p>
          <a:p>
            <a:pPr algn="ctr" eaLnBrk="1" hangingPunct="1">
              <a:lnSpc>
                <a:spcPct val="100000"/>
              </a:lnSpc>
              <a:spcBef>
                <a:spcPct val="0"/>
              </a:spcBef>
              <a:buFontTx/>
              <a:buNone/>
            </a:pPr>
            <a:r>
              <a:rPr lang="en-US" altLang="zh-CN" sz="1800">
                <a:solidFill>
                  <a:srgbClr val="000000"/>
                </a:solidFill>
                <a:latin typeface="Arial" panose="020B0604020202020204" pitchFamily="34" charset="0"/>
                <a:ea typeface="MS PGothic" pitchFamily="34" charset="-128"/>
              </a:rPr>
              <a:t>4</a:t>
            </a:r>
          </a:p>
        </p:txBody>
      </p:sp>
      <p:sp>
        <p:nvSpPr>
          <p:cNvPr id="12" name="Rectangle 55"/>
          <p:cNvSpPr>
            <a:spLocks noChangeArrowheads="1"/>
          </p:cNvSpPr>
          <p:nvPr/>
        </p:nvSpPr>
        <p:spPr bwMode="auto">
          <a:xfrm>
            <a:off x="4533900" y="3910013"/>
            <a:ext cx="838200" cy="533400"/>
          </a:xfrm>
          <a:prstGeom prst="rect">
            <a:avLst/>
          </a:prstGeom>
          <a:solidFill>
            <a:srgbClr val="FFEAF4"/>
          </a:solidFill>
          <a:ln w="17526" cap="rnd">
            <a:solidFill>
              <a:srgbClr val="000000"/>
            </a:solidFill>
            <a:round/>
            <a:headEnd/>
            <a:tailEnd/>
          </a:ln>
        </p:spPr>
        <p:txBody>
          <a:bodyPr lIns="0" r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1800">
                <a:solidFill>
                  <a:srgbClr val="000000"/>
                </a:solidFill>
                <a:latin typeface="Arial" panose="020B0604020202020204" pitchFamily="34" charset="0"/>
                <a:ea typeface="MS PGothic" pitchFamily="34" charset="-128"/>
              </a:rPr>
              <a:t>Thread</a:t>
            </a:r>
          </a:p>
          <a:p>
            <a:pPr algn="ctr" eaLnBrk="1" hangingPunct="1">
              <a:lnSpc>
                <a:spcPct val="100000"/>
              </a:lnSpc>
              <a:spcBef>
                <a:spcPct val="0"/>
              </a:spcBef>
              <a:buFontTx/>
              <a:buNone/>
            </a:pPr>
            <a:r>
              <a:rPr lang="en-US" altLang="zh-CN" sz="1800">
                <a:solidFill>
                  <a:srgbClr val="000000"/>
                </a:solidFill>
                <a:latin typeface="Arial" panose="020B0604020202020204" pitchFamily="34" charset="0"/>
                <a:ea typeface="MS PGothic" pitchFamily="34" charset="-128"/>
              </a:rPr>
              <a:t>1</a:t>
            </a:r>
          </a:p>
        </p:txBody>
      </p:sp>
      <p:grpSp>
        <p:nvGrpSpPr>
          <p:cNvPr id="179209" name="Group 85"/>
          <p:cNvGrpSpPr>
            <a:grpSpLocks/>
          </p:cNvGrpSpPr>
          <p:nvPr/>
        </p:nvGrpSpPr>
        <p:grpSpPr bwMode="auto">
          <a:xfrm>
            <a:off x="1058069" y="2893944"/>
            <a:ext cx="2509838" cy="2689225"/>
            <a:chOff x="678" y="1595"/>
            <a:chExt cx="1581" cy="1694"/>
          </a:xfrm>
        </p:grpSpPr>
        <p:sp>
          <p:nvSpPr>
            <p:cNvPr id="179217" name="Rectangle 6"/>
            <p:cNvSpPr>
              <a:spLocks noChangeArrowheads="1"/>
            </p:cNvSpPr>
            <p:nvPr/>
          </p:nvSpPr>
          <p:spPr bwMode="auto">
            <a:xfrm>
              <a:off x="945" y="2039"/>
              <a:ext cx="468" cy="177"/>
            </a:xfrm>
            <a:prstGeom prst="rect">
              <a:avLst/>
            </a:prstGeom>
            <a:solidFill>
              <a:srgbClr val="CCCCFF"/>
            </a:solidFill>
            <a:ln w="28575">
              <a:solidFill>
                <a:schemeClr val="tx1"/>
              </a:solidFill>
              <a:miter lim="800000"/>
              <a:headEnd/>
              <a:tailEnd/>
            </a:ln>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1800">
                  <a:solidFill>
                    <a:srgbClr val="000000"/>
                  </a:solidFill>
                  <a:latin typeface="Arial" panose="020B0604020202020204" pitchFamily="34" charset="0"/>
                  <a:ea typeface="MS PGothic" pitchFamily="34" charset="-128"/>
                </a:rPr>
                <a:t>B</a:t>
              </a:r>
            </a:p>
          </p:txBody>
        </p:sp>
        <p:sp>
          <p:nvSpPr>
            <p:cNvPr id="179218" name="Rectangle 9"/>
            <p:cNvSpPr>
              <a:spLocks noChangeArrowheads="1"/>
            </p:cNvSpPr>
            <p:nvPr/>
          </p:nvSpPr>
          <p:spPr bwMode="auto">
            <a:xfrm>
              <a:off x="678" y="2378"/>
              <a:ext cx="468" cy="171"/>
            </a:xfrm>
            <a:prstGeom prst="rect">
              <a:avLst/>
            </a:prstGeom>
            <a:solidFill>
              <a:srgbClr val="CCCCFF"/>
            </a:solidFill>
            <a:ln w="28575">
              <a:solidFill>
                <a:schemeClr val="tx1"/>
              </a:solidFill>
              <a:miter lim="800000"/>
              <a:headEnd/>
              <a:tailEnd/>
            </a:ln>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1800">
                  <a:solidFill>
                    <a:srgbClr val="000000"/>
                  </a:solidFill>
                  <a:latin typeface="Arial" panose="020B0604020202020204" pitchFamily="34" charset="0"/>
                  <a:ea typeface="MS PGothic" pitchFamily="34" charset="-128"/>
                </a:rPr>
                <a:t>C</a:t>
              </a:r>
            </a:p>
          </p:txBody>
        </p:sp>
        <p:sp>
          <p:nvSpPr>
            <p:cNvPr id="179219" name="Rectangle 12"/>
            <p:cNvSpPr>
              <a:spLocks noChangeArrowheads="1"/>
            </p:cNvSpPr>
            <p:nvPr/>
          </p:nvSpPr>
          <p:spPr bwMode="auto">
            <a:xfrm>
              <a:off x="1235" y="2378"/>
              <a:ext cx="465" cy="171"/>
            </a:xfrm>
            <a:prstGeom prst="rect">
              <a:avLst/>
            </a:prstGeom>
            <a:solidFill>
              <a:srgbClr val="CCCCFF"/>
            </a:solidFill>
            <a:ln w="28575">
              <a:solidFill>
                <a:schemeClr val="tx1"/>
              </a:solidFill>
              <a:miter lim="800000"/>
              <a:headEnd/>
              <a:tailEnd/>
            </a:ln>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1800">
                  <a:solidFill>
                    <a:srgbClr val="000000"/>
                  </a:solidFill>
                  <a:latin typeface="Arial" panose="020B0604020202020204" pitchFamily="34" charset="0"/>
                  <a:ea typeface="MS PGothic" pitchFamily="34" charset="-128"/>
                </a:rPr>
                <a:t>D</a:t>
              </a:r>
            </a:p>
          </p:txBody>
        </p:sp>
        <p:sp>
          <p:nvSpPr>
            <p:cNvPr id="179220" name="Rectangle 15"/>
            <p:cNvSpPr>
              <a:spLocks noChangeArrowheads="1"/>
            </p:cNvSpPr>
            <p:nvPr/>
          </p:nvSpPr>
          <p:spPr bwMode="auto">
            <a:xfrm>
              <a:off x="945" y="2765"/>
              <a:ext cx="468" cy="177"/>
            </a:xfrm>
            <a:prstGeom prst="rect">
              <a:avLst/>
            </a:prstGeom>
            <a:solidFill>
              <a:srgbClr val="CCCCFF"/>
            </a:solidFill>
            <a:ln w="28575">
              <a:solidFill>
                <a:schemeClr val="tx1"/>
              </a:solidFill>
              <a:miter lim="800000"/>
              <a:headEnd/>
              <a:tailEnd/>
            </a:ln>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1800">
                  <a:solidFill>
                    <a:srgbClr val="000000"/>
                  </a:solidFill>
                  <a:latin typeface="Arial" panose="020B0604020202020204" pitchFamily="34" charset="0"/>
                  <a:ea typeface="MS PGothic" pitchFamily="34" charset="-128"/>
                </a:rPr>
                <a:t>E</a:t>
              </a:r>
            </a:p>
          </p:txBody>
        </p:sp>
        <p:sp>
          <p:nvSpPr>
            <p:cNvPr id="179221" name="Rectangle 30"/>
            <p:cNvSpPr>
              <a:spLocks noChangeArrowheads="1"/>
            </p:cNvSpPr>
            <p:nvPr/>
          </p:nvSpPr>
          <p:spPr bwMode="auto">
            <a:xfrm>
              <a:off x="1791" y="2378"/>
              <a:ext cx="468" cy="177"/>
            </a:xfrm>
            <a:prstGeom prst="rect">
              <a:avLst/>
            </a:prstGeom>
            <a:solidFill>
              <a:srgbClr val="CCCCFF"/>
            </a:solidFill>
            <a:ln w="28575">
              <a:solidFill>
                <a:schemeClr val="tx1"/>
              </a:solidFill>
              <a:miter lim="800000"/>
              <a:headEnd/>
              <a:tailEnd/>
            </a:ln>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1800">
                  <a:solidFill>
                    <a:srgbClr val="000000"/>
                  </a:solidFill>
                  <a:latin typeface="Arial" panose="020B0604020202020204" pitchFamily="34" charset="0"/>
                  <a:ea typeface="MS PGothic" pitchFamily="34" charset="-128"/>
                </a:rPr>
                <a:t>F</a:t>
              </a:r>
            </a:p>
          </p:txBody>
        </p:sp>
        <p:sp>
          <p:nvSpPr>
            <p:cNvPr id="179222" name="Rectangle 33"/>
            <p:cNvSpPr>
              <a:spLocks noChangeArrowheads="1"/>
            </p:cNvSpPr>
            <p:nvPr/>
          </p:nvSpPr>
          <p:spPr bwMode="auto">
            <a:xfrm>
              <a:off x="1235" y="1604"/>
              <a:ext cx="468" cy="175"/>
            </a:xfrm>
            <a:prstGeom prst="rect">
              <a:avLst/>
            </a:prstGeom>
            <a:solidFill>
              <a:srgbClr val="CCCCFF"/>
            </a:solidFill>
            <a:ln w="28575">
              <a:solidFill>
                <a:schemeClr val="tx1"/>
              </a:solidFill>
              <a:miter lim="800000"/>
              <a:headEnd/>
              <a:tailEnd/>
            </a:ln>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1800">
                  <a:solidFill>
                    <a:srgbClr val="000000"/>
                  </a:solidFill>
                  <a:latin typeface="Arial" panose="020B0604020202020204" pitchFamily="34" charset="0"/>
                  <a:ea typeface="MS PGothic" pitchFamily="34" charset="-128"/>
                </a:rPr>
                <a:t>A</a:t>
              </a:r>
            </a:p>
          </p:txBody>
        </p:sp>
        <p:sp>
          <p:nvSpPr>
            <p:cNvPr id="179223" name="Rectangle 40"/>
            <p:cNvSpPr>
              <a:spLocks noChangeArrowheads="1"/>
            </p:cNvSpPr>
            <p:nvPr/>
          </p:nvSpPr>
          <p:spPr bwMode="auto">
            <a:xfrm>
              <a:off x="1235" y="3104"/>
              <a:ext cx="468" cy="176"/>
            </a:xfrm>
            <a:prstGeom prst="rect">
              <a:avLst/>
            </a:prstGeom>
            <a:solidFill>
              <a:srgbClr val="CCCCFF"/>
            </a:solidFill>
            <a:ln w="28575">
              <a:solidFill>
                <a:schemeClr val="tx1"/>
              </a:solidFill>
              <a:miter lim="800000"/>
              <a:headEnd/>
              <a:tailEnd/>
            </a:ln>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1800">
                  <a:solidFill>
                    <a:srgbClr val="000000"/>
                  </a:solidFill>
                  <a:latin typeface="Arial" panose="020B0604020202020204" pitchFamily="34" charset="0"/>
                  <a:ea typeface="MS PGothic" pitchFamily="34" charset="-128"/>
                </a:rPr>
                <a:t>G</a:t>
              </a:r>
            </a:p>
          </p:txBody>
        </p:sp>
        <p:cxnSp>
          <p:nvCxnSpPr>
            <p:cNvPr id="179224" name="AutoShape 57"/>
            <p:cNvCxnSpPr>
              <a:cxnSpLocks noChangeShapeType="1"/>
              <a:stCxn id="179217" idx="2"/>
              <a:endCxn id="179219" idx="0"/>
            </p:cNvCxnSpPr>
            <p:nvPr/>
          </p:nvCxnSpPr>
          <p:spPr bwMode="auto">
            <a:xfrm>
              <a:off x="1179" y="2225"/>
              <a:ext cx="289" cy="144"/>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79225" name="AutoShape 58"/>
            <p:cNvCxnSpPr>
              <a:cxnSpLocks noChangeShapeType="1"/>
              <a:stCxn id="179217" idx="2"/>
              <a:endCxn id="179218" idx="0"/>
            </p:cNvCxnSpPr>
            <p:nvPr/>
          </p:nvCxnSpPr>
          <p:spPr bwMode="auto">
            <a:xfrm flipH="1">
              <a:off x="912" y="2225"/>
              <a:ext cx="267" cy="144"/>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79226" name="AutoShape 59"/>
            <p:cNvCxnSpPr>
              <a:cxnSpLocks noChangeShapeType="1"/>
              <a:stCxn id="179219" idx="2"/>
              <a:endCxn id="179220" idx="0"/>
            </p:cNvCxnSpPr>
            <p:nvPr/>
          </p:nvCxnSpPr>
          <p:spPr bwMode="auto">
            <a:xfrm flipH="1">
              <a:off x="1179" y="2558"/>
              <a:ext cx="289" cy="198"/>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79227" name="AutoShape 60"/>
            <p:cNvCxnSpPr>
              <a:cxnSpLocks noChangeShapeType="1"/>
              <a:stCxn id="179218" idx="2"/>
              <a:endCxn id="179220" idx="0"/>
            </p:cNvCxnSpPr>
            <p:nvPr/>
          </p:nvCxnSpPr>
          <p:spPr bwMode="auto">
            <a:xfrm>
              <a:off x="912" y="2558"/>
              <a:ext cx="267" cy="198"/>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79228" name="AutoShape 61"/>
            <p:cNvCxnSpPr>
              <a:cxnSpLocks noChangeShapeType="1"/>
              <a:stCxn id="179222" idx="2"/>
              <a:endCxn id="179221" idx="0"/>
            </p:cNvCxnSpPr>
            <p:nvPr/>
          </p:nvCxnSpPr>
          <p:spPr bwMode="auto">
            <a:xfrm>
              <a:off x="1469" y="1788"/>
              <a:ext cx="556" cy="581"/>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79229" name="AutoShape 62"/>
            <p:cNvCxnSpPr>
              <a:cxnSpLocks noChangeShapeType="1"/>
              <a:stCxn id="179222" idx="2"/>
              <a:endCxn id="179217" idx="0"/>
            </p:cNvCxnSpPr>
            <p:nvPr/>
          </p:nvCxnSpPr>
          <p:spPr bwMode="auto">
            <a:xfrm flipH="1">
              <a:off x="1179" y="1788"/>
              <a:ext cx="290" cy="24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79230" name="AutoShape 63"/>
            <p:cNvCxnSpPr>
              <a:cxnSpLocks noChangeShapeType="1"/>
              <a:stCxn id="179221" idx="2"/>
              <a:endCxn id="179223" idx="0"/>
            </p:cNvCxnSpPr>
            <p:nvPr/>
          </p:nvCxnSpPr>
          <p:spPr bwMode="auto">
            <a:xfrm flipH="1">
              <a:off x="1469" y="2564"/>
              <a:ext cx="556" cy="531"/>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79231" name="AutoShape 64"/>
            <p:cNvCxnSpPr>
              <a:cxnSpLocks noChangeShapeType="1"/>
              <a:stCxn id="179220" idx="2"/>
              <a:endCxn id="179223" idx="0"/>
            </p:cNvCxnSpPr>
            <p:nvPr/>
          </p:nvCxnSpPr>
          <p:spPr bwMode="auto">
            <a:xfrm>
              <a:off x="1179" y="2951"/>
              <a:ext cx="290" cy="144"/>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79232" name="AutoShape 66"/>
            <p:cNvCxnSpPr>
              <a:cxnSpLocks noChangeShapeType="1"/>
              <a:stCxn id="179223" idx="2"/>
              <a:endCxn id="179222" idx="0"/>
            </p:cNvCxnSpPr>
            <p:nvPr/>
          </p:nvCxnSpPr>
          <p:spPr bwMode="auto">
            <a:xfrm rot="5400000" flipH="1" flipV="1">
              <a:off x="623" y="2441"/>
              <a:ext cx="1694" cy="1"/>
            </a:xfrm>
            <a:prstGeom prst="curvedConnector5">
              <a:avLst>
                <a:gd name="adj1" fmla="val -7968"/>
                <a:gd name="adj2" fmla="val -102600000"/>
                <a:gd name="adj3" fmla="val 107968"/>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grpSp>
      <p:sp>
        <p:nvSpPr>
          <p:cNvPr id="30" name="Freeform 68"/>
          <p:cNvSpPr>
            <a:spLocks/>
          </p:cNvSpPr>
          <p:nvPr/>
        </p:nvSpPr>
        <p:spPr bwMode="auto">
          <a:xfrm>
            <a:off x="1422400" y="3063875"/>
            <a:ext cx="852488" cy="2419350"/>
          </a:xfrm>
          <a:custGeom>
            <a:avLst/>
            <a:gdLst>
              <a:gd name="T0" fmla="*/ 2147483646 w 537"/>
              <a:gd name="T1" fmla="*/ 0 h 1524"/>
              <a:gd name="T2" fmla="*/ 2147483646 w 537"/>
              <a:gd name="T3" fmla="*/ 2147483646 h 1524"/>
              <a:gd name="T4" fmla="*/ 2147483646 w 537"/>
              <a:gd name="T5" fmla="*/ 2147483646 h 1524"/>
              <a:gd name="T6" fmla="*/ 2147483646 w 537"/>
              <a:gd name="T7" fmla="*/ 2147483646 h 1524"/>
              <a:gd name="T8" fmla="*/ 2147483646 w 537"/>
              <a:gd name="T9" fmla="*/ 2147483646 h 1524"/>
              <a:gd name="T10" fmla="*/ 0 60000 65536"/>
              <a:gd name="T11" fmla="*/ 0 60000 65536"/>
              <a:gd name="T12" fmla="*/ 0 60000 65536"/>
              <a:gd name="T13" fmla="*/ 0 60000 65536"/>
              <a:gd name="T14" fmla="*/ 0 60000 65536"/>
              <a:gd name="T15" fmla="*/ 0 w 537"/>
              <a:gd name="T16" fmla="*/ 0 h 1524"/>
              <a:gd name="T17" fmla="*/ 537 w 537"/>
              <a:gd name="T18" fmla="*/ 1524 h 1524"/>
            </a:gdLst>
            <a:ahLst/>
            <a:cxnLst>
              <a:cxn ang="T10">
                <a:pos x="T0" y="T1"/>
              </a:cxn>
              <a:cxn ang="T11">
                <a:pos x="T2" y="T3"/>
              </a:cxn>
              <a:cxn ang="T12">
                <a:pos x="T4" y="T5"/>
              </a:cxn>
              <a:cxn ang="T13">
                <a:pos x="T6" y="T7"/>
              </a:cxn>
              <a:cxn ang="T14">
                <a:pos x="T8" y="T9"/>
              </a:cxn>
            </a:cxnLst>
            <a:rect l="T15" t="T16" r="T17" b="T18"/>
            <a:pathLst>
              <a:path w="537" h="1524">
                <a:moveTo>
                  <a:pt x="537" y="0"/>
                </a:moveTo>
                <a:cubicBezTo>
                  <a:pt x="436" y="153"/>
                  <a:pt x="335" y="307"/>
                  <a:pt x="246" y="436"/>
                </a:cubicBezTo>
                <a:cubicBezTo>
                  <a:pt x="157" y="565"/>
                  <a:pt x="8" y="649"/>
                  <a:pt x="4" y="774"/>
                </a:cubicBezTo>
                <a:cubicBezTo>
                  <a:pt x="0" y="899"/>
                  <a:pt x="133" y="1061"/>
                  <a:pt x="222" y="1186"/>
                </a:cubicBezTo>
                <a:cubicBezTo>
                  <a:pt x="311" y="1311"/>
                  <a:pt x="424" y="1417"/>
                  <a:pt x="537" y="1524"/>
                </a:cubicBez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 name="Freeform 71"/>
          <p:cNvSpPr>
            <a:spLocks/>
          </p:cNvSpPr>
          <p:nvPr/>
        </p:nvSpPr>
        <p:spPr bwMode="auto">
          <a:xfrm>
            <a:off x="1844675" y="3063875"/>
            <a:ext cx="468313" cy="2381250"/>
          </a:xfrm>
          <a:custGeom>
            <a:avLst/>
            <a:gdLst>
              <a:gd name="T0" fmla="*/ 2147483646 w 295"/>
              <a:gd name="T1" fmla="*/ 0 h 1500"/>
              <a:gd name="T2" fmla="*/ 0 w 295"/>
              <a:gd name="T3" fmla="*/ 2147483646 h 1500"/>
              <a:gd name="T4" fmla="*/ 2147483646 w 295"/>
              <a:gd name="T5" fmla="*/ 2147483646 h 1500"/>
              <a:gd name="T6" fmla="*/ 2147483646 w 295"/>
              <a:gd name="T7" fmla="*/ 2147483646 h 1500"/>
              <a:gd name="T8" fmla="*/ 2147483646 w 295"/>
              <a:gd name="T9" fmla="*/ 2147483646 h 1500"/>
              <a:gd name="T10" fmla="*/ 0 60000 65536"/>
              <a:gd name="T11" fmla="*/ 0 60000 65536"/>
              <a:gd name="T12" fmla="*/ 0 60000 65536"/>
              <a:gd name="T13" fmla="*/ 0 60000 65536"/>
              <a:gd name="T14" fmla="*/ 0 60000 65536"/>
              <a:gd name="T15" fmla="*/ 0 w 295"/>
              <a:gd name="T16" fmla="*/ 0 h 1500"/>
              <a:gd name="T17" fmla="*/ 295 w 295"/>
              <a:gd name="T18" fmla="*/ 1500 h 1500"/>
            </a:gdLst>
            <a:ahLst/>
            <a:cxnLst>
              <a:cxn ang="T10">
                <a:pos x="T0" y="T1"/>
              </a:cxn>
              <a:cxn ang="T11">
                <a:pos x="T2" y="T3"/>
              </a:cxn>
              <a:cxn ang="T12">
                <a:pos x="T4" y="T5"/>
              </a:cxn>
              <a:cxn ang="T13">
                <a:pos x="T6" y="T7"/>
              </a:cxn>
              <a:cxn ang="T14">
                <a:pos x="T8" y="T9"/>
              </a:cxn>
            </a:cxnLst>
            <a:rect l="T15" t="T16" r="T17" b="T18"/>
            <a:pathLst>
              <a:path w="295" h="1500">
                <a:moveTo>
                  <a:pt x="291" y="0"/>
                </a:moveTo>
                <a:cubicBezTo>
                  <a:pt x="145" y="155"/>
                  <a:pt x="0" y="311"/>
                  <a:pt x="0" y="436"/>
                </a:cubicBezTo>
                <a:cubicBezTo>
                  <a:pt x="0" y="561"/>
                  <a:pt x="287" y="629"/>
                  <a:pt x="291" y="750"/>
                </a:cubicBezTo>
                <a:cubicBezTo>
                  <a:pt x="295" y="871"/>
                  <a:pt x="25" y="1037"/>
                  <a:pt x="25" y="1162"/>
                </a:cubicBezTo>
                <a:cubicBezTo>
                  <a:pt x="25" y="1287"/>
                  <a:pt x="158" y="1393"/>
                  <a:pt x="291" y="1500"/>
                </a:cubicBezTo>
              </a:path>
            </a:pathLst>
          </a:custGeom>
          <a:noFill/>
          <a:ln w="38100">
            <a:solidFill>
              <a:srgbClr val="66FF33"/>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 name="Freeform 72"/>
          <p:cNvSpPr>
            <a:spLocks/>
          </p:cNvSpPr>
          <p:nvPr/>
        </p:nvSpPr>
        <p:spPr bwMode="auto">
          <a:xfrm>
            <a:off x="2344738" y="3063875"/>
            <a:ext cx="884237" cy="2381250"/>
          </a:xfrm>
          <a:custGeom>
            <a:avLst/>
            <a:gdLst>
              <a:gd name="T0" fmla="*/ 0 w 557"/>
              <a:gd name="T1" fmla="*/ 0 h 1500"/>
              <a:gd name="T2" fmla="*/ 2147483646 w 557"/>
              <a:gd name="T3" fmla="*/ 2147483646 h 1500"/>
              <a:gd name="T4" fmla="*/ 0 w 557"/>
              <a:gd name="T5" fmla="*/ 2147483646 h 1500"/>
              <a:gd name="T6" fmla="*/ 0 60000 65536"/>
              <a:gd name="T7" fmla="*/ 0 60000 65536"/>
              <a:gd name="T8" fmla="*/ 0 60000 65536"/>
              <a:gd name="T9" fmla="*/ 0 w 557"/>
              <a:gd name="T10" fmla="*/ 0 h 1500"/>
              <a:gd name="T11" fmla="*/ 557 w 557"/>
              <a:gd name="T12" fmla="*/ 1500 h 1500"/>
            </a:gdLst>
            <a:ahLst/>
            <a:cxnLst>
              <a:cxn ang="T6">
                <a:pos x="T0" y="T1"/>
              </a:cxn>
              <a:cxn ang="T7">
                <a:pos x="T2" y="T3"/>
              </a:cxn>
              <a:cxn ang="T8">
                <a:pos x="T4" y="T5"/>
              </a:cxn>
            </a:cxnLst>
            <a:rect l="T9" t="T10" r="T11" b="T12"/>
            <a:pathLst>
              <a:path w="557" h="1500">
                <a:moveTo>
                  <a:pt x="0" y="0"/>
                </a:moveTo>
                <a:cubicBezTo>
                  <a:pt x="93" y="130"/>
                  <a:pt x="557" y="528"/>
                  <a:pt x="557" y="778"/>
                </a:cubicBezTo>
                <a:cubicBezTo>
                  <a:pt x="557" y="1028"/>
                  <a:pt x="116" y="1350"/>
                  <a:pt x="0" y="1500"/>
                </a:cubicBezTo>
              </a:path>
            </a:pathLst>
          </a:custGeom>
          <a:noFill/>
          <a:ln w="38100">
            <a:solidFill>
              <a:srgbClr val="66FFFF"/>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 name="Freeform 84"/>
          <p:cNvSpPr>
            <a:spLocks/>
          </p:cNvSpPr>
          <p:nvPr/>
        </p:nvSpPr>
        <p:spPr bwMode="auto">
          <a:xfrm>
            <a:off x="1922463" y="3103563"/>
            <a:ext cx="468312" cy="2381250"/>
          </a:xfrm>
          <a:custGeom>
            <a:avLst/>
            <a:gdLst>
              <a:gd name="T0" fmla="*/ 2147483646 w 295"/>
              <a:gd name="T1" fmla="*/ 0 h 1500"/>
              <a:gd name="T2" fmla="*/ 0 w 295"/>
              <a:gd name="T3" fmla="*/ 2147483646 h 1500"/>
              <a:gd name="T4" fmla="*/ 2147483646 w 295"/>
              <a:gd name="T5" fmla="*/ 2147483646 h 1500"/>
              <a:gd name="T6" fmla="*/ 2147483646 w 295"/>
              <a:gd name="T7" fmla="*/ 2147483646 h 1500"/>
              <a:gd name="T8" fmla="*/ 2147483646 w 295"/>
              <a:gd name="T9" fmla="*/ 2147483646 h 1500"/>
              <a:gd name="T10" fmla="*/ 0 60000 65536"/>
              <a:gd name="T11" fmla="*/ 0 60000 65536"/>
              <a:gd name="T12" fmla="*/ 0 60000 65536"/>
              <a:gd name="T13" fmla="*/ 0 60000 65536"/>
              <a:gd name="T14" fmla="*/ 0 60000 65536"/>
              <a:gd name="T15" fmla="*/ 0 w 295"/>
              <a:gd name="T16" fmla="*/ 0 h 1500"/>
              <a:gd name="T17" fmla="*/ 295 w 295"/>
              <a:gd name="T18" fmla="*/ 1500 h 1500"/>
            </a:gdLst>
            <a:ahLst/>
            <a:cxnLst>
              <a:cxn ang="T10">
                <a:pos x="T0" y="T1"/>
              </a:cxn>
              <a:cxn ang="T11">
                <a:pos x="T2" y="T3"/>
              </a:cxn>
              <a:cxn ang="T12">
                <a:pos x="T4" y="T5"/>
              </a:cxn>
              <a:cxn ang="T13">
                <a:pos x="T6" y="T7"/>
              </a:cxn>
              <a:cxn ang="T14">
                <a:pos x="T8" y="T9"/>
              </a:cxn>
            </a:cxnLst>
            <a:rect l="T15" t="T16" r="T17" b="T18"/>
            <a:pathLst>
              <a:path w="295" h="1500">
                <a:moveTo>
                  <a:pt x="291" y="0"/>
                </a:moveTo>
                <a:cubicBezTo>
                  <a:pt x="145" y="155"/>
                  <a:pt x="0" y="311"/>
                  <a:pt x="0" y="436"/>
                </a:cubicBezTo>
                <a:cubicBezTo>
                  <a:pt x="0" y="561"/>
                  <a:pt x="287" y="629"/>
                  <a:pt x="291" y="750"/>
                </a:cubicBezTo>
                <a:cubicBezTo>
                  <a:pt x="295" y="871"/>
                  <a:pt x="25" y="1037"/>
                  <a:pt x="25" y="1162"/>
                </a:cubicBezTo>
                <a:cubicBezTo>
                  <a:pt x="25" y="1287"/>
                  <a:pt x="158" y="1393"/>
                  <a:pt x="291" y="1500"/>
                </a:cubicBezTo>
              </a:path>
            </a:pathLst>
          </a:custGeom>
          <a:noFill/>
          <a:ln w="38100">
            <a:solidFill>
              <a:srgbClr val="FF00FF"/>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9214" name="Line 86"/>
          <p:cNvSpPr>
            <a:spLocks noChangeShapeType="1"/>
          </p:cNvSpPr>
          <p:nvPr/>
        </p:nvSpPr>
        <p:spPr bwMode="auto">
          <a:xfrm>
            <a:off x="2344738" y="2527300"/>
            <a:ext cx="0" cy="344488"/>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179215" name="Line 87"/>
          <p:cNvSpPr>
            <a:spLocks noChangeShapeType="1"/>
          </p:cNvSpPr>
          <p:nvPr/>
        </p:nvSpPr>
        <p:spPr bwMode="auto">
          <a:xfrm>
            <a:off x="2344738" y="5599113"/>
            <a:ext cx="0" cy="344487"/>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179216" name="TextBox 35"/>
          <p:cNvSpPr txBox="1">
            <a:spLocks noChangeArrowheads="1"/>
          </p:cNvSpPr>
          <p:nvPr/>
        </p:nvSpPr>
        <p:spPr bwMode="auto">
          <a:xfrm>
            <a:off x="152400" y="6553200"/>
            <a:ext cx="154463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000">
                <a:solidFill>
                  <a:srgbClr val="000000"/>
                </a:solidFill>
                <a:latin typeface="Arial" panose="020B0604020202020204" pitchFamily="34" charset="0"/>
                <a:ea typeface="MS PGothic" pitchFamily="34" charset="-128"/>
              </a:rPr>
              <a:t>Slide credit: Tor Aamodt</a:t>
            </a:r>
          </a:p>
        </p:txBody>
      </p:sp>
    </p:spTree>
    <p:extLst>
      <p:ext uri="{BB962C8B-B14F-4D97-AF65-F5344CB8AC3E}">
        <p14:creationId xmlns:p14="http://schemas.microsoft.com/office/powerpoint/2010/main" val="2539730600"/>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7" presetClass="emph" presetSubtype="1" nodeType="clickEffect">
                                  <p:stCondLst>
                                    <p:cond delay="0"/>
                                  </p:stCondLst>
                                  <p:childTnLst>
                                    <p:set>
                                      <p:cBhvr>
                                        <p:cTn id="12" dur="indefinite"/>
                                        <p:tgtEl>
                                          <p:spTgt spid="30"/>
                                        </p:tgtEl>
                                        <p:attrNameLst>
                                          <p:attrName>stroke.color</p:attrName>
                                        </p:attrNameLst>
                                      </p:cBhvr>
                                      <p:to>
                                        <p:clrVal>
                                          <a:srgbClr val="C0C000"/>
                                        </p:clrVal>
                                      </p:to>
                                    </p:set>
                                    <p:set>
                                      <p:cBhvr>
                                        <p:cTn id="13" dur="indefinite"/>
                                        <p:tgtEl>
                                          <p:spTgt spid="30"/>
                                        </p:tgtEl>
                                        <p:attrNameLst>
                                          <p:attrName>stroke.on</p:attrName>
                                        </p:attrNameLst>
                                      </p:cBhvr>
                                      <p:to>
                                        <p:strVal val="true"/>
                                      </p:to>
                                    </p:set>
                                  </p:childTnLst>
                                </p:cTn>
                              </p:par>
                              <p:par>
                                <p:cTn id="14" presetID="1"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7" presetClass="emph" presetSubtype="1" nodeType="clickEffect">
                                  <p:stCondLst>
                                    <p:cond delay="0"/>
                                  </p:stCondLst>
                                  <p:childTnLst>
                                    <p:set>
                                      <p:cBhvr>
                                        <p:cTn id="21" dur="indefinite"/>
                                        <p:tgtEl>
                                          <p:spTgt spid="31"/>
                                        </p:tgtEl>
                                        <p:attrNameLst>
                                          <p:attrName>stroke.color</p:attrName>
                                        </p:attrNameLst>
                                      </p:cBhvr>
                                      <p:to>
                                        <p:clrVal>
                                          <a:srgbClr val="C0C000"/>
                                        </p:clrVal>
                                      </p:to>
                                    </p:set>
                                    <p:set>
                                      <p:cBhvr>
                                        <p:cTn id="22" dur="indefinite"/>
                                        <p:tgtEl>
                                          <p:spTgt spid="31"/>
                                        </p:tgtEl>
                                        <p:attrNameLst>
                                          <p:attrName>stroke.on</p:attrName>
                                        </p:attrNameLst>
                                      </p:cBhvr>
                                      <p:to>
                                        <p:strVal val="tru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7" presetClass="emph" presetSubtype="1" nodeType="clickEffect">
                                  <p:stCondLst>
                                    <p:cond delay="0"/>
                                  </p:stCondLst>
                                  <p:childTnLst>
                                    <p:set>
                                      <p:cBhvr>
                                        <p:cTn id="30" dur="indefinite"/>
                                        <p:tgtEl>
                                          <p:spTgt spid="33"/>
                                        </p:tgtEl>
                                        <p:attrNameLst>
                                          <p:attrName>stroke.color</p:attrName>
                                        </p:attrNameLst>
                                      </p:cBhvr>
                                      <p:to>
                                        <p:clrVal>
                                          <a:srgbClr val="C0C000"/>
                                        </p:clrVal>
                                      </p:to>
                                    </p:set>
                                    <p:set>
                                      <p:cBhvr>
                                        <p:cTn id="31" dur="indefinite"/>
                                        <p:tgtEl>
                                          <p:spTgt spid="33"/>
                                        </p:tgtEl>
                                        <p:attrNameLst>
                                          <p:attrName>stroke.on</p:attrName>
                                        </p:attrNameLst>
                                      </p:cBhvr>
                                      <p:to>
                                        <p:strVal val="true"/>
                                      </p:to>
                                    </p:set>
                                  </p:childTnLst>
                                </p:cTn>
                              </p:par>
                              <p:par>
                                <p:cTn id="32" presetID="1"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childTnLst>
                                </p:cTn>
                              </p:par>
                              <p:par>
                                <p:cTn id="40" presetID="7" presetClass="emph" presetSubtype="2" fill="hold" nodeType="withEffect">
                                  <p:stCondLst>
                                    <p:cond delay="0"/>
                                  </p:stCondLst>
                                  <p:childTnLst>
                                    <p:animClr clrSpc="rgb" dir="cw">
                                      <p:cBhvr>
                                        <p:cTn id="41" dur="500" fill="hold"/>
                                        <p:tgtEl>
                                          <p:spTgt spid="32"/>
                                        </p:tgtEl>
                                        <p:attrNameLst>
                                          <p:attrName>stroke.color</p:attrName>
                                        </p:attrNameLst>
                                      </p:cBhvr>
                                      <p:to>
                                        <a:srgbClr val="66FFFF"/>
                                      </p:to>
                                    </p:animClr>
                                    <p:set>
                                      <p:cBhvr>
                                        <p:cTn id="42" dur="500" fill="hold"/>
                                        <p:tgtEl>
                                          <p:spTgt spid="32"/>
                                        </p:tgtEl>
                                        <p:attrNameLst>
                                          <p:attrName>stroke.on</p:attrName>
                                        </p:attrNameLst>
                                      </p:cBhvr>
                                      <p:to>
                                        <p:strVal val="true"/>
                                      </p:to>
                                    </p:set>
                                  </p:childTnLst>
                                </p:cTn>
                              </p:par>
                              <p:par>
                                <p:cTn id="43" presetID="7" presetClass="emph" presetSubtype="1" nodeType="withEffect">
                                  <p:stCondLst>
                                    <p:cond delay="0"/>
                                  </p:stCondLst>
                                  <p:childTnLst>
                                    <p:set>
                                      <p:cBhvr>
                                        <p:cTn id="44" dur="indefinite"/>
                                        <p:tgtEl>
                                          <p:spTgt spid="31"/>
                                        </p:tgtEl>
                                        <p:attrNameLst>
                                          <p:attrName>stroke.color</p:attrName>
                                        </p:attrNameLst>
                                      </p:cBhvr>
                                      <p:to>
                                        <p:clrVal>
                                          <a:srgbClr val="FF6600"/>
                                        </p:clrVal>
                                      </p:to>
                                    </p:set>
                                    <p:set>
                                      <p:cBhvr>
                                        <p:cTn id="45" dur="indefinite"/>
                                        <p:tgtEl>
                                          <p:spTgt spid="31"/>
                                        </p:tgtEl>
                                        <p:attrNameLst>
                                          <p:attrName>stroke.on</p:attrName>
                                        </p:attrNameLst>
                                      </p:cBhvr>
                                      <p:to>
                                        <p:strVal val="true"/>
                                      </p:to>
                                    </p:set>
                                  </p:childTnLst>
                                </p:cTn>
                              </p:par>
                              <p:par>
                                <p:cTn id="46" presetID="7" presetClass="emph" presetSubtype="1" nodeType="withEffect">
                                  <p:stCondLst>
                                    <p:cond delay="0"/>
                                  </p:stCondLst>
                                  <p:childTnLst>
                                    <p:set>
                                      <p:cBhvr>
                                        <p:cTn id="47" dur="indefinite"/>
                                        <p:tgtEl>
                                          <p:spTgt spid="30"/>
                                        </p:tgtEl>
                                        <p:attrNameLst>
                                          <p:attrName>stroke.color</p:attrName>
                                        </p:attrNameLst>
                                      </p:cBhvr>
                                      <p:to>
                                        <p:clrVal>
                                          <a:srgbClr val="00FF00"/>
                                        </p:clrVal>
                                      </p:to>
                                    </p:set>
                                    <p:set>
                                      <p:cBhvr>
                                        <p:cTn id="48" dur="indefinite"/>
                                        <p:tgtEl>
                                          <p:spTgt spid="30"/>
                                        </p:tgtEl>
                                        <p:attrNameLst>
                                          <p:attrName>stroke.on</p:attrName>
                                        </p:attrNameLst>
                                      </p:cBhvr>
                                      <p:to>
                                        <p:strVal val="true"/>
                                      </p:to>
                                    </p:set>
                                  </p:childTnLst>
                                </p:cTn>
                              </p:par>
                              <p:par>
                                <p:cTn id="49" presetID="7" presetClass="emph" presetSubtype="1" nodeType="withEffect">
                                  <p:stCondLst>
                                    <p:cond delay="0"/>
                                  </p:stCondLst>
                                  <p:childTnLst>
                                    <p:set>
                                      <p:cBhvr>
                                        <p:cTn id="50" dur="indefinite"/>
                                        <p:tgtEl>
                                          <p:spTgt spid="33"/>
                                        </p:tgtEl>
                                        <p:attrNameLst>
                                          <p:attrName>stroke.color</p:attrName>
                                        </p:attrNameLst>
                                      </p:cBhvr>
                                      <p:to>
                                        <p:clrVal>
                                          <a:srgbClr val="00FF00"/>
                                        </p:clrVal>
                                      </p:to>
                                    </p:set>
                                    <p:set>
                                      <p:cBhvr>
                                        <p:cTn id="51" dur="indefinite"/>
                                        <p:tgtEl>
                                          <p:spTgt spid="33"/>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30" grpId="0" animBg="1"/>
      <p:bldP spid="31" grpId="0" animBg="1"/>
      <p:bldP spid="32" grpId="0" animBg="1"/>
      <p:bldP spid="33"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Title 1"/>
          <p:cNvSpPr>
            <a:spLocks noGrp="1"/>
          </p:cNvSpPr>
          <p:nvPr>
            <p:ph type="title"/>
          </p:nvPr>
        </p:nvSpPr>
        <p:spPr/>
        <p:txBody>
          <a:bodyPr/>
          <a:lstStyle/>
          <a:p>
            <a:r>
              <a:rPr lang="en-US" altLang="zh-CN" sz="3600" dirty="0" smtClean="0"/>
              <a:t>Control Flow Problem in GPUs/SIMT</a:t>
            </a:r>
          </a:p>
        </p:txBody>
      </p:sp>
      <p:sp>
        <p:nvSpPr>
          <p:cNvPr id="9" name="日期占位符 8"/>
          <p:cNvSpPr>
            <a:spLocks noGrp="1"/>
          </p:cNvSpPr>
          <p:nvPr>
            <p:ph type="dt" sz="half" idx="10"/>
          </p:nvPr>
        </p:nvSpPr>
        <p:spPr/>
        <p:txBody>
          <a:bodyPr/>
          <a:lstStyle/>
          <a:p>
            <a:fld id="{19A750CF-91D6-46AA-A407-23AF18C9D212}" type="datetime1">
              <a:rPr lang="en-US" altLang="zh-CN" smtClean="0"/>
              <a:t>4/30/2020</a:t>
            </a:fld>
            <a:endParaRPr lang="zh-CN" altLang="en-US"/>
          </a:p>
        </p:txBody>
      </p:sp>
      <p:sp>
        <p:nvSpPr>
          <p:cNvPr id="10" name="页脚占位符 9"/>
          <p:cNvSpPr>
            <a:spLocks noGrp="1"/>
          </p:cNvSpPr>
          <p:nvPr>
            <p:ph type="ftr" sz="quarter" idx="11"/>
          </p:nvPr>
        </p:nvSpPr>
        <p:spPr/>
        <p:txBody>
          <a:bodyPr/>
          <a:lstStyle/>
          <a:p>
            <a:r>
              <a:rPr lang="zh-CN" altLang="en-US" smtClean="0"/>
              <a:t>中国科学技术大学</a:t>
            </a:r>
            <a:endParaRPr lang="zh-CN" altLang="en-US" dirty="0"/>
          </a:p>
        </p:txBody>
      </p:sp>
      <p:sp>
        <p:nvSpPr>
          <p:cNvPr id="11" name="灯片编号占位符 10"/>
          <p:cNvSpPr>
            <a:spLocks noGrp="1"/>
          </p:cNvSpPr>
          <p:nvPr>
            <p:ph type="sldNum" sz="quarter" idx="12"/>
          </p:nvPr>
        </p:nvSpPr>
        <p:spPr/>
        <p:txBody>
          <a:bodyPr/>
          <a:lstStyle/>
          <a:p>
            <a:fld id="{8BD4F407-B401-4F27-B84C-F4D1FCFDF361}" type="slidenum">
              <a:rPr lang="zh-CN" altLang="en-US" smtClean="0"/>
              <a:pPr/>
              <a:t>77</a:t>
            </a:fld>
            <a:endParaRPr lang="zh-CN" altLang="en-US" dirty="0"/>
          </a:p>
        </p:txBody>
      </p:sp>
      <p:sp>
        <p:nvSpPr>
          <p:cNvPr id="193538" name="Content Placeholder 2"/>
          <p:cNvSpPr>
            <a:spLocks noGrp="1"/>
          </p:cNvSpPr>
          <p:nvPr>
            <p:ph idx="4294967295"/>
          </p:nvPr>
        </p:nvSpPr>
        <p:spPr>
          <a:xfrm>
            <a:off x="131762" y="1258094"/>
            <a:ext cx="4384675" cy="4802187"/>
          </a:xfrm>
        </p:spPr>
        <p:txBody>
          <a:bodyPr/>
          <a:lstStyle/>
          <a:p>
            <a:r>
              <a:rPr lang="en-US" altLang="zh-CN" sz="2600" dirty="0" smtClean="0"/>
              <a:t>GPU </a:t>
            </a:r>
            <a:r>
              <a:rPr lang="zh-CN" altLang="en-US" sz="2600" dirty="0" smtClean="0"/>
              <a:t>控制逻辑使用</a:t>
            </a:r>
            <a:r>
              <a:rPr lang="en-US" altLang="zh-CN" sz="2600" dirty="0" smtClean="0"/>
              <a:t> SIMD</a:t>
            </a:r>
            <a:r>
              <a:rPr lang="zh-CN" altLang="en-US" sz="2600" dirty="0" smtClean="0"/>
              <a:t>流水线</a:t>
            </a:r>
            <a:r>
              <a:rPr lang="en-US" altLang="zh-CN" sz="2600" dirty="0" smtClean="0"/>
              <a:t> </a:t>
            </a:r>
            <a:r>
              <a:rPr lang="zh-CN" altLang="en-US" sz="2600" dirty="0" smtClean="0"/>
              <a:t>以节省资源</a:t>
            </a:r>
            <a:endParaRPr lang="en-US" altLang="zh-CN" sz="2600" dirty="0" smtClean="0"/>
          </a:p>
          <a:p>
            <a:pPr lvl="1"/>
            <a:r>
              <a:rPr lang="zh-CN" altLang="en-US" dirty="0" smtClean="0"/>
              <a:t>这些标量线程构成</a:t>
            </a:r>
            <a:r>
              <a:rPr lang="en-US" altLang="zh-CN" dirty="0" smtClean="0"/>
              <a:t>warp</a:t>
            </a:r>
          </a:p>
          <a:p>
            <a:endParaRPr lang="en-US" altLang="zh-CN" sz="2600" i="1" u="sng" dirty="0" smtClean="0"/>
          </a:p>
          <a:p>
            <a:r>
              <a:rPr lang="zh-CN" altLang="en-US" sz="2600" dirty="0" smtClean="0">
                <a:solidFill>
                  <a:srgbClr val="0000FF"/>
                </a:solidFill>
              </a:rPr>
              <a:t>当一个</a:t>
            </a:r>
            <a:r>
              <a:rPr lang="en-US" altLang="zh-CN" sz="2600" dirty="0" smtClean="0">
                <a:solidFill>
                  <a:srgbClr val="0000FF"/>
                </a:solidFill>
              </a:rPr>
              <a:t>WARP</a:t>
            </a:r>
            <a:r>
              <a:rPr lang="zh-CN" altLang="en-US" sz="2600" dirty="0" smtClean="0">
                <a:solidFill>
                  <a:srgbClr val="0000FF"/>
                </a:solidFill>
              </a:rPr>
              <a:t>中的线程分支到不同的执行路径时，产生分支发散（</a:t>
            </a:r>
            <a:r>
              <a:rPr lang="en-US" altLang="zh-CN" sz="2600" dirty="0" smtClean="0">
                <a:solidFill>
                  <a:srgbClr val="0000FF"/>
                </a:solidFill>
              </a:rPr>
              <a:t>Branch divergence</a:t>
            </a:r>
            <a:r>
              <a:rPr lang="zh-CN" altLang="en-US" sz="2600" dirty="0" smtClean="0">
                <a:solidFill>
                  <a:srgbClr val="0000FF"/>
                </a:solidFill>
              </a:rPr>
              <a:t>）</a:t>
            </a:r>
            <a:endParaRPr lang="en-US" altLang="zh-CN" dirty="0" smtClean="0"/>
          </a:p>
        </p:txBody>
      </p:sp>
      <p:grpSp>
        <p:nvGrpSpPr>
          <p:cNvPr id="2" name="Group 94"/>
          <p:cNvGrpSpPr>
            <a:grpSpLocks/>
          </p:cNvGrpSpPr>
          <p:nvPr/>
        </p:nvGrpSpPr>
        <p:grpSpPr bwMode="auto">
          <a:xfrm>
            <a:off x="6262688" y="1776413"/>
            <a:ext cx="2265362" cy="576262"/>
            <a:chOff x="3944" y="1361"/>
            <a:chExt cx="1427" cy="363"/>
          </a:xfrm>
        </p:grpSpPr>
        <p:sp>
          <p:nvSpPr>
            <p:cNvPr id="180282" name="Rectangle 12"/>
            <p:cNvSpPr>
              <a:spLocks noChangeArrowheads="1"/>
            </p:cNvSpPr>
            <p:nvPr/>
          </p:nvSpPr>
          <p:spPr bwMode="auto">
            <a:xfrm>
              <a:off x="3944" y="1361"/>
              <a:ext cx="1427" cy="363"/>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80283" name="Line 4"/>
            <p:cNvSpPr>
              <a:spLocks noChangeShapeType="1"/>
            </p:cNvSpPr>
            <p:nvPr/>
          </p:nvSpPr>
          <p:spPr bwMode="auto">
            <a:xfrm>
              <a:off x="4065" y="1410"/>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0284" name="Line 5"/>
            <p:cNvSpPr>
              <a:spLocks noChangeShapeType="1"/>
            </p:cNvSpPr>
            <p:nvPr/>
          </p:nvSpPr>
          <p:spPr bwMode="auto">
            <a:xfrm>
              <a:off x="4234" y="1410"/>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0285" name="Line 6"/>
            <p:cNvSpPr>
              <a:spLocks noChangeShapeType="1"/>
            </p:cNvSpPr>
            <p:nvPr/>
          </p:nvSpPr>
          <p:spPr bwMode="auto">
            <a:xfrm>
              <a:off x="4404" y="1410"/>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0286" name="Line 7"/>
            <p:cNvSpPr>
              <a:spLocks noChangeShapeType="1"/>
            </p:cNvSpPr>
            <p:nvPr/>
          </p:nvSpPr>
          <p:spPr bwMode="auto">
            <a:xfrm>
              <a:off x="4573" y="1410"/>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0287" name="Line 8"/>
            <p:cNvSpPr>
              <a:spLocks noChangeShapeType="1"/>
            </p:cNvSpPr>
            <p:nvPr/>
          </p:nvSpPr>
          <p:spPr bwMode="auto">
            <a:xfrm>
              <a:off x="4742" y="1410"/>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0288" name="Line 9"/>
            <p:cNvSpPr>
              <a:spLocks noChangeShapeType="1"/>
            </p:cNvSpPr>
            <p:nvPr/>
          </p:nvSpPr>
          <p:spPr bwMode="auto">
            <a:xfrm>
              <a:off x="4911" y="1410"/>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0289" name="Line 10"/>
            <p:cNvSpPr>
              <a:spLocks noChangeShapeType="1"/>
            </p:cNvSpPr>
            <p:nvPr/>
          </p:nvSpPr>
          <p:spPr bwMode="auto">
            <a:xfrm>
              <a:off x="5081" y="1410"/>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0290" name="Line 11"/>
            <p:cNvSpPr>
              <a:spLocks noChangeShapeType="1"/>
            </p:cNvSpPr>
            <p:nvPr/>
          </p:nvSpPr>
          <p:spPr bwMode="auto">
            <a:xfrm>
              <a:off x="5250" y="1410"/>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95"/>
          <p:cNvGrpSpPr>
            <a:grpSpLocks/>
          </p:cNvGrpSpPr>
          <p:nvPr/>
        </p:nvGrpSpPr>
        <p:grpSpPr bwMode="auto">
          <a:xfrm>
            <a:off x="6262688" y="2468563"/>
            <a:ext cx="2265362" cy="576262"/>
            <a:chOff x="3944" y="1797"/>
            <a:chExt cx="1427" cy="363"/>
          </a:xfrm>
        </p:grpSpPr>
        <p:sp>
          <p:nvSpPr>
            <p:cNvPr id="180273" name="Rectangle 13"/>
            <p:cNvSpPr>
              <a:spLocks noChangeArrowheads="1"/>
            </p:cNvSpPr>
            <p:nvPr/>
          </p:nvSpPr>
          <p:spPr bwMode="auto">
            <a:xfrm>
              <a:off x="3944" y="1797"/>
              <a:ext cx="1427" cy="363"/>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80274" name="Line 14"/>
            <p:cNvSpPr>
              <a:spLocks noChangeShapeType="1"/>
            </p:cNvSpPr>
            <p:nvPr/>
          </p:nvSpPr>
          <p:spPr bwMode="auto">
            <a:xfrm>
              <a:off x="4065" y="1846"/>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0275" name="Line 15"/>
            <p:cNvSpPr>
              <a:spLocks noChangeShapeType="1"/>
            </p:cNvSpPr>
            <p:nvPr/>
          </p:nvSpPr>
          <p:spPr bwMode="auto">
            <a:xfrm>
              <a:off x="4234" y="1846"/>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0276" name="Line 16"/>
            <p:cNvSpPr>
              <a:spLocks noChangeShapeType="1"/>
            </p:cNvSpPr>
            <p:nvPr/>
          </p:nvSpPr>
          <p:spPr bwMode="auto">
            <a:xfrm>
              <a:off x="4404" y="1846"/>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0277" name="Line 17"/>
            <p:cNvSpPr>
              <a:spLocks noChangeShapeType="1"/>
            </p:cNvSpPr>
            <p:nvPr/>
          </p:nvSpPr>
          <p:spPr bwMode="auto">
            <a:xfrm>
              <a:off x="4573" y="1846"/>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0278" name="Line 18"/>
            <p:cNvSpPr>
              <a:spLocks noChangeShapeType="1"/>
            </p:cNvSpPr>
            <p:nvPr/>
          </p:nvSpPr>
          <p:spPr bwMode="auto">
            <a:xfrm>
              <a:off x="4742" y="1846"/>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0279" name="Line 19"/>
            <p:cNvSpPr>
              <a:spLocks noChangeShapeType="1"/>
            </p:cNvSpPr>
            <p:nvPr/>
          </p:nvSpPr>
          <p:spPr bwMode="auto">
            <a:xfrm>
              <a:off x="4911" y="1846"/>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0280" name="Line 20"/>
            <p:cNvSpPr>
              <a:spLocks noChangeShapeType="1"/>
            </p:cNvSpPr>
            <p:nvPr/>
          </p:nvSpPr>
          <p:spPr bwMode="auto">
            <a:xfrm>
              <a:off x="5081" y="1846"/>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0281" name="Line 21"/>
            <p:cNvSpPr>
              <a:spLocks noChangeShapeType="1"/>
            </p:cNvSpPr>
            <p:nvPr/>
          </p:nvSpPr>
          <p:spPr bwMode="auto">
            <a:xfrm>
              <a:off x="5250" y="1846"/>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 name="Group 96"/>
          <p:cNvGrpSpPr>
            <a:grpSpLocks/>
          </p:cNvGrpSpPr>
          <p:nvPr/>
        </p:nvGrpSpPr>
        <p:grpSpPr bwMode="auto">
          <a:xfrm>
            <a:off x="6262688" y="3159125"/>
            <a:ext cx="2265362" cy="576263"/>
            <a:chOff x="3944" y="2232"/>
            <a:chExt cx="1427" cy="363"/>
          </a:xfrm>
        </p:grpSpPr>
        <p:sp>
          <p:nvSpPr>
            <p:cNvPr id="180268" name="Rectangle 31"/>
            <p:cNvSpPr>
              <a:spLocks noChangeArrowheads="1"/>
            </p:cNvSpPr>
            <p:nvPr/>
          </p:nvSpPr>
          <p:spPr bwMode="auto">
            <a:xfrm>
              <a:off x="3944" y="2232"/>
              <a:ext cx="1427" cy="363"/>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80269" name="Line 32"/>
            <p:cNvSpPr>
              <a:spLocks noChangeShapeType="1"/>
            </p:cNvSpPr>
            <p:nvPr/>
          </p:nvSpPr>
          <p:spPr bwMode="auto">
            <a:xfrm>
              <a:off x="4065" y="2281"/>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0270" name="Line 34"/>
            <p:cNvSpPr>
              <a:spLocks noChangeShapeType="1"/>
            </p:cNvSpPr>
            <p:nvPr/>
          </p:nvSpPr>
          <p:spPr bwMode="auto">
            <a:xfrm>
              <a:off x="4404" y="2281"/>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0271" name="Line 35"/>
            <p:cNvSpPr>
              <a:spLocks noChangeShapeType="1"/>
            </p:cNvSpPr>
            <p:nvPr/>
          </p:nvSpPr>
          <p:spPr bwMode="auto">
            <a:xfrm>
              <a:off x="4573" y="2281"/>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0272" name="Line 39"/>
            <p:cNvSpPr>
              <a:spLocks noChangeShapeType="1"/>
            </p:cNvSpPr>
            <p:nvPr/>
          </p:nvSpPr>
          <p:spPr bwMode="auto">
            <a:xfrm>
              <a:off x="5250" y="2281"/>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 name="Group 97"/>
          <p:cNvGrpSpPr>
            <a:grpSpLocks/>
          </p:cNvGrpSpPr>
          <p:nvPr/>
        </p:nvGrpSpPr>
        <p:grpSpPr bwMode="auto">
          <a:xfrm>
            <a:off x="6262688" y="3851275"/>
            <a:ext cx="2265362" cy="576263"/>
            <a:chOff x="3944" y="2668"/>
            <a:chExt cx="1427" cy="363"/>
          </a:xfrm>
        </p:grpSpPr>
        <p:sp>
          <p:nvSpPr>
            <p:cNvPr id="180263" name="Rectangle 40"/>
            <p:cNvSpPr>
              <a:spLocks noChangeArrowheads="1"/>
            </p:cNvSpPr>
            <p:nvPr/>
          </p:nvSpPr>
          <p:spPr bwMode="auto">
            <a:xfrm>
              <a:off x="3944" y="2668"/>
              <a:ext cx="1427" cy="363"/>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80264" name="Line 42"/>
            <p:cNvSpPr>
              <a:spLocks noChangeShapeType="1"/>
            </p:cNvSpPr>
            <p:nvPr/>
          </p:nvSpPr>
          <p:spPr bwMode="auto">
            <a:xfrm>
              <a:off x="4234" y="2717"/>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0265" name="Line 45"/>
            <p:cNvSpPr>
              <a:spLocks noChangeShapeType="1"/>
            </p:cNvSpPr>
            <p:nvPr/>
          </p:nvSpPr>
          <p:spPr bwMode="auto">
            <a:xfrm>
              <a:off x="4742" y="2717"/>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0266" name="Line 46"/>
            <p:cNvSpPr>
              <a:spLocks noChangeShapeType="1"/>
            </p:cNvSpPr>
            <p:nvPr/>
          </p:nvSpPr>
          <p:spPr bwMode="auto">
            <a:xfrm>
              <a:off x="4911" y="2717"/>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0267" name="Line 47"/>
            <p:cNvSpPr>
              <a:spLocks noChangeShapeType="1"/>
            </p:cNvSpPr>
            <p:nvPr/>
          </p:nvSpPr>
          <p:spPr bwMode="auto">
            <a:xfrm>
              <a:off x="5081" y="2717"/>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6" name="Group 98"/>
          <p:cNvGrpSpPr>
            <a:grpSpLocks/>
          </p:cNvGrpSpPr>
          <p:nvPr/>
        </p:nvGrpSpPr>
        <p:grpSpPr bwMode="auto">
          <a:xfrm>
            <a:off x="6262688" y="4541838"/>
            <a:ext cx="2265362" cy="576262"/>
            <a:chOff x="3944" y="3103"/>
            <a:chExt cx="1427" cy="363"/>
          </a:xfrm>
        </p:grpSpPr>
        <p:sp>
          <p:nvSpPr>
            <p:cNvPr id="180254" name="Rectangle 49"/>
            <p:cNvSpPr>
              <a:spLocks noChangeArrowheads="1"/>
            </p:cNvSpPr>
            <p:nvPr/>
          </p:nvSpPr>
          <p:spPr bwMode="auto">
            <a:xfrm>
              <a:off x="3944" y="3103"/>
              <a:ext cx="1427" cy="363"/>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80255" name="Line 50"/>
            <p:cNvSpPr>
              <a:spLocks noChangeShapeType="1"/>
            </p:cNvSpPr>
            <p:nvPr/>
          </p:nvSpPr>
          <p:spPr bwMode="auto">
            <a:xfrm>
              <a:off x="4065" y="3152"/>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0256" name="Line 51"/>
            <p:cNvSpPr>
              <a:spLocks noChangeShapeType="1"/>
            </p:cNvSpPr>
            <p:nvPr/>
          </p:nvSpPr>
          <p:spPr bwMode="auto">
            <a:xfrm>
              <a:off x="4234" y="3152"/>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0257" name="Line 52"/>
            <p:cNvSpPr>
              <a:spLocks noChangeShapeType="1"/>
            </p:cNvSpPr>
            <p:nvPr/>
          </p:nvSpPr>
          <p:spPr bwMode="auto">
            <a:xfrm>
              <a:off x="4404" y="3152"/>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0258" name="Line 53"/>
            <p:cNvSpPr>
              <a:spLocks noChangeShapeType="1"/>
            </p:cNvSpPr>
            <p:nvPr/>
          </p:nvSpPr>
          <p:spPr bwMode="auto">
            <a:xfrm>
              <a:off x="4573" y="3152"/>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0259" name="Line 54"/>
            <p:cNvSpPr>
              <a:spLocks noChangeShapeType="1"/>
            </p:cNvSpPr>
            <p:nvPr/>
          </p:nvSpPr>
          <p:spPr bwMode="auto">
            <a:xfrm>
              <a:off x="4742" y="3152"/>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0260" name="Line 55"/>
            <p:cNvSpPr>
              <a:spLocks noChangeShapeType="1"/>
            </p:cNvSpPr>
            <p:nvPr/>
          </p:nvSpPr>
          <p:spPr bwMode="auto">
            <a:xfrm>
              <a:off x="4911" y="3152"/>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0261" name="Line 56"/>
            <p:cNvSpPr>
              <a:spLocks noChangeShapeType="1"/>
            </p:cNvSpPr>
            <p:nvPr/>
          </p:nvSpPr>
          <p:spPr bwMode="auto">
            <a:xfrm>
              <a:off x="5081" y="3152"/>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0262" name="Line 57"/>
            <p:cNvSpPr>
              <a:spLocks noChangeShapeType="1"/>
            </p:cNvSpPr>
            <p:nvPr/>
          </p:nvSpPr>
          <p:spPr bwMode="auto">
            <a:xfrm>
              <a:off x="5250" y="3152"/>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48" name="Rectangle 58"/>
          <p:cNvSpPr>
            <a:spLocks noChangeArrowheads="1"/>
          </p:cNvSpPr>
          <p:nvPr/>
        </p:nvSpPr>
        <p:spPr bwMode="auto">
          <a:xfrm>
            <a:off x="6186488" y="3121025"/>
            <a:ext cx="2419350" cy="1344613"/>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nvGrpSpPr>
          <p:cNvPr id="180234" name="Group 79"/>
          <p:cNvGrpSpPr>
            <a:grpSpLocks/>
          </p:cNvGrpSpPr>
          <p:nvPr/>
        </p:nvGrpSpPr>
        <p:grpSpPr bwMode="auto">
          <a:xfrm>
            <a:off x="4765675" y="1892300"/>
            <a:ext cx="1343025" cy="3073400"/>
            <a:chOff x="3001" y="1193"/>
            <a:chExt cx="846" cy="1936"/>
          </a:xfrm>
        </p:grpSpPr>
        <p:sp>
          <p:nvSpPr>
            <p:cNvPr id="180244" name="Rectangle 59"/>
            <p:cNvSpPr>
              <a:spLocks noChangeArrowheads="1"/>
            </p:cNvSpPr>
            <p:nvPr/>
          </p:nvSpPr>
          <p:spPr bwMode="auto">
            <a:xfrm>
              <a:off x="3170" y="1193"/>
              <a:ext cx="508" cy="194"/>
            </a:xfrm>
            <a:prstGeom prst="rect">
              <a:avLst/>
            </a:prstGeom>
            <a:solidFill>
              <a:srgbClr val="CCCCFF"/>
            </a:solidFill>
            <a:ln w="28575">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80245" name="Rectangle 64"/>
            <p:cNvSpPr>
              <a:spLocks noChangeArrowheads="1"/>
            </p:cNvSpPr>
            <p:nvPr/>
          </p:nvSpPr>
          <p:spPr bwMode="auto">
            <a:xfrm>
              <a:off x="3170" y="1629"/>
              <a:ext cx="508" cy="194"/>
            </a:xfrm>
            <a:prstGeom prst="rect">
              <a:avLst/>
            </a:prstGeom>
            <a:solidFill>
              <a:srgbClr val="CCCCFF"/>
            </a:solidFill>
            <a:ln w="28575">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1800">
                  <a:solidFill>
                    <a:srgbClr val="000000"/>
                  </a:solidFill>
                  <a:latin typeface="Arial" panose="020B0604020202020204" pitchFamily="34" charset="0"/>
                  <a:ea typeface="MS PGothic" pitchFamily="34" charset="-128"/>
                </a:rPr>
                <a:t>Branch</a:t>
              </a:r>
            </a:p>
          </p:txBody>
        </p:sp>
        <p:sp>
          <p:nvSpPr>
            <p:cNvPr id="180246" name="Rectangle 65"/>
            <p:cNvSpPr>
              <a:spLocks noChangeArrowheads="1"/>
            </p:cNvSpPr>
            <p:nvPr/>
          </p:nvSpPr>
          <p:spPr bwMode="auto">
            <a:xfrm>
              <a:off x="3339" y="2064"/>
              <a:ext cx="508" cy="194"/>
            </a:xfrm>
            <a:prstGeom prst="rect">
              <a:avLst/>
            </a:prstGeom>
            <a:solidFill>
              <a:srgbClr val="CCCCFF"/>
            </a:solidFill>
            <a:ln w="28575">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1800">
                  <a:solidFill>
                    <a:srgbClr val="000000"/>
                  </a:solidFill>
                  <a:latin typeface="Arial" panose="020B0604020202020204" pitchFamily="34" charset="0"/>
                  <a:ea typeface="MS PGothic" pitchFamily="34" charset="-128"/>
                </a:rPr>
                <a:t>Path A</a:t>
              </a:r>
            </a:p>
          </p:txBody>
        </p:sp>
        <p:sp>
          <p:nvSpPr>
            <p:cNvPr id="180247" name="Rectangle 66"/>
            <p:cNvSpPr>
              <a:spLocks noChangeArrowheads="1"/>
            </p:cNvSpPr>
            <p:nvPr/>
          </p:nvSpPr>
          <p:spPr bwMode="auto">
            <a:xfrm>
              <a:off x="3001" y="2499"/>
              <a:ext cx="508" cy="194"/>
            </a:xfrm>
            <a:prstGeom prst="rect">
              <a:avLst/>
            </a:prstGeom>
            <a:solidFill>
              <a:srgbClr val="CCCCFF"/>
            </a:solidFill>
            <a:ln w="28575">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1800">
                  <a:solidFill>
                    <a:srgbClr val="000000"/>
                  </a:solidFill>
                  <a:latin typeface="Arial" panose="020B0604020202020204" pitchFamily="34" charset="0"/>
                  <a:ea typeface="MS PGothic" pitchFamily="34" charset="-128"/>
                </a:rPr>
                <a:t>Path B</a:t>
              </a:r>
            </a:p>
          </p:txBody>
        </p:sp>
        <p:sp>
          <p:nvSpPr>
            <p:cNvPr id="180248" name="Rectangle 67"/>
            <p:cNvSpPr>
              <a:spLocks noChangeArrowheads="1"/>
            </p:cNvSpPr>
            <p:nvPr/>
          </p:nvSpPr>
          <p:spPr bwMode="auto">
            <a:xfrm>
              <a:off x="3170" y="2935"/>
              <a:ext cx="508" cy="194"/>
            </a:xfrm>
            <a:prstGeom prst="rect">
              <a:avLst/>
            </a:prstGeom>
            <a:solidFill>
              <a:srgbClr val="CCCCFF"/>
            </a:solidFill>
            <a:ln w="28575">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cxnSp>
          <p:nvCxnSpPr>
            <p:cNvPr id="180249" name="AutoShape 68"/>
            <p:cNvCxnSpPr>
              <a:cxnSpLocks noChangeShapeType="1"/>
              <a:stCxn id="180244" idx="2"/>
              <a:endCxn id="180245" idx="0"/>
            </p:cNvCxnSpPr>
            <p:nvPr/>
          </p:nvCxnSpPr>
          <p:spPr bwMode="auto">
            <a:xfrm rot="5400000">
              <a:off x="3312" y="1508"/>
              <a:ext cx="224"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80250" name="AutoShape 75"/>
            <p:cNvCxnSpPr>
              <a:cxnSpLocks noChangeShapeType="1"/>
              <a:stCxn id="180245" idx="2"/>
              <a:endCxn id="180247" idx="0"/>
            </p:cNvCxnSpPr>
            <p:nvPr/>
          </p:nvCxnSpPr>
          <p:spPr bwMode="auto">
            <a:xfrm rot="5400000">
              <a:off x="3011" y="2076"/>
              <a:ext cx="658" cy="169"/>
            </a:xfrm>
            <a:prstGeom prst="curvedConnector3">
              <a:avLst>
                <a:gd name="adj1" fmla="val 20060"/>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80251" name="AutoShape 76"/>
            <p:cNvCxnSpPr>
              <a:cxnSpLocks noChangeShapeType="1"/>
              <a:stCxn id="180245" idx="2"/>
              <a:endCxn id="180246" idx="0"/>
            </p:cNvCxnSpPr>
            <p:nvPr/>
          </p:nvCxnSpPr>
          <p:spPr bwMode="auto">
            <a:xfrm rot="16200000" flipH="1">
              <a:off x="3397" y="1859"/>
              <a:ext cx="223" cy="169"/>
            </a:xfrm>
            <a:prstGeom prst="curvedConnector3">
              <a:avLst>
                <a:gd name="adj1" fmla="val 49778"/>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80252" name="AutoShape 77"/>
            <p:cNvCxnSpPr>
              <a:cxnSpLocks noChangeShapeType="1"/>
              <a:stCxn id="180246" idx="2"/>
              <a:endCxn id="180248" idx="0"/>
            </p:cNvCxnSpPr>
            <p:nvPr/>
          </p:nvCxnSpPr>
          <p:spPr bwMode="auto">
            <a:xfrm rot="5400000">
              <a:off x="3179" y="2512"/>
              <a:ext cx="659" cy="169"/>
            </a:xfrm>
            <a:prstGeom prst="curvedConnector3">
              <a:avLst>
                <a:gd name="adj1" fmla="val 82852"/>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80253" name="AutoShape 78"/>
            <p:cNvCxnSpPr>
              <a:cxnSpLocks noChangeShapeType="1"/>
              <a:stCxn id="180247" idx="2"/>
              <a:endCxn id="180248" idx="0"/>
            </p:cNvCxnSpPr>
            <p:nvPr/>
          </p:nvCxnSpPr>
          <p:spPr bwMode="auto">
            <a:xfrm rot="16200000" flipH="1">
              <a:off x="3228" y="2729"/>
              <a:ext cx="224" cy="169"/>
            </a:xfrm>
            <a:prstGeom prst="curvedConnector3">
              <a:avLst>
                <a:gd name="adj1" fmla="val 50000"/>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60" name="Rectangle 84"/>
          <p:cNvSpPr>
            <a:spLocks noChangeArrowheads="1"/>
          </p:cNvSpPr>
          <p:nvPr/>
        </p:nvSpPr>
        <p:spPr bwMode="auto">
          <a:xfrm>
            <a:off x="5033963" y="1892300"/>
            <a:ext cx="806450" cy="307975"/>
          </a:xfrm>
          <a:prstGeom prst="rect">
            <a:avLst/>
          </a:prstGeom>
          <a:solidFill>
            <a:srgbClr val="FF6699"/>
          </a:solidFill>
          <a:ln w="28575">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61" name="Rectangle 85"/>
          <p:cNvSpPr>
            <a:spLocks noChangeArrowheads="1"/>
          </p:cNvSpPr>
          <p:nvPr/>
        </p:nvSpPr>
        <p:spPr bwMode="auto">
          <a:xfrm>
            <a:off x="5033963" y="2584450"/>
            <a:ext cx="806450" cy="307975"/>
          </a:xfrm>
          <a:prstGeom prst="rect">
            <a:avLst/>
          </a:prstGeom>
          <a:solidFill>
            <a:srgbClr val="FF6699"/>
          </a:solidFill>
          <a:ln w="28575">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1800">
                <a:solidFill>
                  <a:srgbClr val="000000"/>
                </a:solidFill>
                <a:latin typeface="Arial" panose="020B0604020202020204" pitchFamily="34" charset="0"/>
                <a:ea typeface="MS PGothic" pitchFamily="34" charset="-128"/>
              </a:rPr>
              <a:t>Branch</a:t>
            </a:r>
          </a:p>
        </p:txBody>
      </p:sp>
      <p:sp>
        <p:nvSpPr>
          <p:cNvPr id="62" name="Rectangle 86"/>
          <p:cNvSpPr>
            <a:spLocks noChangeArrowheads="1"/>
          </p:cNvSpPr>
          <p:nvPr/>
        </p:nvSpPr>
        <p:spPr bwMode="auto">
          <a:xfrm>
            <a:off x="5302250" y="3275013"/>
            <a:ext cx="806450" cy="307975"/>
          </a:xfrm>
          <a:prstGeom prst="rect">
            <a:avLst/>
          </a:prstGeom>
          <a:solidFill>
            <a:srgbClr val="FF6699"/>
          </a:solidFill>
          <a:ln w="28575">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1800">
                <a:solidFill>
                  <a:srgbClr val="000000"/>
                </a:solidFill>
                <a:latin typeface="Arial" panose="020B0604020202020204" pitchFamily="34" charset="0"/>
                <a:ea typeface="MS PGothic" pitchFamily="34" charset="-128"/>
              </a:rPr>
              <a:t>Path A</a:t>
            </a:r>
          </a:p>
        </p:txBody>
      </p:sp>
      <p:sp>
        <p:nvSpPr>
          <p:cNvPr id="63" name="Rectangle 87"/>
          <p:cNvSpPr>
            <a:spLocks noChangeArrowheads="1"/>
          </p:cNvSpPr>
          <p:nvPr/>
        </p:nvSpPr>
        <p:spPr bwMode="auto">
          <a:xfrm>
            <a:off x="4765675" y="3965575"/>
            <a:ext cx="806450" cy="307975"/>
          </a:xfrm>
          <a:prstGeom prst="rect">
            <a:avLst/>
          </a:prstGeom>
          <a:solidFill>
            <a:srgbClr val="FF6699"/>
          </a:solidFill>
          <a:ln w="28575">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1800">
                <a:solidFill>
                  <a:srgbClr val="000000"/>
                </a:solidFill>
                <a:latin typeface="Arial" panose="020B0604020202020204" pitchFamily="34" charset="0"/>
                <a:ea typeface="MS PGothic" pitchFamily="34" charset="-128"/>
              </a:rPr>
              <a:t>Path B</a:t>
            </a:r>
          </a:p>
        </p:txBody>
      </p:sp>
      <p:sp>
        <p:nvSpPr>
          <p:cNvPr id="64" name="Rectangle 88"/>
          <p:cNvSpPr>
            <a:spLocks noChangeArrowheads="1"/>
          </p:cNvSpPr>
          <p:nvPr/>
        </p:nvSpPr>
        <p:spPr bwMode="auto">
          <a:xfrm>
            <a:off x="5033963" y="4657725"/>
            <a:ext cx="806450" cy="307975"/>
          </a:xfrm>
          <a:prstGeom prst="rect">
            <a:avLst/>
          </a:prstGeom>
          <a:solidFill>
            <a:srgbClr val="FF6699"/>
          </a:solidFill>
          <a:ln w="28575">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nvGrpSpPr>
          <p:cNvPr id="8" name="Group 102"/>
          <p:cNvGrpSpPr>
            <a:grpSpLocks/>
          </p:cNvGrpSpPr>
          <p:nvPr/>
        </p:nvGrpSpPr>
        <p:grpSpPr bwMode="auto">
          <a:xfrm>
            <a:off x="5073650" y="2814638"/>
            <a:ext cx="690563" cy="384175"/>
            <a:chOff x="3195" y="2015"/>
            <a:chExt cx="435" cy="242"/>
          </a:xfrm>
        </p:grpSpPr>
        <p:sp>
          <p:nvSpPr>
            <p:cNvPr id="180242" name="AutoShape 100"/>
            <p:cNvSpPr>
              <a:spLocks noChangeArrowheads="1"/>
            </p:cNvSpPr>
            <p:nvPr/>
          </p:nvSpPr>
          <p:spPr bwMode="auto">
            <a:xfrm>
              <a:off x="3195" y="2015"/>
              <a:ext cx="435" cy="242"/>
            </a:xfrm>
            <a:prstGeom prst="irregularSeal1">
              <a:avLst/>
            </a:prstGeom>
            <a:solidFill>
              <a:srgbClr val="FF3300"/>
            </a:solidFill>
            <a:ln w="9525">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80243" name="AutoShape 101"/>
            <p:cNvSpPr>
              <a:spLocks noChangeArrowheads="1"/>
            </p:cNvSpPr>
            <p:nvPr/>
          </p:nvSpPr>
          <p:spPr bwMode="auto">
            <a:xfrm>
              <a:off x="3267" y="2087"/>
              <a:ext cx="290" cy="97"/>
            </a:xfrm>
            <a:prstGeom prst="irregularSeal1">
              <a:avLst/>
            </a:prstGeom>
            <a:solidFill>
              <a:srgbClr val="FFFF00"/>
            </a:solidFill>
            <a:ln w="9525">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sp>
        <p:nvSpPr>
          <p:cNvPr id="7" name="TextBox 6"/>
          <p:cNvSpPr txBox="1">
            <a:spLocks noChangeArrowheads="1"/>
          </p:cNvSpPr>
          <p:nvPr/>
        </p:nvSpPr>
        <p:spPr bwMode="auto">
          <a:xfrm>
            <a:off x="2209800" y="5678488"/>
            <a:ext cx="53435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zh-CN" altLang="en-US" sz="1800" b="1" dirty="0">
                <a:solidFill>
                  <a:srgbClr val="0000FF"/>
                </a:solidFill>
                <a:latin typeface="Arial" panose="020B0604020202020204" pitchFamily="34" charset="0"/>
                <a:ea typeface="MS PGothic" pitchFamily="34" charset="-128"/>
              </a:rPr>
              <a:t>与向量处理机模型的条件</a:t>
            </a:r>
            <a:r>
              <a:rPr lang="zh-CN" altLang="en-US" sz="1800" b="1" dirty="0" smtClean="0">
                <a:solidFill>
                  <a:srgbClr val="0000FF"/>
                </a:solidFill>
                <a:latin typeface="Arial" panose="020B0604020202020204" pitchFamily="34" charset="0"/>
                <a:ea typeface="MS PGothic" pitchFamily="34" charset="-128"/>
              </a:rPr>
              <a:t>执行</a:t>
            </a:r>
            <a:r>
              <a:rPr lang="zh-CN" altLang="en-US" sz="1800" b="1" dirty="0">
                <a:solidFill>
                  <a:srgbClr val="0000FF"/>
                </a:solidFill>
                <a:latin typeface="Arial" panose="020B0604020202020204" pitchFamily="34" charset="0"/>
                <a:ea typeface="MS PGothic" pitchFamily="34" charset="-128"/>
              </a:rPr>
              <a:t>类似</a:t>
            </a:r>
            <a:endParaRPr lang="en-US" altLang="zh-CN" sz="1800" b="1" dirty="0">
              <a:solidFill>
                <a:srgbClr val="0000FF"/>
              </a:solidFill>
              <a:latin typeface="Arial" panose="020B0604020202020204" pitchFamily="34" charset="0"/>
              <a:ea typeface="MS PGothic" pitchFamily="34" charset="-128"/>
            </a:endParaRPr>
          </a:p>
          <a:p>
            <a:pPr eaLnBrk="1" hangingPunct="1">
              <a:lnSpc>
                <a:spcPct val="100000"/>
              </a:lnSpc>
              <a:spcBef>
                <a:spcPct val="0"/>
              </a:spcBef>
              <a:buFontTx/>
              <a:buNone/>
            </a:pPr>
            <a:r>
              <a:rPr lang="zh-CN" altLang="en-US" sz="1800" b="1" dirty="0">
                <a:solidFill>
                  <a:srgbClr val="0000FF"/>
                </a:solidFill>
                <a:latin typeface="Arial" panose="020B0604020202020204" pitchFamily="34" charset="0"/>
                <a:ea typeface="MS PGothic" pitchFamily="34" charset="-128"/>
              </a:rPr>
              <a:t>（</a:t>
            </a:r>
            <a:r>
              <a:rPr lang="en-US" altLang="zh-CN" sz="1800" b="1" dirty="0">
                <a:solidFill>
                  <a:srgbClr val="0000FF"/>
                </a:solidFill>
                <a:latin typeface="Arial" panose="020B0604020202020204" pitchFamily="34" charset="0"/>
                <a:ea typeface="MS PGothic" pitchFamily="34" charset="-128"/>
              </a:rPr>
              <a:t>Vector Mask and Masked Vector Operations?</a:t>
            </a:r>
            <a:r>
              <a:rPr lang="zh-CN" altLang="en-US" sz="1800" b="1" dirty="0">
                <a:solidFill>
                  <a:srgbClr val="0000FF"/>
                </a:solidFill>
                <a:latin typeface="Arial" panose="020B0604020202020204" pitchFamily="34" charset="0"/>
                <a:ea typeface="MS PGothic" pitchFamily="34" charset="-128"/>
              </a:rPr>
              <a:t>）</a:t>
            </a:r>
            <a:endParaRPr lang="en-US" altLang="zh-CN" sz="1800" b="1" dirty="0">
              <a:solidFill>
                <a:srgbClr val="0000FF"/>
              </a:solidFill>
              <a:latin typeface="Arial" panose="020B0604020202020204" pitchFamily="34" charset="0"/>
              <a:ea typeface="MS PGothic" pitchFamily="34" charset="-128"/>
            </a:endParaRPr>
          </a:p>
        </p:txBody>
      </p:sp>
    </p:spTree>
    <p:extLst>
      <p:ext uri="{BB962C8B-B14F-4D97-AF65-F5344CB8AC3E}">
        <p14:creationId xmlns:p14="http://schemas.microsoft.com/office/powerpoint/2010/main" val="388884744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3538">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60"/>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61"/>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8"/>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62"/>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63"/>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64"/>
                                        </p:tgtEl>
                                        <p:attrNameLst>
                                          <p:attrName>style.visibility</p:attrName>
                                        </p:attrNameLst>
                                      </p:cBhvr>
                                      <p:to>
                                        <p:strVal val="hidden"/>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r>
              <a:rPr lang="en-US" altLang="zh-CN" dirty="0" smtClean="0"/>
              <a:t>Conditional Branching</a:t>
            </a:r>
            <a:endParaRPr lang="en-AU" altLang="zh-CN" dirty="0" smtClean="0"/>
          </a:p>
        </p:txBody>
      </p:sp>
      <p:sp>
        <p:nvSpPr>
          <p:cNvPr id="242691" name="Rectangle 3"/>
          <p:cNvSpPr>
            <a:spLocks noGrp="1" noChangeArrowheads="1"/>
          </p:cNvSpPr>
          <p:nvPr>
            <p:ph type="body" idx="1"/>
          </p:nvPr>
        </p:nvSpPr>
        <p:spPr>
          <a:xfrm>
            <a:off x="457200" y="1258432"/>
            <a:ext cx="8229599" cy="5051833"/>
          </a:xfrm>
        </p:spPr>
        <p:txBody>
          <a:bodyPr>
            <a:normAutofit fontScale="70000" lnSpcReduction="20000"/>
          </a:bodyPr>
          <a:lstStyle/>
          <a:p>
            <a:r>
              <a:rPr lang="zh-CN" altLang="en-US" dirty="0" smtClean="0"/>
              <a:t>与向量结构类似</a:t>
            </a:r>
            <a:r>
              <a:rPr lang="en-US" dirty="0" smtClean="0"/>
              <a:t>, GPU </a:t>
            </a:r>
            <a:r>
              <a:rPr lang="zh-CN" altLang="en-US" dirty="0" smtClean="0"/>
              <a:t>使用内部的屏蔽字</a:t>
            </a:r>
            <a:r>
              <a:rPr lang="en-US" altLang="zh-CN" dirty="0" smtClean="0"/>
              <a:t>(masks)</a:t>
            </a:r>
            <a:endParaRPr lang="en-US" dirty="0" smtClean="0"/>
          </a:p>
          <a:p>
            <a:r>
              <a:rPr lang="zh-CN" altLang="en-US" dirty="0" smtClean="0"/>
              <a:t>还使用了 （</a:t>
            </a:r>
            <a:r>
              <a:rPr lang="en-US" altLang="zh-CN" dirty="0" smtClean="0"/>
              <a:t>SIMT-Stack</a:t>
            </a:r>
            <a:r>
              <a:rPr lang="zh-CN" altLang="en-US" dirty="0" smtClean="0"/>
              <a:t>）</a:t>
            </a:r>
            <a:endParaRPr lang="en-US" dirty="0" smtClean="0"/>
          </a:p>
          <a:p>
            <a:pPr lvl="1"/>
            <a:r>
              <a:rPr lang="zh-CN" altLang="en-US" dirty="0" smtClean="0"/>
              <a:t>分支同步堆栈</a:t>
            </a:r>
            <a:endParaRPr lang="en-US" dirty="0" smtClean="0"/>
          </a:p>
          <a:p>
            <a:pPr lvl="2"/>
            <a:r>
              <a:rPr lang="zh-CN" altLang="en-US" dirty="0" smtClean="0"/>
              <a:t>保存分支的路径地址</a:t>
            </a:r>
            <a:endParaRPr lang="en-US" altLang="zh-CN" dirty="0" smtClean="0"/>
          </a:p>
          <a:p>
            <a:pPr lvl="2"/>
            <a:r>
              <a:rPr lang="zh-CN" altLang="en-US" dirty="0" smtClean="0"/>
              <a:t>保存该路径的</a:t>
            </a:r>
            <a:r>
              <a:rPr lang="en-US" altLang="zh-CN" dirty="0" smtClean="0"/>
              <a:t>SIMD lane </a:t>
            </a:r>
            <a:r>
              <a:rPr lang="zh-CN" altLang="en-US" dirty="0" smtClean="0"/>
              <a:t>屏蔽字</a:t>
            </a:r>
            <a:r>
              <a:rPr lang="en-US" altLang="zh-CN" dirty="0" smtClean="0"/>
              <a:t>(mask)</a:t>
            </a:r>
            <a:endParaRPr lang="en-US" dirty="0" smtClean="0"/>
          </a:p>
          <a:p>
            <a:pPr lvl="3"/>
            <a:r>
              <a:rPr lang="zh-CN" altLang="en-US" dirty="0" smtClean="0"/>
              <a:t>即指示哪些车道可以提交结果</a:t>
            </a:r>
            <a:endParaRPr lang="en-US" dirty="0" smtClean="0"/>
          </a:p>
          <a:p>
            <a:pPr lvl="1"/>
            <a:r>
              <a:rPr lang="zh-CN" altLang="en-US" dirty="0" smtClean="0"/>
              <a:t>指令标记</a:t>
            </a:r>
            <a:r>
              <a:rPr lang="en-US" altLang="zh-CN" dirty="0" smtClean="0"/>
              <a:t>(instruction markers</a:t>
            </a:r>
            <a:r>
              <a:rPr lang="zh-CN" altLang="en-US" dirty="0" smtClean="0"/>
              <a:t>）</a:t>
            </a:r>
            <a:endParaRPr lang="en-US" altLang="zh-CN" dirty="0" smtClean="0"/>
          </a:p>
          <a:p>
            <a:pPr lvl="2"/>
            <a:r>
              <a:rPr lang="zh-CN" altLang="en-US" dirty="0" smtClean="0"/>
              <a:t>管理何时分支（</a:t>
            </a:r>
            <a:r>
              <a:rPr lang="en-US" altLang="zh-CN" dirty="0" smtClean="0"/>
              <a:t>divergence</a:t>
            </a:r>
            <a:r>
              <a:rPr lang="zh-CN" altLang="en-US" dirty="0" smtClean="0"/>
              <a:t>）到多个执行路径，何时路径汇合</a:t>
            </a:r>
            <a:r>
              <a:rPr lang="en-US" altLang="zh-CN" dirty="0" smtClean="0"/>
              <a:t>(converge)</a:t>
            </a:r>
            <a:endParaRPr lang="en-US" dirty="0" smtClean="0"/>
          </a:p>
          <a:p>
            <a:r>
              <a:rPr lang="en-US" altLang="zh-CN" dirty="0" smtClean="0"/>
              <a:t>PTX</a:t>
            </a:r>
            <a:r>
              <a:rPr lang="zh-CN" altLang="en-US" dirty="0" smtClean="0"/>
              <a:t>层</a:t>
            </a:r>
            <a:endParaRPr lang="en-US" altLang="zh-CN" dirty="0" smtClean="0"/>
          </a:p>
          <a:p>
            <a:pPr lvl="1"/>
            <a:r>
              <a:rPr lang="en-US" altLang="zh-CN" dirty="0" smtClean="0"/>
              <a:t>CUDA</a:t>
            </a:r>
            <a:r>
              <a:rPr lang="zh-CN" altLang="en-US" dirty="0" smtClean="0"/>
              <a:t>线程的控制流由</a:t>
            </a:r>
            <a:r>
              <a:rPr lang="en-US" altLang="zh-CN" dirty="0" smtClean="0"/>
              <a:t>PTX</a:t>
            </a:r>
            <a:r>
              <a:rPr lang="zh-CN" altLang="en-US" dirty="0" smtClean="0"/>
              <a:t>分支指令</a:t>
            </a:r>
            <a:r>
              <a:rPr lang="en-US" altLang="zh-CN" dirty="0" smtClean="0"/>
              <a:t>(branch</a:t>
            </a:r>
            <a:r>
              <a:rPr lang="zh-CN" altLang="en-US" dirty="0" smtClean="0"/>
              <a:t>、</a:t>
            </a:r>
            <a:r>
              <a:rPr lang="en-US" altLang="zh-CN" dirty="0" smtClean="0"/>
              <a:t>call</a:t>
            </a:r>
            <a:r>
              <a:rPr lang="zh-CN" altLang="en-US" dirty="0" smtClean="0"/>
              <a:t>、</a:t>
            </a:r>
            <a:r>
              <a:rPr lang="en-US" altLang="zh-CN" dirty="0" smtClean="0"/>
              <a:t>return and exit</a:t>
            </a:r>
            <a:r>
              <a:rPr lang="zh-CN" altLang="en-US" dirty="0" smtClean="0"/>
              <a:t>）控制   </a:t>
            </a:r>
            <a:r>
              <a:rPr lang="zh-CN" altLang="en-US" dirty="0"/>
              <a:t>以及</a:t>
            </a:r>
            <a:endParaRPr lang="en-US" altLang="zh-CN" dirty="0" smtClean="0"/>
          </a:p>
          <a:p>
            <a:pPr lvl="1"/>
            <a:r>
              <a:rPr lang="zh-CN" altLang="en-US" dirty="0" smtClean="0"/>
              <a:t>由程序员指定的每个线程车道的</a:t>
            </a:r>
            <a:r>
              <a:rPr lang="en-US" altLang="zh-CN" dirty="0" smtClean="0"/>
              <a:t>1-bit</a:t>
            </a:r>
            <a:r>
              <a:rPr lang="zh-CN" altLang="en-US" dirty="0" smtClean="0"/>
              <a:t>谓词寄存器</a:t>
            </a:r>
            <a:endParaRPr lang="en-US" altLang="zh-CN" dirty="0" smtClean="0"/>
          </a:p>
          <a:p>
            <a:r>
              <a:rPr lang="en-US" altLang="zh-CN" dirty="0" smtClean="0"/>
              <a:t>GPU</a:t>
            </a:r>
            <a:r>
              <a:rPr lang="zh-CN" altLang="en-US" dirty="0" smtClean="0"/>
              <a:t>硬件指令层</a:t>
            </a:r>
            <a:r>
              <a:rPr lang="en-US" altLang="zh-CN" dirty="0" smtClean="0"/>
              <a:t>,</a:t>
            </a:r>
            <a:r>
              <a:rPr lang="zh-CN" altLang="en-US" dirty="0" smtClean="0"/>
              <a:t>控制流包括：</a:t>
            </a:r>
            <a:endParaRPr lang="en-US" altLang="zh-CN" dirty="0" smtClean="0"/>
          </a:p>
          <a:p>
            <a:pPr lvl="1"/>
            <a:r>
              <a:rPr lang="zh-CN" altLang="en-US" dirty="0" smtClean="0"/>
              <a:t>分支指令</a:t>
            </a:r>
            <a:r>
              <a:rPr lang="en-US" altLang="zh-CN" dirty="0" smtClean="0"/>
              <a:t>(</a:t>
            </a:r>
            <a:r>
              <a:rPr lang="en-US" altLang="zh-CN" dirty="0" err="1" smtClean="0"/>
              <a:t>branch,jump</a:t>
            </a:r>
            <a:r>
              <a:rPr lang="en-US" altLang="zh-CN" dirty="0" smtClean="0"/>
              <a:t> call return)</a:t>
            </a:r>
          </a:p>
          <a:p>
            <a:pPr lvl="1"/>
            <a:r>
              <a:rPr lang="zh-CN" altLang="en-US" dirty="0" smtClean="0"/>
              <a:t>特殊的指令用于管理分支同步栈</a:t>
            </a:r>
            <a:endParaRPr lang="en-US" altLang="zh-CN" dirty="0" smtClean="0"/>
          </a:p>
          <a:p>
            <a:pPr lvl="1"/>
            <a:r>
              <a:rPr lang="en-US" altLang="zh-CN" dirty="0" smtClean="0"/>
              <a:t>GPU</a:t>
            </a:r>
            <a:r>
              <a:rPr lang="zh-CN" altLang="en-US" dirty="0" smtClean="0"/>
              <a:t>硬件为每个</a:t>
            </a:r>
            <a:r>
              <a:rPr lang="en-US" altLang="zh-CN" dirty="0" smtClean="0"/>
              <a:t>SIMD thread </a:t>
            </a:r>
            <a:r>
              <a:rPr lang="zh-CN" altLang="en-US" dirty="0" smtClean="0"/>
              <a:t>提供堆栈 保存分支的路径</a:t>
            </a:r>
            <a:endParaRPr lang="en-US" altLang="zh-CN" dirty="0" smtClean="0"/>
          </a:p>
          <a:p>
            <a:pPr lvl="1"/>
            <a:r>
              <a:rPr lang="en-US" altLang="zh-CN" dirty="0" smtClean="0"/>
              <a:t>GPU</a:t>
            </a:r>
            <a:r>
              <a:rPr lang="zh-CN" altLang="en-US" dirty="0" smtClean="0"/>
              <a:t>硬件指令带有控制每个线程车道的</a:t>
            </a:r>
            <a:r>
              <a:rPr lang="en-US" altLang="zh-CN" dirty="0" smtClean="0"/>
              <a:t>1-bit</a:t>
            </a:r>
            <a:r>
              <a:rPr lang="zh-CN" altLang="en-US" dirty="0" smtClean="0"/>
              <a:t>谓词寄存器</a:t>
            </a:r>
            <a:endParaRPr lang="en-US" altLang="zh-CN" dirty="0" smtClean="0"/>
          </a:p>
        </p:txBody>
      </p:sp>
      <p:sp>
        <p:nvSpPr>
          <p:cNvPr id="4" name="日期占位符 3"/>
          <p:cNvSpPr>
            <a:spLocks noGrp="1"/>
          </p:cNvSpPr>
          <p:nvPr>
            <p:ph type="dt" sz="quarter" idx="10"/>
          </p:nvPr>
        </p:nvSpPr>
        <p:spPr/>
        <p:txBody>
          <a:bodyPr/>
          <a:lstStyle/>
          <a:p>
            <a:fld id="{708E00FD-98EE-438D-9A58-BB86B308D164}" type="datetime1">
              <a:rPr lang="en-US" altLang="zh-CN" smtClean="0"/>
              <a:t>4/30/2020</a:t>
            </a:fld>
            <a:endParaRPr lang="zh-CN" altLang="en-US"/>
          </a:p>
        </p:txBody>
      </p:sp>
      <p:sp>
        <p:nvSpPr>
          <p:cNvPr id="6" name="页脚占位符 5"/>
          <p:cNvSpPr>
            <a:spLocks noGrp="1"/>
          </p:cNvSpPr>
          <p:nvPr>
            <p:ph type="ftr" sz="quarter" idx="11"/>
          </p:nvPr>
        </p:nvSpPr>
        <p:spPr/>
        <p:txBody>
          <a:bodyPr/>
          <a:lstStyle/>
          <a:p>
            <a:r>
              <a:rPr lang="zh-CN" altLang="en-US" smtClean="0"/>
              <a:t>中国科学技术大学</a:t>
            </a:r>
            <a:endParaRPr lang="zh-CN" altLang="en-US"/>
          </a:p>
        </p:txBody>
      </p:sp>
    </p:spTree>
    <p:extLst>
      <p:ext uri="{BB962C8B-B14F-4D97-AF65-F5344CB8AC3E}">
        <p14:creationId xmlns:p14="http://schemas.microsoft.com/office/powerpoint/2010/main" val="128444222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itle 1"/>
          <p:cNvSpPr>
            <a:spLocks noGrp="1"/>
          </p:cNvSpPr>
          <p:nvPr>
            <p:ph type="title"/>
          </p:nvPr>
        </p:nvSpPr>
        <p:spPr/>
        <p:txBody>
          <a:bodyPr/>
          <a:lstStyle/>
          <a:p>
            <a:r>
              <a:rPr lang="en-US" altLang="zh-CN" smtClean="0"/>
              <a:t>Branch divergence</a:t>
            </a:r>
            <a:endParaRPr lang="en-US" altLang="zh-CN" dirty="0" smtClean="0"/>
          </a:p>
        </p:txBody>
      </p:sp>
      <p:sp>
        <p:nvSpPr>
          <p:cNvPr id="3" name="Content Placeholder 2"/>
          <p:cNvSpPr>
            <a:spLocks noGrp="1"/>
          </p:cNvSpPr>
          <p:nvPr>
            <p:ph idx="1"/>
          </p:nvPr>
        </p:nvSpPr>
        <p:spPr/>
        <p:txBody>
          <a:bodyPr>
            <a:normAutofit fontScale="70000" lnSpcReduction="20000"/>
          </a:bodyPr>
          <a:lstStyle/>
          <a:p>
            <a:r>
              <a:rPr lang="zh-CN" altLang="en-US" dirty="0" smtClean="0"/>
              <a:t>硬件跟踪各</a:t>
            </a:r>
            <a:r>
              <a:rPr lang="en-US" altLang="zh-CN" dirty="0" smtClean="0"/>
              <a:t>µthreads</a:t>
            </a:r>
            <a:r>
              <a:rPr lang="zh-CN" altLang="en-US" dirty="0" smtClean="0"/>
              <a:t>转移的方向（判定哪些是成功的转移，哪些是失败的转移）</a:t>
            </a:r>
            <a:endParaRPr lang="en-US" dirty="0" smtClean="0"/>
          </a:p>
          <a:p>
            <a:pPr>
              <a:lnSpc>
                <a:spcPct val="120000"/>
              </a:lnSpc>
            </a:pPr>
            <a:r>
              <a:rPr lang="zh-CN" altLang="en-US" dirty="0" smtClean="0"/>
              <a:t>如果所有线程所走的路径相同，那么可以保持这种</a:t>
            </a:r>
            <a:r>
              <a:rPr lang="en-US" dirty="0" smtClean="0"/>
              <a:t> SIMD </a:t>
            </a:r>
            <a:r>
              <a:rPr lang="zh-CN" altLang="en-US" dirty="0" smtClean="0"/>
              <a:t>执行模式</a:t>
            </a:r>
            <a:endParaRPr lang="en-US" dirty="0" smtClean="0"/>
          </a:p>
          <a:p>
            <a:r>
              <a:rPr lang="zh-CN" altLang="en-US" dirty="0" smtClean="0"/>
              <a:t>如果各线程选择的方向不一致，那么创建一个屏蔽（</a:t>
            </a:r>
            <a:r>
              <a:rPr lang="en-US" altLang="zh-CN" dirty="0" smtClean="0"/>
              <a:t>mask</a:t>
            </a:r>
            <a:r>
              <a:rPr lang="zh-CN" altLang="en-US" dirty="0" smtClean="0"/>
              <a:t>）</a:t>
            </a:r>
            <a:r>
              <a:rPr lang="en-US" altLang="zh-CN" dirty="0" smtClean="0"/>
              <a:t> </a:t>
            </a:r>
            <a:r>
              <a:rPr lang="zh-CN" altLang="en-US" dirty="0" smtClean="0"/>
              <a:t>向量来指示各线程的转移方向（成功、失败）</a:t>
            </a:r>
            <a:endParaRPr lang="en-US" altLang="zh-CN" dirty="0" smtClean="0"/>
          </a:p>
          <a:p>
            <a:r>
              <a:rPr lang="zh-CN" altLang="en-US" dirty="0" smtClean="0">
                <a:solidFill>
                  <a:srgbClr val="0070C0"/>
                </a:solidFill>
              </a:rPr>
              <a:t>继续执行分支失败的路径，将分支成功的路径压入硬件堆栈（分支同步堆栈），待后续执行</a:t>
            </a:r>
            <a:endParaRPr lang="en-US" dirty="0" smtClean="0">
              <a:solidFill>
                <a:srgbClr val="0070C0"/>
              </a:solidFill>
            </a:endParaRPr>
          </a:p>
          <a:p>
            <a:r>
              <a:rPr lang="en-US" altLang="zh-CN" dirty="0" smtClean="0"/>
              <a:t>SIMD </a:t>
            </a:r>
            <a:r>
              <a:rPr lang="zh-CN" altLang="en-US" dirty="0" smtClean="0"/>
              <a:t>车道何时执行分支同步堆栈中的路径</a:t>
            </a:r>
            <a:r>
              <a:rPr lang="en-US" altLang="zh-CN" dirty="0" smtClean="0"/>
              <a:t>?</a:t>
            </a:r>
          </a:p>
          <a:p>
            <a:pPr lvl="1"/>
            <a:r>
              <a:rPr lang="zh-CN" altLang="en-US" dirty="0" smtClean="0"/>
              <a:t>通过执行</a:t>
            </a:r>
            <a:r>
              <a:rPr lang="en-US" altLang="zh-CN" dirty="0" smtClean="0"/>
              <a:t>pop</a:t>
            </a:r>
            <a:r>
              <a:rPr lang="zh-CN" altLang="en-US" dirty="0" smtClean="0"/>
              <a:t>操作，弹出执行路径以及屏蔽字，执行该转移路径</a:t>
            </a:r>
            <a:endParaRPr lang="en-US" dirty="0" smtClean="0"/>
          </a:p>
          <a:p>
            <a:pPr lvl="1"/>
            <a:r>
              <a:rPr lang="en-US" dirty="0" smtClean="0"/>
              <a:t>SIMD </a:t>
            </a:r>
            <a:r>
              <a:rPr lang="en-US" altLang="zh-CN" dirty="0" smtClean="0"/>
              <a:t>lane</a:t>
            </a:r>
            <a:r>
              <a:rPr lang="zh-CN" altLang="en-US" dirty="0" smtClean="0"/>
              <a:t>完成整个分支路径执行后再执行下一条指令  称为</a:t>
            </a:r>
            <a:r>
              <a:rPr lang="en-US" altLang="zh-CN" dirty="0" smtClean="0"/>
              <a:t>converge(</a:t>
            </a:r>
            <a:r>
              <a:rPr lang="zh-CN" altLang="en-US" dirty="0" smtClean="0"/>
              <a:t>汇聚）</a:t>
            </a:r>
            <a:endParaRPr lang="en-US" altLang="zh-CN" dirty="0" smtClean="0"/>
          </a:p>
          <a:p>
            <a:pPr lvl="1"/>
            <a:r>
              <a:rPr lang="zh-CN" altLang="en-US" dirty="0" smtClean="0"/>
              <a:t>对于相同长度的路径，</a:t>
            </a:r>
            <a:r>
              <a:rPr lang="en-US" altLang="zh-CN" dirty="0" smtClean="0"/>
              <a:t>IF-THEN-ELSE </a:t>
            </a:r>
            <a:r>
              <a:rPr lang="zh-CN" altLang="en-US" dirty="0" smtClean="0"/>
              <a:t>操作 的 效率平均为</a:t>
            </a:r>
            <a:r>
              <a:rPr lang="en-US" altLang="zh-CN" dirty="0" smtClean="0"/>
              <a:t>50%</a:t>
            </a:r>
            <a:endParaRPr lang="en-US" dirty="0"/>
          </a:p>
        </p:txBody>
      </p:sp>
      <p:sp>
        <p:nvSpPr>
          <p:cNvPr id="5" name="日期占位符 4"/>
          <p:cNvSpPr>
            <a:spLocks noGrp="1"/>
          </p:cNvSpPr>
          <p:nvPr>
            <p:ph type="dt" sz="quarter" idx="10"/>
          </p:nvPr>
        </p:nvSpPr>
        <p:spPr/>
        <p:txBody>
          <a:bodyPr/>
          <a:lstStyle/>
          <a:p>
            <a:fld id="{E1C6A679-DC96-4D4F-B5B4-C34E5CA0B773}" type="datetime1">
              <a:rPr lang="en-US" altLang="zh-CN" smtClean="0"/>
              <a:t>4/30/2020</a:t>
            </a:fld>
            <a:endParaRPr lang="zh-CN" altLang="en-US"/>
          </a:p>
        </p:txBody>
      </p:sp>
      <p:sp>
        <p:nvSpPr>
          <p:cNvPr id="6" name="页脚占位符 5"/>
          <p:cNvSpPr>
            <a:spLocks noGrp="1"/>
          </p:cNvSpPr>
          <p:nvPr>
            <p:ph type="ftr" sz="quarter" idx="11"/>
          </p:nvPr>
        </p:nvSpPr>
        <p:spPr/>
        <p:txBody>
          <a:bodyPr/>
          <a:lstStyle/>
          <a:p>
            <a:r>
              <a:rPr lang="zh-CN" altLang="en-US" smtClean="0"/>
              <a:t>中国科学技术大学</a:t>
            </a:r>
            <a:endParaRPr lang="zh-CN" altLang="en-US"/>
          </a:p>
        </p:txBody>
      </p:sp>
    </p:spTree>
    <p:extLst>
      <p:ext uri="{BB962C8B-B14F-4D97-AF65-F5344CB8AC3E}">
        <p14:creationId xmlns:p14="http://schemas.microsoft.com/office/powerpoint/2010/main" val="10312572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GPU</a:t>
            </a:r>
            <a:endParaRPr lang="zh-CN" altLang="en-US" dirty="0"/>
          </a:p>
        </p:txBody>
      </p:sp>
      <p:sp>
        <p:nvSpPr>
          <p:cNvPr id="3" name="内容占位符 2"/>
          <p:cNvSpPr>
            <a:spLocks noGrp="1"/>
          </p:cNvSpPr>
          <p:nvPr>
            <p:ph idx="1"/>
          </p:nvPr>
        </p:nvSpPr>
        <p:spPr/>
        <p:txBody>
          <a:bodyPr/>
          <a:lstStyle/>
          <a:p>
            <a:r>
              <a:rPr lang="en-US" altLang="zh-CN" dirty="0" smtClean="0"/>
              <a:t>GPU</a:t>
            </a:r>
            <a:r>
              <a:rPr lang="zh-CN" altLang="en-US" dirty="0" smtClean="0"/>
              <a:t>的起源</a:t>
            </a:r>
            <a:endParaRPr lang="en-US" altLang="zh-CN" dirty="0" smtClean="0"/>
          </a:p>
          <a:p>
            <a:r>
              <a:rPr lang="en-US" altLang="zh-CN" dirty="0" smtClean="0"/>
              <a:t>GPU</a:t>
            </a:r>
            <a:r>
              <a:rPr lang="zh-CN" altLang="en-US" dirty="0" smtClean="0"/>
              <a:t>基本的硬件结构</a:t>
            </a:r>
            <a:endParaRPr lang="en-US" altLang="zh-CN" dirty="0" smtClean="0"/>
          </a:p>
          <a:p>
            <a:r>
              <a:rPr lang="en-US" altLang="zh-CN" dirty="0" smtClean="0"/>
              <a:t>GPU</a:t>
            </a:r>
            <a:r>
              <a:rPr lang="zh-CN" altLang="en-US" dirty="0" smtClean="0"/>
              <a:t>编程模型</a:t>
            </a:r>
            <a:endParaRPr lang="en-US" altLang="zh-CN" dirty="0" smtClean="0"/>
          </a:p>
          <a:p>
            <a:r>
              <a:rPr lang="en-US" altLang="zh-CN" dirty="0"/>
              <a:t>GPU</a:t>
            </a:r>
            <a:r>
              <a:rPr lang="zh-CN" altLang="en-US" dirty="0" smtClean="0"/>
              <a:t>的存储层次</a:t>
            </a:r>
            <a:endParaRPr lang="en-US" altLang="zh-CN" dirty="0" smtClean="0"/>
          </a:p>
          <a:p>
            <a:r>
              <a:rPr lang="en-US" altLang="zh-CN" dirty="0">
                <a:solidFill>
                  <a:srgbClr val="FF0000"/>
                </a:solidFill>
              </a:rPr>
              <a:t>GPU</a:t>
            </a:r>
            <a:r>
              <a:rPr lang="zh-CN" altLang="en-US" dirty="0">
                <a:solidFill>
                  <a:srgbClr val="FF0000"/>
                </a:solidFill>
              </a:rPr>
              <a:t>分支处理（发散与汇聚）</a:t>
            </a:r>
            <a:endParaRPr lang="en-US" altLang="zh-CN" dirty="0">
              <a:solidFill>
                <a:srgbClr val="FF0000"/>
              </a:solidFill>
            </a:endParaRPr>
          </a:p>
          <a:p>
            <a:pPr marL="0" indent="0">
              <a:buNone/>
            </a:pPr>
            <a:endParaRPr lang="en-US" altLang="zh-CN" dirty="0" smtClean="0"/>
          </a:p>
          <a:p>
            <a:endParaRPr lang="zh-CN" altLang="en-US" dirty="0"/>
          </a:p>
        </p:txBody>
      </p:sp>
      <p:sp>
        <p:nvSpPr>
          <p:cNvPr id="4" name="日期占位符 3"/>
          <p:cNvSpPr>
            <a:spLocks noGrp="1"/>
          </p:cNvSpPr>
          <p:nvPr>
            <p:ph type="dt" sz="half" idx="10"/>
          </p:nvPr>
        </p:nvSpPr>
        <p:spPr/>
        <p:txBody>
          <a:bodyPr/>
          <a:lstStyle/>
          <a:p>
            <a:fld id="{3CAECC47-4834-46AE-AA2D-A3A00AE77D7F}" type="datetime1">
              <a:rPr lang="en-US" altLang="zh-CN" smtClean="0"/>
              <a:t>4/30/2020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dirty="0"/>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8</a:t>
            </a:fld>
            <a:endParaRPr lang="zh-CN" altLang="en-US" dirty="0"/>
          </a:p>
        </p:txBody>
      </p:sp>
    </p:spTree>
    <p:extLst>
      <p:ext uri="{BB962C8B-B14F-4D97-AF65-F5344CB8AC3E}">
        <p14:creationId xmlns:p14="http://schemas.microsoft.com/office/powerpoint/2010/main" val="169280298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a:xfrm>
            <a:off x="498475" y="158750"/>
            <a:ext cx="7886700" cy="690563"/>
          </a:xfrm>
        </p:spPr>
        <p:txBody>
          <a:bodyPr/>
          <a:lstStyle/>
          <a:p>
            <a:pPr eaLnBrk="1" hangingPunct="1"/>
            <a:r>
              <a:rPr lang="en-US" altLang="zh-CN" smtClean="0"/>
              <a:t>Example</a:t>
            </a:r>
            <a:endParaRPr lang="en-AU" altLang="zh-CN" smtClean="0"/>
          </a:p>
        </p:txBody>
      </p:sp>
      <p:sp>
        <p:nvSpPr>
          <p:cNvPr id="185347" name="Rectangle 3"/>
          <p:cNvSpPr>
            <a:spLocks noGrp="1" noChangeArrowheads="1"/>
          </p:cNvSpPr>
          <p:nvPr>
            <p:ph type="body" idx="1"/>
          </p:nvPr>
        </p:nvSpPr>
        <p:spPr>
          <a:xfrm>
            <a:off x="498475" y="1074738"/>
            <a:ext cx="8362950" cy="5238750"/>
          </a:xfrm>
        </p:spPr>
        <p:txBody>
          <a:bodyPr/>
          <a:lstStyle/>
          <a:p>
            <a:pPr eaLnBrk="1" hangingPunct="1">
              <a:lnSpc>
                <a:spcPct val="100000"/>
              </a:lnSpc>
              <a:spcBef>
                <a:spcPct val="0"/>
              </a:spcBef>
              <a:buFont typeface="Arial" panose="020B0604020202020204" pitchFamily="34" charset="0"/>
              <a:buNone/>
            </a:pPr>
            <a:r>
              <a:rPr lang="en-US" altLang="zh-CN" sz="1800" dirty="0" smtClean="0"/>
              <a:t>	</a:t>
            </a:r>
            <a:r>
              <a:rPr lang="en-US" altLang="zh-CN" sz="1800" dirty="0" smtClean="0">
                <a:solidFill>
                  <a:srgbClr val="382CD2"/>
                </a:solidFill>
              </a:rPr>
              <a:t>if (X[</a:t>
            </a:r>
            <a:r>
              <a:rPr lang="en-US" altLang="zh-CN" sz="1800" dirty="0" err="1" smtClean="0">
                <a:solidFill>
                  <a:srgbClr val="382CD2"/>
                </a:solidFill>
              </a:rPr>
              <a:t>i</a:t>
            </a:r>
            <a:r>
              <a:rPr lang="en-US" altLang="zh-CN" sz="1800" dirty="0" smtClean="0">
                <a:solidFill>
                  <a:srgbClr val="382CD2"/>
                </a:solidFill>
              </a:rPr>
              <a:t>] != 0)	</a:t>
            </a:r>
          </a:p>
          <a:p>
            <a:pPr eaLnBrk="1" hangingPunct="1">
              <a:lnSpc>
                <a:spcPct val="100000"/>
              </a:lnSpc>
              <a:spcBef>
                <a:spcPct val="0"/>
              </a:spcBef>
              <a:buFont typeface="Arial" panose="020B0604020202020204" pitchFamily="34" charset="0"/>
              <a:buNone/>
            </a:pPr>
            <a:r>
              <a:rPr lang="en-US" altLang="zh-CN" sz="1800" dirty="0" smtClean="0">
                <a:solidFill>
                  <a:srgbClr val="382CD2"/>
                </a:solidFill>
              </a:rPr>
              <a:t>		X[</a:t>
            </a:r>
            <a:r>
              <a:rPr lang="en-US" altLang="zh-CN" sz="1800" dirty="0" err="1" smtClean="0">
                <a:solidFill>
                  <a:srgbClr val="382CD2"/>
                </a:solidFill>
              </a:rPr>
              <a:t>i</a:t>
            </a:r>
            <a:r>
              <a:rPr lang="en-US" altLang="zh-CN" sz="1800" dirty="0" smtClean="0">
                <a:solidFill>
                  <a:srgbClr val="382CD2"/>
                </a:solidFill>
              </a:rPr>
              <a:t>] = X[</a:t>
            </a:r>
            <a:r>
              <a:rPr lang="en-US" altLang="zh-CN" sz="1800" dirty="0" err="1" smtClean="0">
                <a:solidFill>
                  <a:srgbClr val="382CD2"/>
                </a:solidFill>
              </a:rPr>
              <a:t>i</a:t>
            </a:r>
            <a:r>
              <a:rPr lang="en-US" altLang="zh-CN" sz="1800" dirty="0" smtClean="0">
                <a:solidFill>
                  <a:srgbClr val="382CD2"/>
                </a:solidFill>
              </a:rPr>
              <a:t>] – Y[</a:t>
            </a:r>
            <a:r>
              <a:rPr lang="en-US" altLang="zh-CN" sz="1800" dirty="0" err="1" smtClean="0">
                <a:solidFill>
                  <a:srgbClr val="382CD2"/>
                </a:solidFill>
              </a:rPr>
              <a:t>i</a:t>
            </a:r>
            <a:r>
              <a:rPr lang="en-US" altLang="zh-CN" sz="1800" dirty="0" smtClean="0">
                <a:solidFill>
                  <a:srgbClr val="382CD2"/>
                </a:solidFill>
              </a:rPr>
              <a:t>];</a:t>
            </a:r>
          </a:p>
          <a:p>
            <a:pPr eaLnBrk="1" hangingPunct="1">
              <a:lnSpc>
                <a:spcPct val="100000"/>
              </a:lnSpc>
              <a:spcBef>
                <a:spcPct val="0"/>
              </a:spcBef>
              <a:buFont typeface="Arial" panose="020B0604020202020204" pitchFamily="34" charset="0"/>
              <a:buNone/>
            </a:pPr>
            <a:r>
              <a:rPr lang="en-US" altLang="zh-CN" sz="1800" dirty="0" smtClean="0">
                <a:solidFill>
                  <a:srgbClr val="382CD2"/>
                </a:solidFill>
              </a:rPr>
              <a:t>	else X[</a:t>
            </a:r>
            <a:r>
              <a:rPr lang="en-US" altLang="zh-CN" sz="1800" dirty="0" err="1" smtClean="0">
                <a:solidFill>
                  <a:srgbClr val="382CD2"/>
                </a:solidFill>
              </a:rPr>
              <a:t>i</a:t>
            </a:r>
            <a:r>
              <a:rPr lang="en-US" altLang="zh-CN" sz="1800" dirty="0" smtClean="0">
                <a:solidFill>
                  <a:srgbClr val="382CD2"/>
                </a:solidFill>
              </a:rPr>
              <a:t>] = Z[</a:t>
            </a:r>
            <a:r>
              <a:rPr lang="en-US" altLang="zh-CN" sz="1800" dirty="0" err="1" smtClean="0">
                <a:solidFill>
                  <a:srgbClr val="382CD2"/>
                </a:solidFill>
              </a:rPr>
              <a:t>i</a:t>
            </a:r>
            <a:r>
              <a:rPr lang="en-US" altLang="zh-CN" sz="1800" dirty="0" smtClean="0">
                <a:solidFill>
                  <a:srgbClr val="382CD2"/>
                </a:solidFill>
              </a:rPr>
              <a:t>];</a:t>
            </a:r>
          </a:p>
          <a:p>
            <a:pPr eaLnBrk="1" hangingPunct="1">
              <a:lnSpc>
                <a:spcPct val="100000"/>
              </a:lnSpc>
              <a:spcBef>
                <a:spcPct val="0"/>
              </a:spcBef>
              <a:buFont typeface="Arial" panose="020B0604020202020204" pitchFamily="34" charset="0"/>
              <a:buNone/>
            </a:pPr>
            <a:endParaRPr lang="en-US" altLang="zh-CN" sz="1800" dirty="0" smtClean="0"/>
          </a:p>
          <a:p>
            <a:pPr eaLnBrk="1" hangingPunct="1">
              <a:lnSpc>
                <a:spcPct val="100000"/>
              </a:lnSpc>
              <a:spcBef>
                <a:spcPct val="0"/>
              </a:spcBef>
              <a:buFont typeface="Arial" panose="020B0604020202020204" pitchFamily="34" charset="0"/>
              <a:buNone/>
            </a:pPr>
            <a:r>
              <a:rPr lang="en-US" altLang="zh-CN" sz="1800" dirty="0" smtClean="0"/>
              <a:t>	          ld.global.f64  RD0, [X+R8]  ; RD0 = X[</a:t>
            </a:r>
            <a:r>
              <a:rPr lang="en-US" altLang="zh-CN" sz="1800" dirty="0" err="1" smtClean="0"/>
              <a:t>i</a:t>
            </a:r>
            <a:r>
              <a:rPr lang="en-US" altLang="zh-CN" sz="1800" dirty="0" smtClean="0"/>
              <a:t>]</a:t>
            </a:r>
          </a:p>
          <a:p>
            <a:pPr eaLnBrk="1" hangingPunct="1">
              <a:lnSpc>
                <a:spcPct val="100000"/>
              </a:lnSpc>
              <a:spcBef>
                <a:spcPct val="0"/>
              </a:spcBef>
              <a:buFont typeface="Arial" panose="020B0604020202020204" pitchFamily="34" charset="0"/>
              <a:buNone/>
            </a:pPr>
            <a:r>
              <a:rPr lang="en-US" altLang="zh-CN" sz="1800" dirty="0" smtClean="0"/>
              <a:t>	          setp.neq.s32  P1, RD0, #0   ; P1 is predicate register 1</a:t>
            </a:r>
          </a:p>
          <a:p>
            <a:pPr eaLnBrk="1" hangingPunct="1">
              <a:lnSpc>
                <a:spcPct val="100000"/>
              </a:lnSpc>
              <a:spcBef>
                <a:spcPct val="0"/>
              </a:spcBef>
              <a:buFont typeface="Arial" panose="020B0604020202020204" pitchFamily="34" charset="0"/>
              <a:buNone/>
            </a:pPr>
            <a:r>
              <a:rPr lang="en-US" altLang="zh-CN" sz="1800" dirty="0" smtClean="0"/>
              <a:t>	          </a:t>
            </a:r>
            <a:r>
              <a:rPr lang="en-US" altLang="zh-CN" sz="1800" dirty="0" smtClean="0">
                <a:solidFill>
                  <a:srgbClr val="FF0000"/>
                </a:solidFill>
              </a:rPr>
              <a:t>@!P1, bra  ELSE1, </a:t>
            </a:r>
            <a:r>
              <a:rPr lang="en-US" altLang="zh-CN" sz="1800" i="1" dirty="0" smtClean="0">
                <a:solidFill>
                  <a:srgbClr val="FF0000"/>
                </a:solidFill>
              </a:rPr>
              <a:t>*Push     </a:t>
            </a:r>
            <a:r>
              <a:rPr lang="en-US" altLang="zh-CN" sz="1800" i="1" dirty="0" smtClean="0"/>
              <a:t>; </a:t>
            </a:r>
            <a:r>
              <a:rPr lang="en-US" altLang="zh-CN" sz="1800" i="1" dirty="0" smtClean="0">
                <a:solidFill>
                  <a:srgbClr val="0070C0"/>
                </a:solidFill>
              </a:rPr>
              <a:t>Push old mask, set new mask bits</a:t>
            </a:r>
          </a:p>
          <a:p>
            <a:pPr eaLnBrk="1" hangingPunct="1">
              <a:lnSpc>
                <a:spcPct val="100000"/>
              </a:lnSpc>
              <a:spcBef>
                <a:spcPct val="0"/>
              </a:spcBef>
              <a:buFont typeface="Arial" panose="020B0604020202020204" pitchFamily="34" charset="0"/>
              <a:buNone/>
            </a:pPr>
            <a:r>
              <a:rPr lang="en-US" altLang="zh-CN" sz="1800" dirty="0" smtClean="0"/>
              <a:t>				                    ; if P1 false, go to ELSE1</a:t>
            </a:r>
          </a:p>
          <a:p>
            <a:pPr eaLnBrk="1" hangingPunct="1">
              <a:lnSpc>
                <a:spcPct val="100000"/>
              </a:lnSpc>
              <a:spcBef>
                <a:spcPct val="0"/>
              </a:spcBef>
              <a:buFont typeface="Arial" panose="020B0604020202020204" pitchFamily="34" charset="0"/>
              <a:buNone/>
            </a:pPr>
            <a:r>
              <a:rPr lang="es-ES" altLang="zh-CN" sz="1800" dirty="0" smtClean="0"/>
              <a:t>	          ld.global.f64 RD2, [Y+R8]  ; RD2 = Y[i]</a:t>
            </a:r>
          </a:p>
          <a:p>
            <a:pPr eaLnBrk="1" hangingPunct="1">
              <a:lnSpc>
                <a:spcPct val="100000"/>
              </a:lnSpc>
              <a:spcBef>
                <a:spcPct val="0"/>
              </a:spcBef>
              <a:buFont typeface="Arial" panose="020B0604020202020204" pitchFamily="34" charset="0"/>
              <a:buNone/>
            </a:pPr>
            <a:r>
              <a:rPr lang="en-US" altLang="zh-CN" sz="1800" dirty="0" smtClean="0"/>
              <a:t>	          sub.f64 RD0, RD0, RD2      ; Difference in RD0</a:t>
            </a:r>
          </a:p>
          <a:p>
            <a:pPr eaLnBrk="1" hangingPunct="1">
              <a:lnSpc>
                <a:spcPct val="100000"/>
              </a:lnSpc>
              <a:spcBef>
                <a:spcPct val="0"/>
              </a:spcBef>
              <a:buFont typeface="Arial" panose="020B0604020202020204" pitchFamily="34" charset="0"/>
              <a:buNone/>
            </a:pPr>
            <a:r>
              <a:rPr lang="nn-NO" altLang="zh-CN" sz="1800" dirty="0" smtClean="0"/>
              <a:t>	          st.global.f64 [X+R8], RD0  ; X[i] = RD0</a:t>
            </a:r>
          </a:p>
          <a:p>
            <a:pPr eaLnBrk="1" hangingPunct="1">
              <a:lnSpc>
                <a:spcPct val="100000"/>
              </a:lnSpc>
              <a:spcBef>
                <a:spcPct val="0"/>
              </a:spcBef>
              <a:buFont typeface="Arial" panose="020B0604020202020204" pitchFamily="34" charset="0"/>
              <a:buNone/>
            </a:pPr>
            <a:r>
              <a:rPr lang="en-US" altLang="zh-CN" sz="1800" dirty="0" smtClean="0"/>
              <a:t>	         </a:t>
            </a:r>
            <a:r>
              <a:rPr lang="en-US" altLang="zh-CN" sz="1800" dirty="0" smtClean="0">
                <a:solidFill>
                  <a:srgbClr val="FF0000"/>
                </a:solidFill>
              </a:rPr>
              <a:t>@P1, bra  ENDIF1, </a:t>
            </a:r>
            <a:r>
              <a:rPr lang="en-US" altLang="zh-CN" sz="1800" i="1" dirty="0" smtClean="0">
                <a:solidFill>
                  <a:srgbClr val="FF0000"/>
                </a:solidFill>
              </a:rPr>
              <a:t>*Comp  </a:t>
            </a:r>
            <a:r>
              <a:rPr lang="en-US" altLang="zh-CN" sz="1800" i="1" dirty="0" smtClean="0"/>
              <a:t>; </a:t>
            </a:r>
            <a:r>
              <a:rPr lang="en-US" altLang="zh-CN" sz="1800" i="1" dirty="0" smtClean="0">
                <a:solidFill>
                  <a:srgbClr val="0070C0"/>
                </a:solidFill>
              </a:rPr>
              <a:t>complement mask bits</a:t>
            </a:r>
          </a:p>
          <a:p>
            <a:pPr eaLnBrk="1" hangingPunct="1">
              <a:lnSpc>
                <a:spcPct val="100000"/>
              </a:lnSpc>
              <a:spcBef>
                <a:spcPct val="0"/>
              </a:spcBef>
              <a:buFont typeface="Arial" panose="020B0604020202020204" pitchFamily="34" charset="0"/>
              <a:buNone/>
            </a:pPr>
            <a:r>
              <a:rPr lang="en-US" altLang="zh-CN" sz="1800" dirty="0" smtClean="0"/>
              <a:t>					  ; if P1 true, go to ENDIF1</a:t>
            </a:r>
          </a:p>
          <a:p>
            <a:pPr eaLnBrk="1" hangingPunct="1">
              <a:lnSpc>
                <a:spcPct val="100000"/>
              </a:lnSpc>
              <a:spcBef>
                <a:spcPct val="0"/>
              </a:spcBef>
              <a:buFont typeface="Arial" panose="020B0604020202020204" pitchFamily="34" charset="0"/>
              <a:buNone/>
            </a:pPr>
            <a:r>
              <a:rPr lang="pl-PL" altLang="zh-CN" sz="1800" dirty="0" smtClean="0"/>
              <a:t>ELSE1:</a:t>
            </a:r>
            <a:r>
              <a:rPr lang="en-US" altLang="zh-CN" sz="1800" dirty="0" smtClean="0"/>
              <a:t>	</a:t>
            </a:r>
            <a:r>
              <a:rPr lang="pl-PL" altLang="zh-CN" sz="1800" dirty="0" smtClean="0"/>
              <a:t>ld.global.f64 RD0, [Z+R8]</a:t>
            </a:r>
            <a:r>
              <a:rPr lang="en-US" altLang="zh-CN" sz="1800" dirty="0" smtClean="0"/>
              <a:t>	  </a:t>
            </a:r>
            <a:r>
              <a:rPr lang="pl-PL" altLang="zh-CN" sz="1800" dirty="0" smtClean="0"/>
              <a:t>; RD0 = Z[i]</a:t>
            </a:r>
          </a:p>
          <a:p>
            <a:pPr eaLnBrk="1" hangingPunct="1">
              <a:lnSpc>
                <a:spcPct val="100000"/>
              </a:lnSpc>
              <a:spcBef>
                <a:spcPct val="0"/>
              </a:spcBef>
              <a:buFont typeface="Arial" panose="020B0604020202020204" pitchFamily="34" charset="0"/>
              <a:buNone/>
            </a:pPr>
            <a:r>
              <a:rPr lang="nn-NO" altLang="zh-CN" sz="1800" dirty="0" smtClean="0"/>
              <a:t>		st.global.f64 [X+R8], RD0	  ; X[i] = RD0</a:t>
            </a:r>
          </a:p>
          <a:p>
            <a:pPr eaLnBrk="1" hangingPunct="1">
              <a:lnSpc>
                <a:spcPct val="100000"/>
              </a:lnSpc>
              <a:spcBef>
                <a:spcPct val="0"/>
              </a:spcBef>
              <a:buFont typeface="Arial" panose="020B0604020202020204" pitchFamily="34" charset="0"/>
              <a:buNone/>
            </a:pPr>
            <a:r>
              <a:rPr lang="en-US" altLang="zh-CN" sz="1800" dirty="0" smtClean="0"/>
              <a:t>ENDIF1: </a:t>
            </a:r>
            <a:r>
              <a:rPr lang="en-US" altLang="zh-CN" sz="1800" i="1" dirty="0" smtClean="0">
                <a:solidFill>
                  <a:srgbClr val="FF0000"/>
                </a:solidFill>
              </a:rPr>
              <a:t>&lt;next instruction&gt;, *Pop  </a:t>
            </a:r>
            <a:r>
              <a:rPr lang="en-US" altLang="zh-CN" sz="1800" i="1" dirty="0" smtClean="0"/>
              <a:t>; </a:t>
            </a:r>
            <a:r>
              <a:rPr lang="en-US" altLang="zh-CN" sz="1800" i="1" dirty="0" smtClean="0">
                <a:solidFill>
                  <a:srgbClr val="0070C0"/>
                </a:solidFill>
              </a:rPr>
              <a:t>pop to restore old mask</a:t>
            </a:r>
            <a:endParaRPr lang="en-US" altLang="zh-CN" sz="1800" dirty="0" smtClean="0">
              <a:solidFill>
                <a:srgbClr val="0070C0"/>
              </a:solidFill>
            </a:endParaRPr>
          </a:p>
        </p:txBody>
      </p:sp>
      <p:sp>
        <p:nvSpPr>
          <p:cNvPr id="4" name="日期占位符 3"/>
          <p:cNvSpPr>
            <a:spLocks noGrp="1"/>
          </p:cNvSpPr>
          <p:nvPr>
            <p:ph type="dt" sz="quarter" idx="10"/>
          </p:nvPr>
        </p:nvSpPr>
        <p:spPr/>
        <p:txBody>
          <a:bodyPr/>
          <a:lstStyle/>
          <a:p>
            <a:pPr>
              <a:defRPr/>
            </a:pPr>
            <a:fld id="{BB71042B-0ECA-4D5D-B920-549CE5C11388}" type="datetime1">
              <a:rPr lang="en-US" altLang="zh-CN" smtClean="0"/>
              <a:t>4/30/2020</a:t>
            </a:fld>
            <a:endParaRPr lang="zh-CN" altLang="en-US" dirty="0"/>
          </a:p>
        </p:txBody>
      </p:sp>
      <p:sp>
        <p:nvSpPr>
          <p:cNvPr id="185349"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6A4CACDD-EF99-456F-A181-D569DAD1ECFA}" type="slidenum">
              <a:rPr lang="zh-CN" altLang="en-US"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80</a:t>
            </a:fld>
            <a:endParaRPr lang="zh-CN" altLang="en-US" sz="1200" smtClean="0">
              <a:solidFill>
                <a:srgbClr val="898989"/>
              </a:solidFill>
              <a:latin typeface="Calibri" panose="020F050202020403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p>
            <a:pPr>
              <a:defRPr/>
            </a:pPr>
            <a:r>
              <a:rPr lang="zh-CN" altLang="en-US" dirty="0" smtClean="0"/>
              <a:t>中国科学技术大学</a:t>
            </a:r>
            <a:endParaRPr lang="zh-CN" altLang="en-US" dirty="0"/>
          </a:p>
        </p:txBody>
      </p:sp>
    </p:spTree>
    <p:extLst>
      <p:ext uri="{BB962C8B-B14F-4D97-AF65-F5344CB8AC3E}">
        <p14:creationId xmlns:p14="http://schemas.microsoft.com/office/powerpoint/2010/main" val="396624024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Title 1"/>
          <p:cNvSpPr>
            <a:spLocks noGrp="1"/>
          </p:cNvSpPr>
          <p:nvPr>
            <p:ph type="title"/>
          </p:nvPr>
        </p:nvSpPr>
        <p:spPr/>
        <p:txBody>
          <a:bodyPr>
            <a:normAutofit/>
          </a:bodyPr>
          <a:lstStyle/>
          <a:p>
            <a:r>
              <a:rPr lang="en-US" altLang="zh-CN" sz="3600" dirty="0" smtClean="0"/>
              <a:t>Branch Divergence Handling</a:t>
            </a:r>
          </a:p>
        </p:txBody>
      </p:sp>
      <p:sp>
        <p:nvSpPr>
          <p:cNvPr id="6" name="日期占位符 5"/>
          <p:cNvSpPr>
            <a:spLocks noGrp="1"/>
          </p:cNvSpPr>
          <p:nvPr>
            <p:ph type="dt" sz="half" idx="10"/>
          </p:nvPr>
        </p:nvSpPr>
        <p:spPr/>
        <p:txBody>
          <a:bodyPr/>
          <a:lstStyle/>
          <a:p>
            <a:fld id="{B611ED9D-0234-43AE-A6CB-52D88B1539CF}" type="datetime1">
              <a:rPr lang="en-US" altLang="zh-CN" smtClean="0"/>
              <a:t>4/30/2020</a:t>
            </a:fld>
            <a:endParaRPr lang="zh-CN" altLang="en-US"/>
          </a:p>
        </p:txBody>
      </p:sp>
      <p:sp>
        <p:nvSpPr>
          <p:cNvPr id="8" name="页脚占位符 7"/>
          <p:cNvSpPr>
            <a:spLocks noGrp="1"/>
          </p:cNvSpPr>
          <p:nvPr>
            <p:ph type="ftr" sz="quarter" idx="11"/>
          </p:nvPr>
        </p:nvSpPr>
        <p:spPr/>
        <p:txBody>
          <a:bodyPr/>
          <a:lstStyle/>
          <a:p>
            <a:r>
              <a:rPr lang="zh-CN" altLang="en-US" smtClean="0"/>
              <a:t>中国科学技术大学</a:t>
            </a:r>
            <a:endParaRPr lang="zh-CN" altLang="en-US" dirty="0"/>
          </a:p>
        </p:txBody>
      </p:sp>
      <p:sp>
        <p:nvSpPr>
          <p:cNvPr id="9" name="灯片编号占位符 8"/>
          <p:cNvSpPr>
            <a:spLocks noGrp="1"/>
          </p:cNvSpPr>
          <p:nvPr>
            <p:ph type="sldNum" sz="quarter" idx="12"/>
          </p:nvPr>
        </p:nvSpPr>
        <p:spPr/>
        <p:txBody>
          <a:bodyPr/>
          <a:lstStyle/>
          <a:p>
            <a:fld id="{8BD4F407-B401-4F27-B84C-F4D1FCFDF361}" type="slidenum">
              <a:rPr lang="zh-CN" altLang="en-US" smtClean="0"/>
              <a:pPr/>
              <a:t>81</a:t>
            </a:fld>
            <a:endParaRPr lang="zh-CN" altLang="en-US" dirty="0"/>
          </a:p>
        </p:txBody>
      </p:sp>
      <p:sp>
        <p:nvSpPr>
          <p:cNvPr id="189444" name="Rectangle 4"/>
          <p:cNvSpPr>
            <a:spLocks noChangeArrowheads="1"/>
          </p:cNvSpPr>
          <p:nvPr/>
        </p:nvSpPr>
        <p:spPr bwMode="auto">
          <a:xfrm>
            <a:off x="1692275" y="3330575"/>
            <a:ext cx="1441450" cy="433388"/>
          </a:xfrm>
          <a:prstGeom prst="rect">
            <a:avLst/>
          </a:prstGeom>
          <a:solidFill>
            <a:srgbClr val="CCCCFF"/>
          </a:solidFill>
          <a:ln w="38100">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2000" b="1">
                <a:solidFill>
                  <a:srgbClr val="000000"/>
                </a:solidFill>
                <a:latin typeface="Arial" panose="020B0604020202020204" pitchFamily="34" charset="0"/>
                <a:ea typeface="MS PGothic" pitchFamily="34" charset="-128"/>
              </a:rPr>
              <a:t>A</a:t>
            </a:r>
          </a:p>
        </p:txBody>
      </p:sp>
      <p:sp>
        <p:nvSpPr>
          <p:cNvPr id="189445" name="Rectangle 5"/>
          <p:cNvSpPr>
            <a:spLocks noChangeArrowheads="1"/>
          </p:cNvSpPr>
          <p:nvPr/>
        </p:nvSpPr>
        <p:spPr bwMode="auto">
          <a:xfrm>
            <a:off x="900113" y="4411663"/>
            <a:ext cx="1441450" cy="433387"/>
          </a:xfrm>
          <a:prstGeom prst="rect">
            <a:avLst/>
          </a:prstGeom>
          <a:solidFill>
            <a:srgbClr val="CCCCFF"/>
          </a:solidFill>
          <a:ln w="38100">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2000" b="1">
                <a:solidFill>
                  <a:srgbClr val="000000"/>
                </a:solidFill>
                <a:latin typeface="Arial" panose="020B0604020202020204" pitchFamily="34" charset="0"/>
                <a:ea typeface="MS PGothic" pitchFamily="34" charset="-128"/>
              </a:rPr>
              <a:t>B</a:t>
            </a:r>
          </a:p>
        </p:txBody>
      </p:sp>
      <p:sp>
        <p:nvSpPr>
          <p:cNvPr id="189446" name="Rectangle 6"/>
          <p:cNvSpPr>
            <a:spLocks noChangeArrowheads="1"/>
          </p:cNvSpPr>
          <p:nvPr/>
        </p:nvSpPr>
        <p:spPr bwMode="auto">
          <a:xfrm>
            <a:off x="2484438" y="4411663"/>
            <a:ext cx="1441450" cy="433387"/>
          </a:xfrm>
          <a:prstGeom prst="rect">
            <a:avLst/>
          </a:prstGeom>
          <a:solidFill>
            <a:srgbClr val="CCCCFF"/>
          </a:solidFill>
          <a:ln w="38100">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2000" b="1" dirty="0">
                <a:solidFill>
                  <a:srgbClr val="000000"/>
                </a:solidFill>
                <a:latin typeface="Arial" panose="020B0604020202020204" pitchFamily="34" charset="0"/>
                <a:ea typeface="MS PGothic" pitchFamily="34" charset="-128"/>
              </a:rPr>
              <a:t>C</a:t>
            </a:r>
          </a:p>
        </p:txBody>
      </p:sp>
      <p:sp>
        <p:nvSpPr>
          <p:cNvPr id="189447" name="Rectangle 7"/>
          <p:cNvSpPr>
            <a:spLocks noChangeArrowheads="1"/>
          </p:cNvSpPr>
          <p:nvPr/>
        </p:nvSpPr>
        <p:spPr bwMode="auto">
          <a:xfrm>
            <a:off x="1692275" y="5564188"/>
            <a:ext cx="1441450" cy="433387"/>
          </a:xfrm>
          <a:prstGeom prst="rect">
            <a:avLst/>
          </a:prstGeom>
          <a:solidFill>
            <a:srgbClr val="CCCCFF"/>
          </a:solidFill>
          <a:ln w="38100">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2000" b="1">
                <a:solidFill>
                  <a:srgbClr val="000000"/>
                </a:solidFill>
                <a:latin typeface="Arial" panose="020B0604020202020204" pitchFamily="34" charset="0"/>
                <a:ea typeface="MS PGothic" pitchFamily="34" charset="-128"/>
              </a:rPr>
              <a:t>D</a:t>
            </a:r>
          </a:p>
        </p:txBody>
      </p:sp>
      <p:cxnSp>
        <p:nvCxnSpPr>
          <p:cNvPr id="189448" name="AutoShape 8"/>
          <p:cNvCxnSpPr>
            <a:cxnSpLocks noChangeShapeType="1"/>
            <a:stCxn id="189444" idx="2"/>
            <a:endCxn id="189445" idx="0"/>
          </p:cNvCxnSpPr>
          <p:nvPr/>
        </p:nvCxnSpPr>
        <p:spPr bwMode="auto">
          <a:xfrm flipH="1">
            <a:off x="1620838" y="3783013"/>
            <a:ext cx="792162" cy="609600"/>
          </a:xfrm>
          <a:prstGeom prst="straightConnector1">
            <a:avLst/>
          </a:prstGeom>
          <a:noFill/>
          <a:ln w="38100">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189449" name="AutoShape 9"/>
          <p:cNvCxnSpPr>
            <a:cxnSpLocks noChangeShapeType="1"/>
            <a:stCxn id="189444" idx="2"/>
            <a:endCxn id="189446" idx="0"/>
          </p:cNvCxnSpPr>
          <p:nvPr/>
        </p:nvCxnSpPr>
        <p:spPr bwMode="auto">
          <a:xfrm>
            <a:off x="2413000" y="3783013"/>
            <a:ext cx="792163" cy="609600"/>
          </a:xfrm>
          <a:prstGeom prst="straightConnector1">
            <a:avLst/>
          </a:prstGeom>
          <a:noFill/>
          <a:ln w="38100">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189450" name="AutoShape 10"/>
          <p:cNvCxnSpPr>
            <a:cxnSpLocks noChangeShapeType="1"/>
            <a:stCxn id="189445" idx="2"/>
            <a:endCxn id="189447" idx="0"/>
          </p:cNvCxnSpPr>
          <p:nvPr/>
        </p:nvCxnSpPr>
        <p:spPr bwMode="auto">
          <a:xfrm>
            <a:off x="1620838" y="4864100"/>
            <a:ext cx="792162" cy="681038"/>
          </a:xfrm>
          <a:prstGeom prst="straightConnector1">
            <a:avLst/>
          </a:prstGeom>
          <a:noFill/>
          <a:ln w="38100">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189451" name="AutoShape 11"/>
          <p:cNvCxnSpPr>
            <a:cxnSpLocks noChangeShapeType="1"/>
            <a:stCxn id="189446" idx="2"/>
            <a:endCxn id="189447" idx="0"/>
          </p:cNvCxnSpPr>
          <p:nvPr/>
        </p:nvCxnSpPr>
        <p:spPr bwMode="auto">
          <a:xfrm flipH="1">
            <a:off x="2413000" y="4864100"/>
            <a:ext cx="792163" cy="681038"/>
          </a:xfrm>
          <a:prstGeom prst="straightConnector1">
            <a:avLst/>
          </a:prstGeom>
          <a:noFill/>
          <a:ln w="38100">
            <a:solidFill>
              <a:schemeClr val="tx1"/>
            </a:solidFill>
            <a:round/>
            <a:headEnd/>
            <a:tailEnd type="triangle" w="med" len="lg"/>
          </a:ln>
          <a:extLst>
            <a:ext uri="{909E8E84-426E-40DD-AFC4-6F175D3DCCD1}">
              <a14:hiddenFill xmlns:a14="http://schemas.microsoft.com/office/drawing/2010/main">
                <a:noFill/>
              </a14:hiddenFill>
            </a:ext>
          </a:extLst>
        </p:spPr>
      </p:cxnSp>
      <p:grpSp>
        <p:nvGrpSpPr>
          <p:cNvPr id="2" name="Group 17"/>
          <p:cNvGrpSpPr>
            <a:grpSpLocks/>
          </p:cNvGrpSpPr>
          <p:nvPr/>
        </p:nvGrpSpPr>
        <p:grpSpPr bwMode="auto">
          <a:xfrm>
            <a:off x="1042988" y="3548063"/>
            <a:ext cx="1439862" cy="2232025"/>
            <a:chOff x="521" y="1344"/>
            <a:chExt cx="907" cy="1406"/>
          </a:xfrm>
        </p:grpSpPr>
        <p:sp>
          <p:nvSpPr>
            <p:cNvPr id="189509" name="Freeform 13"/>
            <p:cNvSpPr>
              <a:spLocks/>
            </p:cNvSpPr>
            <p:nvPr/>
          </p:nvSpPr>
          <p:spPr bwMode="auto">
            <a:xfrm>
              <a:off x="521" y="1344"/>
              <a:ext cx="635" cy="1406"/>
            </a:xfrm>
            <a:custGeom>
              <a:avLst/>
              <a:gdLst>
                <a:gd name="T0" fmla="*/ 2 w 824"/>
                <a:gd name="T1" fmla="*/ 0 h 1406"/>
                <a:gd name="T2" fmla="*/ 2 w 824"/>
                <a:gd name="T3" fmla="*/ 680 h 1406"/>
                <a:gd name="T4" fmla="*/ 2 w 824"/>
                <a:gd name="T5" fmla="*/ 1406 h 1406"/>
                <a:gd name="T6" fmla="*/ 0 60000 65536"/>
                <a:gd name="T7" fmla="*/ 0 60000 65536"/>
                <a:gd name="T8" fmla="*/ 0 60000 65536"/>
                <a:gd name="T9" fmla="*/ 0 w 824"/>
                <a:gd name="T10" fmla="*/ 0 h 1406"/>
                <a:gd name="T11" fmla="*/ 824 w 824"/>
                <a:gd name="T12" fmla="*/ 1406 h 1406"/>
              </a:gdLst>
              <a:ahLst/>
              <a:cxnLst>
                <a:cxn ang="T6">
                  <a:pos x="T0" y="T1"/>
                </a:cxn>
                <a:cxn ang="T7">
                  <a:pos x="T2" y="T3"/>
                </a:cxn>
                <a:cxn ang="T8">
                  <a:pos x="T4" y="T5"/>
                </a:cxn>
              </a:cxnLst>
              <a:rect l="T9" t="T10" r="T11" b="T12"/>
              <a:pathLst>
                <a:path w="824" h="1406">
                  <a:moveTo>
                    <a:pt x="824" y="0"/>
                  </a:moveTo>
                  <a:cubicBezTo>
                    <a:pt x="420" y="223"/>
                    <a:pt x="16" y="446"/>
                    <a:pt x="8" y="680"/>
                  </a:cubicBezTo>
                  <a:cubicBezTo>
                    <a:pt x="0" y="914"/>
                    <a:pt x="651" y="1278"/>
                    <a:pt x="779" y="1406"/>
                  </a:cubicBezTo>
                </a:path>
              </a:pathLst>
            </a:custGeom>
            <a:noFill/>
            <a:ln w="57150">
              <a:solidFill>
                <a:srgbClr val="FF66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9510" name="Freeform 14"/>
            <p:cNvSpPr>
              <a:spLocks/>
            </p:cNvSpPr>
            <p:nvPr/>
          </p:nvSpPr>
          <p:spPr bwMode="auto">
            <a:xfrm>
              <a:off x="657" y="1344"/>
              <a:ext cx="635" cy="1406"/>
            </a:xfrm>
            <a:custGeom>
              <a:avLst/>
              <a:gdLst>
                <a:gd name="T0" fmla="*/ 2 w 824"/>
                <a:gd name="T1" fmla="*/ 0 h 1406"/>
                <a:gd name="T2" fmla="*/ 2 w 824"/>
                <a:gd name="T3" fmla="*/ 680 h 1406"/>
                <a:gd name="T4" fmla="*/ 2 w 824"/>
                <a:gd name="T5" fmla="*/ 1406 h 1406"/>
                <a:gd name="T6" fmla="*/ 0 60000 65536"/>
                <a:gd name="T7" fmla="*/ 0 60000 65536"/>
                <a:gd name="T8" fmla="*/ 0 60000 65536"/>
                <a:gd name="T9" fmla="*/ 0 w 824"/>
                <a:gd name="T10" fmla="*/ 0 h 1406"/>
                <a:gd name="T11" fmla="*/ 824 w 824"/>
                <a:gd name="T12" fmla="*/ 1406 h 1406"/>
              </a:gdLst>
              <a:ahLst/>
              <a:cxnLst>
                <a:cxn ang="T6">
                  <a:pos x="T0" y="T1"/>
                </a:cxn>
                <a:cxn ang="T7">
                  <a:pos x="T2" y="T3"/>
                </a:cxn>
                <a:cxn ang="T8">
                  <a:pos x="T4" y="T5"/>
                </a:cxn>
              </a:cxnLst>
              <a:rect l="T9" t="T10" r="T11" b="T12"/>
              <a:pathLst>
                <a:path w="824" h="1406">
                  <a:moveTo>
                    <a:pt x="824" y="0"/>
                  </a:moveTo>
                  <a:cubicBezTo>
                    <a:pt x="420" y="223"/>
                    <a:pt x="16" y="446"/>
                    <a:pt x="8" y="680"/>
                  </a:cubicBezTo>
                  <a:cubicBezTo>
                    <a:pt x="0" y="914"/>
                    <a:pt x="651" y="1278"/>
                    <a:pt x="779" y="1406"/>
                  </a:cubicBezTo>
                </a:path>
              </a:pathLst>
            </a:custGeom>
            <a:noFill/>
            <a:ln w="57150">
              <a:solidFill>
                <a:srgbClr val="FF66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9511" name="Freeform 15"/>
            <p:cNvSpPr>
              <a:spLocks/>
            </p:cNvSpPr>
            <p:nvPr/>
          </p:nvSpPr>
          <p:spPr bwMode="auto">
            <a:xfrm>
              <a:off x="793" y="1344"/>
              <a:ext cx="635" cy="1406"/>
            </a:xfrm>
            <a:custGeom>
              <a:avLst/>
              <a:gdLst>
                <a:gd name="T0" fmla="*/ 2 w 824"/>
                <a:gd name="T1" fmla="*/ 0 h 1406"/>
                <a:gd name="T2" fmla="*/ 2 w 824"/>
                <a:gd name="T3" fmla="*/ 680 h 1406"/>
                <a:gd name="T4" fmla="*/ 2 w 824"/>
                <a:gd name="T5" fmla="*/ 1406 h 1406"/>
                <a:gd name="T6" fmla="*/ 0 60000 65536"/>
                <a:gd name="T7" fmla="*/ 0 60000 65536"/>
                <a:gd name="T8" fmla="*/ 0 60000 65536"/>
                <a:gd name="T9" fmla="*/ 0 w 824"/>
                <a:gd name="T10" fmla="*/ 0 h 1406"/>
                <a:gd name="T11" fmla="*/ 824 w 824"/>
                <a:gd name="T12" fmla="*/ 1406 h 1406"/>
              </a:gdLst>
              <a:ahLst/>
              <a:cxnLst>
                <a:cxn ang="T6">
                  <a:pos x="T0" y="T1"/>
                </a:cxn>
                <a:cxn ang="T7">
                  <a:pos x="T2" y="T3"/>
                </a:cxn>
                <a:cxn ang="T8">
                  <a:pos x="T4" y="T5"/>
                </a:cxn>
              </a:cxnLst>
              <a:rect l="T9" t="T10" r="T11" b="T12"/>
              <a:pathLst>
                <a:path w="824" h="1406">
                  <a:moveTo>
                    <a:pt x="824" y="0"/>
                  </a:moveTo>
                  <a:cubicBezTo>
                    <a:pt x="420" y="223"/>
                    <a:pt x="16" y="446"/>
                    <a:pt x="8" y="680"/>
                  </a:cubicBezTo>
                  <a:cubicBezTo>
                    <a:pt x="0" y="914"/>
                    <a:pt x="651" y="1278"/>
                    <a:pt x="779" y="1406"/>
                  </a:cubicBezTo>
                </a:path>
              </a:pathLst>
            </a:custGeom>
            <a:noFill/>
            <a:ln w="57150">
              <a:solidFill>
                <a:srgbClr val="FF66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7" name="Freeform 16"/>
          <p:cNvSpPr>
            <a:spLocks/>
          </p:cNvSpPr>
          <p:nvPr/>
        </p:nvSpPr>
        <p:spPr bwMode="auto">
          <a:xfrm flipH="1">
            <a:off x="2700338" y="3548063"/>
            <a:ext cx="863600" cy="2232025"/>
          </a:xfrm>
          <a:custGeom>
            <a:avLst/>
            <a:gdLst>
              <a:gd name="T0" fmla="*/ 2147483646 w 824"/>
              <a:gd name="T1" fmla="*/ 0 h 1406"/>
              <a:gd name="T2" fmla="*/ 2147483646 w 824"/>
              <a:gd name="T3" fmla="*/ 2147483646 h 1406"/>
              <a:gd name="T4" fmla="*/ 2147483646 w 824"/>
              <a:gd name="T5" fmla="*/ 2147483646 h 1406"/>
              <a:gd name="T6" fmla="*/ 0 60000 65536"/>
              <a:gd name="T7" fmla="*/ 0 60000 65536"/>
              <a:gd name="T8" fmla="*/ 0 60000 65536"/>
              <a:gd name="T9" fmla="*/ 0 w 824"/>
              <a:gd name="T10" fmla="*/ 0 h 1406"/>
              <a:gd name="T11" fmla="*/ 824 w 824"/>
              <a:gd name="T12" fmla="*/ 1406 h 1406"/>
            </a:gdLst>
            <a:ahLst/>
            <a:cxnLst>
              <a:cxn ang="T6">
                <a:pos x="T0" y="T1"/>
              </a:cxn>
              <a:cxn ang="T7">
                <a:pos x="T2" y="T3"/>
              </a:cxn>
              <a:cxn ang="T8">
                <a:pos x="T4" y="T5"/>
              </a:cxn>
            </a:cxnLst>
            <a:rect l="T9" t="T10" r="T11" b="T12"/>
            <a:pathLst>
              <a:path w="824" h="1406">
                <a:moveTo>
                  <a:pt x="824" y="0"/>
                </a:moveTo>
                <a:cubicBezTo>
                  <a:pt x="420" y="223"/>
                  <a:pt x="16" y="446"/>
                  <a:pt x="8" y="680"/>
                </a:cubicBezTo>
                <a:cubicBezTo>
                  <a:pt x="0" y="914"/>
                  <a:pt x="651" y="1278"/>
                  <a:pt x="779" y="1406"/>
                </a:cubicBezTo>
              </a:path>
            </a:pathLst>
          </a:custGeom>
          <a:noFill/>
          <a:ln w="57150">
            <a:solidFill>
              <a:srgbClr val="0066FF"/>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3" name="Group 21"/>
          <p:cNvGrpSpPr>
            <a:grpSpLocks/>
          </p:cNvGrpSpPr>
          <p:nvPr/>
        </p:nvGrpSpPr>
        <p:grpSpPr bwMode="auto">
          <a:xfrm>
            <a:off x="4932363" y="2827338"/>
            <a:ext cx="3457575" cy="287337"/>
            <a:chOff x="3379" y="2659"/>
            <a:chExt cx="1633" cy="181"/>
          </a:xfrm>
        </p:grpSpPr>
        <p:sp>
          <p:nvSpPr>
            <p:cNvPr id="189506" name="Rectangle 18"/>
            <p:cNvSpPr>
              <a:spLocks noChangeArrowheads="1"/>
            </p:cNvSpPr>
            <p:nvPr/>
          </p:nvSpPr>
          <p:spPr bwMode="auto">
            <a:xfrm>
              <a:off x="3379" y="2659"/>
              <a:ext cx="544" cy="18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2000">
                  <a:solidFill>
                    <a:srgbClr val="000000"/>
                  </a:solidFill>
                  <a:latin typeface="Arial" panose="020B0604020202020204" pitchFamily="34" charset="0"/>
                  <a:ea typeface="MS PGothic" pitchFamily="34" charset="-128"/>
                </a:rPr>
                <a:t>A</a:t>
              </a:r>
            </a:p>
          </p:txBody>
        </p:sp>
        <p:sp>
          <p:nvSpPr>
            <p:cNvPr id="189507" name="Rectangle 19"/>
            <p:cNvSpPr>
              <a:spLocks noChangeArrowheads="1"/>
            </p:cNvSpPr>
            <p:nvPr/>
          </p:nvSpPr>
          <p:spPr bwMode="auto">
            <a:xfrm>
              <a:off x="3923" y="2659"/>
              <a:ext cx="544" cy="18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2000">
                  <a:solidFill>
                    <a:srgbClr val="000000"/>
                  </a:solidFill>
                  <a:latin typeface="Arial" panose="020B0604020202020204" pitchFamily="34" charset="0"/>
                  <a:ea typeface="MS PGothic" pitchFamily="34" charset="-128"/>
                </a:rPr>
                <a:t>--</a:t>
              </a:r>
            </a:p>
          </p:txBody>
        </p:sp>
        <p:sp>
          <p:nvSpPr>
            <p:cNvPr id="189508" name="Rectangle 20"/>
            <p:cNvSpPr>
              <a:spLocks noChangeArrowheads="1"/>
            </p:cNvSpPr>
            <p:nvPr/>
          </p:nvSpPr>
          <p:spPr bwMode="auto">
            <a:xfrm>
              <a:off x="4468" y="2659"/>
              <a:ext cx="544" cy="18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2000">
                  <a:solidFill>
                    <a:srgbClr val="FF6600"/>
                  </a:solidFill>
                  <a:latin typeface="Arial" panose="020B0604020202020204" pitchFamily="34" charset="0"/>
                  <a:ea typeface="MS PGothic" pitchFamily="34" charset="-128"/>
                </a:rPr>
                <a:t>111</a:t>
              </a:r>
              <a:r>
                <a:rPr lang="en-US" altLang="zh-CN" sz="2000">
                  <a:solidFill>
                    <a:srgbClr val="0066FF"/>
                  </a:solidFill>
                  <a:latin typeface="Arial" panose="020B0604020202020204" pitchFamily="34" charset="0"/>
                  <a:ea typeface="MS PGothic" pitchFamily="34" charset="-128"/>
                </a:rPr>
                <a:t>1</a:t>
              </a:r>
            </a:p>
          </p:txBody>
        </p:sp>
      </p:grpSp>
      <p:grpSp>
        <p:nvGrpSpPr>
          <p:cNvPr id="4" name="Group 22"/>
          <p:cNvGrpSpPr>
            <a:grpSpLocks/>
          </p:cNvGrpSpPr>
          <p:nvPr/>
        </p:nvGrpSpPr>
        <p:grpSpPr bwMode="auto">
          <a:xfrm>
            <a:off x="4932363" y="3116263"/>
            <a:ext cx="3457575" cy="287337"/>
            <a:chOff x="3379" y="2659"/>
            <a:chExt cx="1633" cy="181"/>
          </a:xfrm>
        </p:grpSpPr>
        <p:sp>
          <p:nvSpPr>
            <p:cNvPr id="189503" name="Rectangle 23"/>
            <p:cNvSpPr>
              <a:spLocks noChangeArrowheads="1"/>
            </p:cNvSpPr>
            <p:nvPr/>
          </p:nvSpPr>
          <p:spPr bwMode="auto">
            <a:xfrm>
              <a:off x="3379" y="2659"/>
              <a:ext cx="544" cy="18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2000">
                  <a:solidFill>
                    <a:srgbClr val="000000"/>
                  </a:solidFill>
                  <a:latin typeface="Arial" panose="020B0604020202020204" pitchFamily="34" charset="0"/>
                  <a:ea typeface="MS PGothic" pitchFamily="34" charset="-128"/>
                </a:rPr>
                <a:t>B</a:t>
              </a:r>
            </a:p>
          </p:txBody>
        </p:sp>
        <p:sp>
          <p:nvSpPr>
            <p:cNvPr id="189504" name="Rectangle 24"/>
            <p:cNvSpPr>
              <a:spLocks noChangeArrowheads="1"/>
            </p:cNvSpPr>
            <p:nvPr/>
          </p:nvSpPr>
          <p:spPr bwMode="auto">
            <a:xfrm>
              <a:off x="3923" y="2659"/>
              <a:ext cx="544" cy="18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2000" dirty="0">
                  <a:solidFill>
                    <a:srgbClr val="000000"/>
                  </a:solidFill>
                  <a:latin typeface="Arial" panose="020B0604020202020204" pitchFamily="34" charset="0"/>
                  <a:ea typeface="MS PGothic" pitchFamily="34" charset="-128"/>
                </a:rPr>
                <a:t>D</a:t>
              </a:r>
            </a:p>
          </p:txBody>
        </p:sp>
        <p:sp>
          <p:nvSpPr>
            <p:cNvPr id="189505" name="Rectangle 25"/>
            <p:cNvSpPr>
              <a:spLocks noChangeArrowheads="1"/>
            </p:cNvSpPr>
            <p:nvPr/>
          </p:nvSpPr>
          <p:spPr bwMode="auto">
            <a:xfrm>
              <a:off x="4468" y="2659"/>
              <a:ext cx="544" cy="18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2000" dirty="0">
                  <a:solidFill>
                    <a:srgbClr val="FF6600"/>
                  </a:solidFill>
                  <a:latin typeface="Arial" panose="020B0604020202020204" pitchFamily="34" charset="0"/>
                  <a:ea typeface="MS PGothic" pitchFamily="34" charset="-128"/>
                </a:rPr>
                <a:t>111</a:t>
              </a:r>
              <a:r>
                <a:rPr lang="en-US" altLang="zh-CN" sz="2000" dirty="0">
                  <a:solidFill>
                    <a:srgbClr val="0066FF"/>
                  </a:solidFill>
                  <a:latin typeface="Arial" panose="020B0604020202020204" pitchFamily="34" charset="0"/>
                  <a:ea typeface="MS PGothic" pitchFamily="34" charset="-128"/>
                </a:rPr>
                <a:t>0</a:t>
              </a:r>
            </a:p>
          </p:txBody>
        </p:sp>
      </p:grpSp>
      <p:grpSp>
        <p:nvGrpSpPr>
          <p:cNvPr id="5" name="Group 26"/>
          <p:cNvGrpSpPr>
            <a:grpSpLocks/>
          </p:cNvGrpSpPr>
          <p:nvPr/>
        </p:nvGrpSpPr>
        <p:grpSpPr bwMode="auto">
          <a:xfrm>
            <a:off x="4932363" y="3403600"/>
            <a:ext cx="3457575" cy="287338"/>
            <a:chOff x="3379" y="2659"/>
            <a:chExt cx="1633" cy="181"/>
          </a:xfrm>
        </p:grpSpPr>
        <p:sp>
          <p:nvSpPr>
            <p:cNvPr id="189500" name="Rectangle 27"/>
            <p:cNvSpPr>
              <a:spLocks noChangeArrowheads="1"/>
            </p:cNvSpPr>
            <p:nvPr/>
          </p:nvSpPr>
          <p:spPr bwMode="auto">
            <a:xfrm>
              <a:off x="3379" y="2659"/>
              <a:ext cx="544" cy="18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2000">
                  <a:solidFill>
                    <a:srgbClr val="000000"/>
                  </a:solidFill>
                  <a:latin typeface="Arial" panose="020B0604020202020204" pitchFamily="34" charset="0"/>
                  <a:ea typeface="MS PGothic" pitchFamily="34" charset="-128"/>
                </a:rPr>
                <a:t>C</a:t>
              </a:r>
            </a:p>
          </p:txBody>
        </p:sp>
        <p:sp>
          <p:nvSpPr>
            <p:cNvPr id="189501" name="Rectangle 28"/>
            <p:cNvSpPr>
              <a:spLocks noChangeArrowheads="1"/>
            </p:cNvSpPr>
            <p:nvPr/>
          </p:nvSpPr>
          <p:spPr bwMode="auto">
            <a:xfrm>
              <a:off x="3923" y="2659"/>
              <a:ext cx="544" cy="18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2000">
                  <a:solidFill>
                    <a:srgbClr val="000000"/>
                  </a:solidFill>
                  <a:latin typeface="Arial" panose="020B0604020202020204" pitchFamily="34" charset="0"/>
                  <a:ea typeface="MS PGothic" pitchFamily="34" charset="-128"/>
                </a:rPr>
                <a:t>D</a:t>
              </a:r>
            </a:p>
          </p:txBody>
        </p:sp>
        <p:sp>
          <p:nvSpPr>
            <p:cNvPr id="189502" name="Rectangle 29"/>
            <p:cNvSpPr>
              <a:spLocks noChangeArrowheads="1"/>
            </p:cNvSpPr>
            <p:nvPr/>
          </p:nvSpPr>
          <p:spPr bwMode="auto">
            <a:xfrm>
              <a:off x="4468" y="2659"/>
              <a:ext cx="544" cy="18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2000" dirty="0">
                  <a:solidFill>
                    <a:srgbClr val="FF6600"/>
                  </a:solidFill>
                  <a:latin typeface="Arial" panose="020B0604020202020204" pitchFamily="34" charset="0"/>
                  <a:ea typeface="MS PGothic" pitchFamily="34" charset="-128"/>
                </a:rPr>
                <a:t>000</a:t>
              </a:r>
              <a:r>
                <a:rPr lang="en-US" altLang="zh-CN" sz="2000" dirty="0">
                  <a:solidFill>
                    <a:srgbClr val="0066FF"/>
                  </a:solidFill>
                  <a:latin typeface="Arial" panose="020B0604020202020204" pitchFamily="34" charset="0"/>
                  <a:ea typeface="MS PGothic" pitchFamily="34" charset="-128"/>
                </a:rPr>
                <a:t>1</a:t>
              </a:r>
            </a:p>
          </p:txBody>
        </p:sp>
      </p:grpSp>
      <p:grpSp>
        <p:nvGrpSpPr>
          <p:cNvPr id="189457" name="Group 30"/>
          <p:cNvGrpSpPr>
            <a:grpSpLocks/>
          </p:cNvGrpSpPr>
          <p:nvPr/>
        </p:nvGrpSpPr>
        <p:grpSpPr bwMode="auto">
          <a:xfrm>
            <a:off x="4932363" y="2514600"/>
            <a:ext cx="3609975" cy="312738"/>
            <a:chOff x="3379" y="2643"/>
            <a:chExt cx="1705" cy="197"/>
          </a:xfrm>
        </p:grpSpPr>
        <p:sp>
          <p:nvSpPr>
            <p:cNvPr id="189497" name="Rectangle 31"/>
            <p:cNvSpPr>
              <a:spLocks noChangeArrowheads="1"/>
            </p:cNvSpPr>
            <p:nvPr/>
          </p:nvSpPr>
          <p:spPr bwMode="auto">
            <a:xfrm>
              <a:off x="3379" y="2659"/>
              <a:ext cx="544"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2000">
                  <a:solidFill>
                    <a:srgbClr val="000000"/>
                  </a:solidFill>
                  <a:latin typeface="Arial" panose="020B0604020202020204" pitchFamily="34" charset="0"/>
                  <a:ea typeface="MS PGothic" pitchFamily="34" charset="-128"/>
                </a:rPr>
                <a:t>Next PC</a:t>
              </a:r>
            </a:p>
          </p:txBody>
        </p:sp>
        <p:sp>
          <p:nvSpPr>
            <p:cNvPr id="189498" name="Rectangle 32"/>
            <p:cNvSpPr>
              <a:spLocks noChangeArrowheads="1"/>
            </p:cNvSpPr>
            <p:nvPr/>
          </p:nvSpPr>
          <p:spPr bwMode="auto">
            <a:xfrm>
              <a:off x="3923" y="2659"/>
              <a:ext cx="544"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2000">
                  <a:solidFill>
                    <a:srgbClr val="000000"/>
                  </a:solidFill>
                  <a:latin typeface="Arial" panose="020B0604020202020204" pitchFamily="34" charset="0"/>
                  <a:ea typeface="MS PGothic" pitchFamily="34" charset="-128"/>
                </a:rPr>
                <a:t>Recv PC</a:t>
              </a:r>
            </a:p>
          </p:txBody>
        </p:sp>
        <p:sp>
          <p:nvSpPr>
            <p:cNvPr id="189499" name="Rectangle 33"/>
            <p:cNvSpPr>
              <a:spLocks noChangeArrowheads="1"/>
            </p:cNvSpPr>
            <p:nvPr/>
          </p:nvSpPr>
          <p:spPr bwMode="auto">
            <a:xfrm>
              <a:off x="4540" y="2643"/>
              <a:ext cx="544"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2000">
                  <a:solidFill>
                    <a:srgbClr val="000000"/>
                  </a:solidFill>
                  <a:latin typeface="Arial" panose="020B0604020202020204" pitchFamily="34" charset="0"/>
                  <a:ea typeface="MS PGothic" pitchFamily="34" charset="-128"/>
                </a:rPr>
                <a:t>Active Mask</a:t>
              </a:r>
            </a:p>
          </p:txBody>
        </p:sp>
      </p:grpSp>
      <p:grpSp>
        <p:nvGrpSpPr>
          <p:cNvPr id="7" name="Group 34"/>
          <p:cNvGrpSpPr>
            <a:grpSpLocks/>
          </p:cNvGrpSpPr>
          <p:nvPr/>
        </p:nvGrpSpPr>
        <p:grpSpPr bwMode="auto">
          <a:xfrm>
            <a:off x="4932363" y="2827338"/>
            <a:ext cx="3457575" cy="287337"/>
            <a:chOff x="3379" y="2659"/>
            <a:chExt cx="1633" cy="181"/>
          </a:xfrm>
        </p:grpSpPr>
        <p:sp>
          <p:nvSpPr>
            <p:cNvPr id="189494" name="Rectangle 35"/>
            <p:cNvSpPr>
              <a:spLocks noChangeArrowheads="1"/>
            </p:cNvSpPr>
            <p:nvPr/>
          </p:nvSpPr>
          <p:spPr bwMode="auto">
            <a:xfrm>
              <a:off x="3379" y="2659"/>
              <a:ext cx="544" cy="181"/>
            </a:xfrm>
            <a:prstGeom prst="rect">
              <a:avLst/>
            </a:prstGeom>
            <a:solidFill>
              <a:schemeClr val="bg1"/>
            </a:solidFill>
            <a:ln w="19050">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2000" dirty="0">
                  <a:solidFill>
                    <a:srgbClr val="000000"/>
                  </a:solidFill>
                  <a:latin typeface="Arial" panose="020B0604020202020204" pitchFamily="34" charset="0"/>
                  <a:ea typeface="MS PGothic" pitchFamily="34" charset="-128"/>
                </a:rPr>
                <a:t>D</a:t>
              </a:r>
            </a:p>
          </p:txBody>
        </p:sp>
        <p:sp>
          <p:nvSpPr>
            <p:cNvPr id="189495" name="Rectangle 36"/>
            <p:cNvSpPr>
              <a:spLocks noChangeArrowheads="1"/>
            </p:cNvSpPr>
            <p:nvPr/>
          </p:nvSpPr>
          <p:spPr bwMode="auto">
            <a:xfrm>
              <a:off x="3923" y="2659"/>
              <a:ext cx="544" cy="18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2000">
                  <a:solidFill>
                    <a:srgbClr val="000000"/>
                  </a:solidFill>
                  <a:latin typeface="Arial" panose="020B0604020202020204" pitchFamily="34" charset="0"/>
                  <a:ea typeface="MS PGothic" pitchFamily="34" charset="-128"/>
                </a:rPr>
                <a:t>--</a:t>
              </a:r>
            </a:p>
          </p:txBody>
        </p:sp>
        <p:sp>
          <p:nvSpPr>
            <p:cNvPr id="189496" name="Rectangle 37"/>
            <p:cNvSpPr>
              <a:spLocks noChangeArrowheads="1"/>
            </p:cNvSpPr>
            <p:nvPr/>
          </p:nvSpPr>
          <p:spPr bwMode="auto">
            <a:xfrm>
              <a:off x="4468" y="2659"/>
              <a:ext cx="544" cy="18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2000">
                  <a:solidFill>
                    <a:srgbClr val="FF6600"/>
                  </a:solidFill>
                  <a:latin typeface="Arial" panose="020B0604020202020204" pitchFamily="34" charset="0"/>
                  <a:ea typeface="MS PGothic" pitchFamily="34" charset="-128"/>
                </a:rPr>
                <a:t>111</a:t>
              </a:r>
              <a:r>
                <a:rPr lang="en-US" altLang="zh-CN" sz="2000">
                  <a:solidFill>
                    <a:srgbClr val="0066FF"/>
                  </a:solidFill>
                  <a:latin typeface="Arial" panose="020B0604020202020204" pitchFamily="34" charset="0"/>
                  <a:ea typeface="MS PGothic" pitchFamily="34" charset="-128"/>
                </a:rPr>
                <a:t>1</a:t>
              </a:r>
            </a:p>
          </p:txBody>
        </p:sp>
      </p:grpSp>
      <p:sp>
        <p:nvSpPr>
          <p:cNvPr id="189459" name="Line 38"/>
          <p:cNvSpPr>
            <a:spLocks noChangeShapeType="1"/>
          </p:cNvSpPr>
          <p:nvPr/>
        </p:nvSpPr>
        <p:spPr bwMode="auto">
          <a:xfrm>
            <a:off x="4500563" y="2827338"/>
            <a:ext cx="42481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9460" name="Text Box 39"/>
          <p:cNvSpPr txBox="1">
            <a:spLocks noChangeArrowheads="1"/>
          </p:cNvSpPr>
          <p:nvPr/>
        </p:nvSpPr>
        <p:spPr bwMode="auto">
          <a:xfrm>
            <a:off x="5292725" y="2108200"/>
            <a:ext cx="24828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b="1" dirty="0">
                <a:solidFill>
                  <a:srgbClr val="000000"/>
                </a:solidFill>
                <a:latin typeface="Arial" panose="020B0604020202020204" pitchFamily="34" charset="0"/>
                <a:ea typeface="MS PGothic" pitchFamily="34" charset="-128"/>
              </a:rPr>
              <a:t>Control Flow Stack</a:t>
            </a:r>
          </a:p>
        </p:txBody>
      </p:sp>
      <p:sp>
        <p:nvSpPr>
          <p:cNvPr id="189461" name="Text Box 40"/>
          <p:cNvSpPr txBox="1">
            <a:spLocks noChangeArrowheads="1"/>
          </p:cNvSpPr>
          <p:nvPr/>
        </p:nvSpPr>
        <p:spPr bwMode="auto">
          <a:xfrm>
            <a:off x="4859338" y="1458913"/>
            <a:ext cx="17208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dirty="0">
                <a:solidFill>
                  <a:srgbClr val="000000"/>
                </a:solidFill>
                <a:latin typeface="Arial" panose="020B0604020202020204" pitchFamily="34" charset="0"/>
                <a:ea typeface="MS PGothic" pitchFamily="34" charset="-128"/>
              </a:rPr>
              <a:t>One per warp</a:t>
            </a:r>
          </a:p>
        </p:txBody>
      </p:sp>
      <p:sp>
        <p:nvSpPr>
          <p:cNvPr id="189462" name="Line 41"/>
          <p:cNvSpPr>
            <a:spLocks noChangeShapeType="1"/>
          </p:cNvSpPr>
          <p:nvPr/>
        </p:nvSpPr>
        <p:spPr bwMode="auto">
          <a:xfrm>
            <a:off x="6516688" y="1819275"/>
            <a:ext cx="576262" cy="3603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9463" name="Text Box 42"/>
          <p:cNvSpPr txBox="1">
            <a:spLocks noChangeArrowheads="1"/>
          </p:cNvSpPr>
          <p:nvPr/>
        </p:nvSpPr>
        <p:spPr bwMode="auto">
          <a:xfrm>
            <a:off x="457200" y="1014413"/>
            <a:ext cx="3070225" cy="2033587"/>
          </a:xfrm>
          <a:prstGeom prst="rect">
            <a:avLst/>
          </a:prstGeom>
          <a:noFill/>
          <a:ln w="19050">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b="1" dirty="0">
                <a:solidFill>
                  <a:srgbClr val="000000"/>
                </a:solidFill>
                <a:latin typeface="Courier New" panose="02070309020205020404" pitchFamily="49" charset="0"/>
                <a:ea typeface="MS PGothic" pitchFamily="34" charset="-128"/>
              </a:rPr>
              <a:t>A;</a:t>
            </a:r>
          </a:p>
          <a:p>
            <a:pPr eaLnBrk="1" hangingPunct="1">
              <a:lnSpc>
                <a:spcPct val="100000"/>
              </a:lnSpc>
              <a:spcBef>
                <a:spcPct val="0"/>
              </a:spcBef>
              <a:buFontTx/>
              <a:buNone/>
            </a:pPr>
            <a:r>
              <a:rPr lang="en-US" altLang="zh-CN" sz="1800" b="1" dirty="0">
                <a:solidFill>
                  <a:srgbClr val="000000"/>
                </a:solidFill>
                <a:latin typeface="Courier New" panose="02070309020205020404" pitchFamily="49" charset="0"/>
                <a:ea typeface="MS PGothic" pitchFamily="34" charset="-128"/>
              </a:rPr>
              <a:t>if (some condition) {</a:t>
            </a:r>
          </a:p>
          <a:p>
            <a:pPr eaLnBrk="1" hangingPunct="1">
              <a:lnSpc>
                <a:spcPct val="100000"/>
              </a:lnSpc>
              <a:spcBef>
                <a:spcPct val="0"/>
              </a:spcBef>
              <a:buFontTx/>
              <a:buNone/>
            </a:pPr>
            <a:r>
              <a:rPr lang="en-US" altLang="zh-CN" sz="1800" b="1" dirty="0">
                <a:solidFill>
                  <a:srgbClr val="000000"/>
                </a:solidFill>
                <a:latin typeface="Courier New" panose="02070309020205020404" pitchFamily="49" charset="0"/>
                <a:ea typeface="MS PGothic" pitchFamily="34" charset="-128"/>
              </a:rPr>
              <a:t>   B;</a:t>
            </a:r>
          </a:p>
          <a:p>
            <a:pPr eaLnBrk="1" hangingPunct="1">
              <a:lnSpc>
                <a:spcPct val="100000"/>
              </a:lnSpc>
              <a:spcBef>
                <a:spcPct val="0"/>
              </a:spcBef>
              <a:buFontTx/>
              <a:buNone/>
            </a:pPr>
            <a:r>
              <a:rPr lang="en-US" altLang="zh-CN" sz="1800" b="1" dirty="0">
                <a:solidFill>
                  <a:srgbClr val="000000"/>
                </a:solidFill>
                <a:latin typeface="Courier New" panose="02070309020205020404" pitchFamily="49" charset="0"/>
                <a:ea typeface="MS PGothic" pitchFamily="34" charset="-128"/>
              </a:rPr>
              <a:t>} else {</a:t>
            </a:r>
          </a:p>
          <a:p>
            <a:pPr eaLnBrk="1" hangingPunct="1">
              <a:lnSpc>
                <a:spcPct val="100000"/>
              </a:lnSpc>
              <a:spcBef>
                <a:spcPct val="0"/>
              </a:spcBef>
              <a:buFontTx/>
              <a:buNone/>
            </a:pPr>
            <a:r>
              <a:rPr lang="en-US" altLang="zh-CN" sz="1800" b="1" dirty="0">
                <a:solidFill>
                  <a:srgbClr val="000000"/>
                </a:solidFill>
                <a:latin typeface="Courier New" panose="02070309020205020404" pitchFamily="49" charset="0"/>
                <a:ea typeface="MS PGothic" pitchFamily="34" charset="-128"/>
              </a:rPr>
              <a:t>   C;</a:t>
            </a:r>
          </a:p>
          <a:p>
            <a:pPr eaLnBrk="1" hangingPunct="1">
              <a:lnSpc>
                <a:spcPct val="100000"/>
              </a:lnSpc>
              <a:spcBef>
                <a:spcPct val="0"/>
              </a:spcBef>
              <a:buFontTx/>
              <a:buNone/>
            </a:pPr>
            <a:r>
              <a:rPr lang="en-US" altLang="zh-CN" sz="1800" b="1" dirty="0">
                <a:solidFill>
                  <a:srgbClr val="000000"/>
                </a:solidFill>
                <a:latin typeface="Courier New" panose="02070309020205020404" pitchFamily="49" charset="0"/>
                <a:ea typeface="MS PGothic" pitchFamily="34" charset="-128"/>
              </a:rPr>
              <a:t>}</a:t>
            </a:r>
          </a:p>
          <a:p>
            <a:pPr eaLnBrk="1" hangingPunct="1">
              <a:lnSpc>
                <a:spcPct val="100000"/>
              </a:lnSpc>
              <a:spcBef>
                <a:spcPct val="0"/>
              </a:spcBef>
              <a:buFontTx/>
              <a:buNone/>
            </a:pPr>
            <a:r>
              <a:rPr lang="en-US" altLang="zh-CN" sz="1800" b="1" dirty="0">
                <a:solidFill>
                  <a:srgbClr val="000000"/>
                </a:solidFill>
                <a:latin typeface="Courier New" panose="02070309020205020404" pitchFamily="49" charset="0"/>
                <a:ea typeface="MS PGothic" pitchFamily="34" charset="-128"/>
              </a:rPr>
              <a:t>D;</a:t>
            </a:r>
          </a:p>
        </p:txBody>
      </p:sp>
      <p:grpSp>
        <p:nvGrpSpPr>
          <p:cNvPr id="189464" name="Group 46"/>
          <p:cNvGrpSpPr>
            <a:grpSpLocks/>
          </p:cNvGrpSpPr>
          <p:nvPr/>
        </p:nvGrpSpPr>
        <p:grpSpPr bwMode="auto">
          <a:xfrm>
            <a:off x="2051050" y="2895600"/>
            <a:ext cx="649288" cy="431800"/>
            <a:chOff x="1292" y="2251"/>
            <a:chExt cx="409" cy="272"/>
          </a:xfrm>
        </p:grpSpPr>
        <p:sp>
          <p:nvSpPr>
            <p:cNvPr id="189490" name="Line 42"/>
            <p:cNvSpPr>
              <a:spLocks noChangeShapeType="1"/>
            </p:cNvSpPr>
            <p:nvPr/>
          </p:nvSpPr>
          <p:spPr bwMode="auto">
            <a:xfrm>
              <a:off x="1292" y="2251"/>
              <a:ext cx="0" cy="272"/>
            </a:xfrm>
            <a:prstGeom prst="line">
              <a:avLst/>
            </a:prstGeom>
            <a:noFill/>
            <a:ln w="5715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9491" name="Line 43"/>
            <p:cNvSpPr>
              <a:spLocks noChangeShapeType="1"/>
            </p:cNvSpPr>
            <p:nvPr/>
          </p:nvSpPr>
          <p:spPr bwMode="auto">
            <a:xfrm>
              <a:off x="1429" y="2251"/>
              <a:ext cx="0" cy="272"/>
            </a:xfrm>
            <a:prstGeom prst="line">
              <a:avLst/>
            </a:prstGeom>
            <a:noFill/>
            <a:ln w="5715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9492" name="Line 44"/>
            <p:cNvSpPr>
              <a:spLocks noChangeShapeType="1"/>
            </p:cNvSpPr>
            <p:nvPr/>
          </p:nvSpPr>
          <p:spPr bwMode="auto">
            <a:xfrm>
              <a:off x="1565" y="2251"/>
              <a:ext cx="0" cy="272"/>
            </a:xfrm>
            <a:prstGeom prst="line">
              <a:avLst/>
            </a:prstGeom>
            <a:noFill/>
            <a:ln w="5715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9493" name="Line 45"/>
            <p:cNvSpPr>
              <a:spLocks noChangeShapeType="1"/>
            </p:cNvSpPr>
            <p:nvPr/>
          </p:nvSpPr>
          <p:spPr bwMode="auto">
            <a:xfrm>
              <a:off x="1701" y="2251"/>
              <a:ext cx="0" cy="272"/>
            </a:xfrm>
            <a:prstGeom prst="line">
              <a:avLst/>
            </a:prstGeom>
            <a:noFill/>
            <a:ln w="5715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89465" name="Group 47"/>
          <p:cNvGrpSpPr>
            <a:grpSpLocks/>
          </p:cNvGrpSpPr>
          <p:nvPr/>
        </p:nvGrpSpPr>
        <p:grpSpPr bwMode="auto">
          <a:xfrm>
            <a:off x="2051050" y="6019800"/>
            <a:ext cx="649288" cy="431800"/>
            <a:chOff x="1292" y="2251"/>
            <a:chExt cx="409" cy="272"/>
          </a:xfrm>
        </p:grpSpPr>
        <p:sp>
          <p:nvSpPr>
            <p:cNvPr id="189486" name="Line 48"/>
            <p:cNvSpPr>
              <a:spLocks noChangeShapeType="1"/>
            </p:cNvSpPr>
            <p:nvPr/>
          </p:nvSpPr>
          <p:spPr bwMode="auto">
            <a:xfrm>
              <a:off x="1292" y="2251"/>
              <a:ext cx="0" cy="272"/>
            </a:xfrm>
            <a:prstGeom prst="line">
              <a:avLst/>
            </a:prstGeom>
            <a:noFill/>
            <a:ln w="5715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9487" name="Line 49"/>
            <p:cNvSpPr>
              <a:spLocks noChangeShapeType="1"/>
            </p:cNvSpPr>
            <p:nvPr/>
          </p:nvSpPr>
          <p:spPr bwMode="auto">
            <a:xfrm>
              <a:off x="1429" y="2251"/>
              <a:ext cx="0" cy="272"/>
            </a:xfrm>
            <a:prstGeom prst="line">
              <a:avLst/>
            </a:prstGeom>
            <a:noFill/>
            <a:ln w="5715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9488" name="Line 50"/>
            <p:cNvSpPr>
              <a:spLocks noChangeShapeType="1"/>
            </p:cNvSpPr>
            <p:nvPr/>
          </p:nvSpPr>
          <p:spPr bwMode="auto">
            <a:xfrm>
              <a:off x="1565" y="2251"/>
              <a:ext cx="0" cy="272"/>
            </a:xfrm>
            <a:prstGeom prst="line">
              <a:avLst/>
            </a:prstGeom>
            <a:noFill/>
            <a:ln w="5715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9489" name="Line 51"/>
            <p:cNvSpPr>
              <a:spLocks noChangeShapeType="1"/>
            </p:cNvSpPr>
            <p:nvPr/>
          </p:nvSpPr>
          <p:spPr bwMode="auto">
            <a:xfrm>
              <a:off x="1701" y="2251"/>
              <a:ext cx="0" cy="272"/>
            </a:xfrm>
            <a:prstGeom prst="line">
              <a:avLst/>
            </a:prstGeom>
            <a:noFill/>
            <a:ln w="5715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0" name="Group 55"/>
          <p:cNvGrpSpPr>
            <a:grpSpLocks/>
          </p:cNvGrpSpPr>
          <p:nvPr/>
        </p:nvGrpSpPr>
        <p:grpSpPr bwMode="auto">
          <a:xfrm>
            <a:off x="4067175" y="2827338"/>
            <a:ext cx="865188" cy="288925"/>
            <a:chOff x="2562" y="2432"/>
            <a:chExt cx="545" cy="182"/>
          </a:xfrm>
        </p:grpSpPr>
        <p:sp>
          <p:nvSpPr>
            <p:cNvPr id="189484" name="Line 52"/>
            <p:cNvSpPr>
              <a:spLocks noChangeShapeType="1"/>
            </p:cNvSpPr>
            <p:nvPr/>
          </p:nvSpPr>
          <p:spPr bwMode="auto">
            <a:xfrm>
              <a:off x="2925" y="2523"/>
              <a:ext cx="182"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9485" name="Rectangle 53"/>
            <p:cNvSpPr>
              <a:spLocks noChangeArrowheads="1"/>
            </p:cNvSpPr>
            <p:nvPr/>
          </p:nvSpPr>
          <p:spPr bwMode="auto">
            <a:xfrm>
              <a:off x="2562" y="2432"/>
              <a:ext cx="363"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Ins="4572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r" eaLnBrk="1" hangingPunct="1">
                <a:lnSpc>
                  <a:spcPct val="100000"/>
                </a:lnSpc>
                <a:spcBef>
                  <a:spcPct val="0"/>
                </a:spcBef>
                <a:buFontTx/>
                <a:buNone/>
              </a:pPr>
              <a:r>
                <a:rPr lang="en-US" altLang="zh-CN" sz="1800">
                  <a:solidFill>
                    <a:srgbClr val="000000"/>
                  </a:solidFill>
                  <a:latin typeface="Arial" panose="020B0604020202020204" pitchFamily="34" charset="0"/>
                  <a:ea typeface="MS PGothic" pitchFamily="34" charset="-128"/>
                </a:rPr>
                <a:t>TOS</a:t>
              </a:r>
            </a:p>
          </p:txBody>
        </p:sp>
      </p:grpSp>
      <p:sp>
        <p:nvSpPr>
          <p:cNvPr id="57" name="Rectangle 27"/>
          <p:cNvSpPr>
            <a:spLocks noChangeArrowheads="1"/>
          </p:cNvSpPr>
          <p:nvPr/>
        </p:nvSpPr>
        <p:spPr bwMode="auto">
          <a:xfrm>
            <a:off x="4932363" y="3403600"/>
            <a:ext cx="1152525" cy="287338"/>
          </a:xfrm>
          <a:prstGeom prst="rect">
            <a:avLst/>
          </a:prstGeom>
          <a:solidFill>
            <a:schemeClr val="bg1"/>
          </a:solidFill>
          <a:ln w="19050">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2000" dirty="0">
                <a:solidFill>
                  <a:srgbClr val="000000"/>
                </a:solidFill>
                <a:latin typeface="Arial" panose="020B0604020202020204" pitchFamily="34" charset="0"/>
                <a:ea typeface="MS PGothic" pitchFamily="34" charset="-128"/>
              </a:rPr>
              <a:t>C</a:t>
            </a:r>
          </a:p>
        </p:txBody>
      </p:sp>
      <p:grpSp>
        <p:nvGrpSpPr>
          <p:cNvPr id="11" name="Group 62"/>
          <p:cNvGrpSpPr>
            <a:grpSpLocks/>
          </p:cNvGrpSpPr>
          <p:nvPr/>
        </p:nvGrpSpPr>
        <p:grpSpPr bwMode="auto">
          <a:xfrm>
            <a:off x="5653088" y="4340225"/>
            <a:ext cx="288925" cy="1438275"/>
            <a:chOff x="3198" y="3113"/>
            <a:chExt cx="182" cy="906"/>
          </a:xfrm>
        </p:grpSpPr>
        <p:sp>
          <p:nvSpPr>
            <p:cNvPr id="189482" name="Rectangle 60"/>
            <p:cNvSpPr>
              <a:spLocks noChangeArrowheads="1"/>
            </p:cNvSpPr>
            <p:nvPr/>
          </p:nvSpPr>
          <p:spPr bwMode="auto">
            <a:xfrm>
              <a:off x="3198" y="3339"/>
              <a:ext cx="182" cy="680"/>
            </a:xfrm>
            <a:prstGeom prst="rect">
              <a:avLst/>
            </a:prstGeom>
            <a:solidFill>
              <a:srgbClr val="CCFF99"/>
            </a:solidFill>
            <a:ln w="19050">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1800">
                  <a:solidFill>
                    <a:srgbClr val="000000"/>
                  </a:solidFill>
                  <a:latin typeface="Arial" panose="020B0604020202020204" pitchFamily="34" charset="0"/>
                  <a:ea typeface="MS PGothic" pitchFamily="34" charset="-128"/>
                </a:rPr>
                <a:t>1</a:t>
              </a:r>
            </a:p>
            <a:p>
              <a:pPr algn="ctr" eaLnBrk="1" hangingPunct="1">
                <a:lnSpc>
                  <a:spcPct val="100000"/>
                </a:lnSpc>
                <a:spcBef>
                  <a:spcPct val="0"/>
                </a:spcBef>
                <a:buFontTx/>
                <a:buNone/>
              </a:pPr>
              <a:r>
                <a:rPr lang="en-US" altLang="zh-CN" sz="1800">
                  <a:solidFill>
                    <a:srgbClr val="000000"/>
                  </a:solidFill>
                  <a:latin typeface="Arial" panose="020B0604020202020204" pitchFamily="34" charset="0"/>
                  <a:ea typeface="MS PGothic" pitchFamily="34" charset="-128"/>
                </a:rPr>
                <a:t>1</a:t>
              </a:r>
            </a:p>
            <a:p>
              <a:pPr algn="ctr" eaLnBrk="1" hangingPunct="1">
                <a:lnSpc>
                  <a:spcPct val="100000"/>
                </a:lnSpc>
                <a:spcBef>
                  <a:spcPct val="0"/>
                </a:spcBef>
                <a:buFontTx/>
                <a:buNone/>
              </a:pPr>
              <a:r>
                <a:rPr lang="en-US" altLang="zh-CN" sz="1800">
                  <a:solidFill>
                    <a:srgbClr val="000000"/>
                  </a:solidFill>
                  <a:latin typeface="Arial" panose="020B0604020202020204" pitchFamily="34" charset="0"/>
                  <a:ea typeface="MS PGothic" pitchFamily="34" charset="-128"/>
                </a:rPr>
                <a:t>1</a:t>
              </a:r>
            </a:p>
            <a:p>
              <a:pPr algn="ctr" eaLnBrk="1" hangingPunct="1">
                <a:lnSpc>
                  <a:spcPct val="100000"/>
                </a:lnSpc>
                <a:spcBef>
                  <a:spcPct val="0"/>
                </a:spcBef>
                <a:buFontTx/>
                <a:buNone/>
              </a:pPr>
              <a:r>
                <a:rPr lang="en-US" altLang="zh-CN" sz="1800">
                  <a:solidFill>
                    <a:srgbClr val="000000"/>
                  </a:solidFill>
                  <a:latin typeface="Arial" panose="020B0604020202020204" pitchFamily="34" charset="0"/>
                  <a:ea typeface="MS PGothic" pitchFamily="34" charset="-128"/>
                </a:rPr>
                <a:t>1</a:t>
              </a:r>
            </a:p>
          </p:txBody>
        </p:sp>
        <p:sp>
          <p:nvSpPr>
            <p:cNvPr id="189483" name="Rectangle 61"/>
            <p:cNvSpPr>
              <a:spLocks noChangeArrowheads="1"/>
            </p:cNvSpPr>
            <p:nvPr/>
          </p:nvSpPr>
          <p:spPr bwMode="auto">
            <a:xfrm>
              <a:off x="3198" y="3113"/>
              <a:ext cx="182" cy="226"/>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1800">
                  <a:solidFill>
                    <a:srgbClr val="000000"/>
                  </a:solidFill>
                  <a:latin typeface="Arial" panose="020B0604020202020204" pitchFamily="34" charset="0"/>
                  <a:ea typeface="MS PGothic" pitchFamily="34" charset="-128"/>
                </a:rPr>
                <a:t>A</a:t>
              </a:r>
            </a:p>
          </p:txBody>
        </p:sp>
      </p:grpSp>
      <p:grpSp>
        <p:nvGrpSpPr>
          <p:cNvPr id="12" name="Group 63"/>
          <p:cNvGrpSpPr>
            <a:grpSpLocks/>
          </p:cNvGrpSpPr>
          <p:nvPr/>
        </p:nvGrpSpPr>
        <p:grpSpPr bwMode="auto">
          <a:xfrm>
            <a:off x="6084888" y="4340225"/>
            <a:ext cx="288925" cy="1438275"/>
            <a:chOff x="3198" y="3113"/>
            <a:chExt cx="182" cy="906"/>
          </a:xfrm>
        </p:grpSpPr>
        <p:sp>
          <p:nvSpPr>
            <p:cNvPr id="189480" name="Rectangle 64"/>
            <p:cNvSpPr>
              <a:spLocks noChangeArrowheads="1"/>
            </p:cNvSpPr>
            <p:nvPr/>
          </p:nvSpPr>
          <p:spPr bwMode="auto">
            <a:xfrm>
              <a:off x="3198" y="3339"/>
              <a:ext cx="182" cy="680"/>
            </a:xfrm>
            <a:prstGeom prst="rect">
              <a:avLst/>
            </a:prstGeom>
            <a:solidFill>
              <a:srgbClr val="99CCFF"/>
            </a:solidFill>
            <a:ln w="19050">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1800" dirty="0">
                  <a:solidFill>
                    <a:srgbClr val="000000"/>
                  </a:solidFill>
                  <a:latin typeface="Arial" panose="020B0604020202020204" pitchFamily="34" charset="0"/>
                  <a:ea typeface="MS PGothic" pitchFamily="34" charset="-128"/>
                </a:rPr>
                <a:t>0</a:t>
              </a:r>
            </a:p>
            <a:p>
              <a:pPr algn="ctr" eaLnBrk="1" hangingPunct="1">
                <a:lnSpc>
                  <a:spcPct val="100000"/>
                </a:lnSpc>
                <a:spcBef>
                  <a:spcPct val="0"/>
                </a:spcBef>
                <a:buFontTx/>
                <a:buNone/>
              </a:pPr>
              <a:r>
                <a:rPr lang="en-US" altLang="zh-CN" sz="1800" dirty="0">
                  <a:solidFill>
                    <a:srgbClr val="000000"/>
                  </a:solidFill>
                  <a:latin typeface="Arial" panose="020B0604020202020204" pitchFamily="34" charset="0"/>
                  <a:ea typeface="MS PGothic" pitchFamily="34" charset="-128"/>
                </a:rPr>
                <a:t>0</a:t>
              </a:r>
            </a:p>
            <a:p>
              <a:pPr algn="ctr" eaLnBrk="1" hangingPunct="1">
                <a:lnSpc>
                  <a:spcPct val="100000"/>
                </a:lnSpc>
                <a:spcBef>
                  <a:spcPct val="0"/>
                </a:spcBef>
                <a:buFontTx/>
                <a:buNone/>
              </a:pPr>
              <a:r>
                <a:rPr lang="en-US" altLang="zh-CN" sz="1800" dirty="0">
                  <a:solidFill>
                    <a:srgbClr val="000000"/>
                  </a:solidFill>
                  <a:latin typeface="Arial" panose="020B0604020202020204" pitchFamily="34" charset="0"/>
                  <a:ea typeface="MS PGothic" pitchFamily="34" charset="-128"/>
                </a:rPr>
                <a:t>0</a:t>
              </a:r>
            </a:p>
            <a:p>
              <a:pPr algn="ctr" eaLnBrk="1" hangingPunct="1">
                <a:lnSpc>
                  <a:spcPct val="100000"/>
                </a:lnSpc>
                <a:spcBef>
                  <a:spcPct val="0"/>
                </a:spcBef>
                <a:buFontTx/>
                <a:buNone/>
              </a:pPr>
              <a:r>
                <a:rPr lang="en-US" altLang="zh-CN" sz="1800" dirty="0">
                  <a:solidFill>
                    <a:srgbClr val="000000"/>
                  </a:solidFill>
                  <a:latin typeface="Arial" panose="020B0604020202020204" pitchFamily="34" charset="0"/>
                  <a:ea typeface="MS PGothic" pitchFamily="34" charset="-128"/>
                </a:rPr>
                <a:t>1</a:t>
              </a:r>
            </a:p>
          </p:txBody>
        </p:sp>
        <p:sp>
          <p:nvSpPr>
            <p:cNvPr id="189481" name="Rectangle 65"/>
            <p:cNvSpPr>
              <a:spLocks noChangeArrowheads="1"/>
            </p:cNvSpPr>
            <p:nvPr/>
          </p:nvSpPr>
          <p:spPr bwMode="auto">
            <a:xfrm>
              <a:off x="3198" y="3113"/>
              <a:ext cx="182" cy="226"/>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1800">
                  <a:solidFill>
                    <a:srgbClr val="000000"/>
                  </a:solidFill>
                  <a:latin typeface="Arial" panose="020B0604020202020204" pitchFamily="34" charset="0"/>
                  <a:ea typeface="MS PGothic" pitchFamily="34" charset="-128"/>
                </a:rPr>
                <a:t>C</a:t>
              </a:r>
            </a:p>
          </p:txBody>
        </p:sp>
      </p:grpSp>
      <p:grpSp>
        <p:nvGrpSpPr>
          <p:cNvPr id="13" name="Group 66"/>
          <p:cNvGrpSpPr>
            <a:grpSpLocks/>
          </p:cNvGrpSpPr>
          <p:nvPr/>
        </p:nvGrpSpPr>
        <p:grpSpPr bwMode="auto">
          <a:xfrm>
            <a:off x="6516688" y="4340225"/>
            <a:ext cx="288925" cy="1438275"/>
            <a:chOff x="3198" y="3113"/>
            <a:chExt cx="182" cy="906"/>
          </a:xfrm>
        </p:grpSpPr>
        <p:sp>
          <p:nvSpPr>
            <p:cNvPr id="189478" name="Rectangle 67"/>
            <p:cNvSpPr>
              <a:spLocks noChangeArrowheads="1"/>
            </p:cNvSpPr>
            <p:nvPr/>
          </p:nvSpPr>
          <p:spPr bwMode="auto">
            <a:xfrm>
              <a:off x="3198" y="3339"/>
              <a:ext cx="182" cy="680"/>
            </a:xfrm>
            <a:prstGeom prst="rect">
              <a:avLst/>
            </a:prstGeom>
            <a:solidFill>
              <a:srgbClr val="FFCC66"/>
            </a:solidFill>
            <a:ln w="19050">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1800" dirty="0">
                  <a:solidFill>
                    <a:srgbClr val="000000"/>
                  </a:solidFill>
                  <a:latin typeface="Arial" panose="020B0604020202020204" pitchFamily="34" charset="0"/>
                  <a:ea typeface="MS PGothic" pitchFamily="34" charset="-128"/>
                </a:rPr>
                <a:t>1</a:t>
              </a:r>
            </a:p>
            <a:p>
              <a:pPr algn="ctr" eaLnBrk="1" hangingPunct="1">
                <a:lnSpc>
                  <a:spcPct val="100000"/>
                </a:lnSpc>
                <a:spcBef>
                  <a:spcPct val="0"/>
                </a:spcBef>
                <a:buFontTx/>
                <a:buNone/>
              </a:pPr>
              <a:r>
                <a:rPr lang="en-US" altLang="zh-CN" sz="1800" dirty="0">
                  <a:solidFill>
                    <a:srgbClr val="000000"/>
                  </a:solidFill>
                  <a:latin typeface="Arial" panose="020B0604020202020204" pitchFamily="34" charset="0"/>
                  <a:ea typeface="MS PGothic" pitchFamily="34" charset="-128"/>
                </a:rPr>
                <a:t>1</a:t>
              </a:r>
            </a:p>
            <a:p>
              <a:pPr algn="ctr" eaLnBrk="1" hangingPunct="1">
                <a:lnSpc>
                  <a:spcPct val="100000"/>
                </a:lnSpc>
                <a:spcBef>
                  <a:spcPct val="0"/>
                </a:spcBef>
                <a:buFontTx/>
                <a:buNone/>
              </a:pPr>
              <a:r>
                <a:rPr lang="en-US" altLang="zh-CN" sz="1800" dirty="0">
                  <a:solidFill>
                    <a:srgbClr val="000000"/>
                  </a:solidFill>
                  <a:latin typeface="Arial" panose="020B0604020202020204" pitchFamily="34" charset="0"/>
                  <a:ea typeface="MS PGothic" pitchFamily="34" charset="-128"/>
                </a:rPr>
                <a:t>1</a:t>
              </a:r>
            </a:p>
            <a:p>
              <a:pPr algn="ctr" eaLnBrk="1" hangingPunct="1">
                <a:lnSpc>
                  <a:spcPct val="100000"/>
                </a:lnSpc>
                <a:spcBef>
                  <a:spcPct val="0"/>
                </a:spcBef>
                <a:buFontTx/>
                <a:buNone/>
              </a:pPr>
              <a:r>
                <a:rPr lang="en-US" altLang="zh-CN" sz="1800" dirty="0">
                  <a:solidFill>
                    <a:srgbClr val="000000"/>
                  </a:solidFill>
                  <a:latin typeface="Arial" panose="020B0604020202020204" pitchFamily="34" charset="0"/>
                  <a:ea typeface="MS PGothic" pitchFamily="34" charset="-128"/>
                </a:rPr>
                <a:t>0</a:t>
              </a:r>
            </a:p>
          </p:txBody>
        </p:sp>
        <p:sp>
          <p:nvSpPr>
            <p:cNvPr id="189479" name="Rectangle 68"/>
            <p:cNvSpPr>
              <a:spLocks noChangeArrowheads="1"/>
            </p:cNvSpPr>
            <p:nvPr/>
          </p:nvSpPr>
          <p:spPr bwMode="auto">
            <a:xfrm>
              <a:off x="3198" y="3113"/>
              <a:ext cx="182" cy="226"/>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1800">
                  <a:solidFill>
                    <a:srgbClr val="000000"/>
                  </a:solidFill>
                  <a:latin typeface="Arial" panose="020B0604020202020204" pitchFamily="34" charset="0"/>
                  <a:ea typeface="MS PGothic" pitchFamily="34" charset="-128"/>
                </a:rPr>
                <a:t>B</a:t>
              </a:r>
            </a:p>
          </p:txBody>
        </p:sp>
      </p:grpSp>
      <p:grpSp>
        <p:nvGrpSpPr>
          <p:cNvPr id="14" name="Group 69"/>
          <p:cNvGrpSpPr>
            <a:grpSpLocks/>
          </p:cNvGrpSpPr>
          <p:nvPr/>
        </p:nvGrpSpPr>
        <p:grpSpPr bwMode="auto">
          <a:xfrm>
            <a:off x="6948488" y="4340225"/>
            <a:ext cx="288925" cy="1438275"/>
            <a:chOff x="3198" y="3113"/>
            <a:chExt cx="182" cy="906"/>
          </a:xfrm>
        </p:grpSpPr>
        <p:sp>
          <p:nvSpPr>
            <p:cNvPr id="189476" name="Rectangle 70"/>
            <p:cNvSpPr>
              <a:spLocks noChangeArrowheads="1"/>
            </p:cNvSpPr>
            <p:nvPr/>
          </p:nvSpPr>
          <p:spPr bwMode="auto">
            <a:xfrm>
              <a:off x="3198" y="3339"/>
              <a:ext cx="182" cy="680"/>
            </a:xfrm>
            <a:prstGeom prst="rect">
              <a:avLst/>
            </a:prstGeom>
            <a:solidFill>
              <a:srgbClr val="CCFF99"/>
            </a:solidFill>
            <a:ln w="19050">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1800">
                  <a:solidFill>
                    <a:srgbClr val="000000"/>
                  </a:solidFill>
                  <a:latin typeface="Arial" panose="020B0604020202020204" pitchFamily="34" charset="0"/>
                  <a:ea typeface="MS PGothic" pitchFamily="34" charset="-128"/>
                </a:rPr>
                <a:t>1</a:t>
              </a:r>
            </a:p>
            <a:p>
              <a:pPr algn="ctr" eaLnBrk="1" hangingPunct="1">
                <a:lnSpc>
                  <a:spcPct val="100000"/>
                </a:lnSpc>
                <a:spcBef>
                  <a:spcPct val="0"/>
                </a:spcBef>
                <a:buFontTx/>
                <a:buNone/>
              </a:pPr>
              <a:r>
                <a:rPr lang="en-US" altLang="zh-CN" sz="1800">
                  <a:solidFill>
                    <a:srgbClr val="000000"/>
                  </a:solidFill>
                  <a:latin typeface="Arial" panose="020B0604020202020204" pitchFamily="34" charset="0"/>
                  <a:ea typeface="MS PGothic" pitchFamily="34" charset="-128"/>
                </a:rPr>
                <a:t>1</a:t>
              </a:r>
            </a:p>
            <a:p>
              <a:pPr algn="ctr" eaLnBrk="1" hangingPunct="1">
                <a:lnSpc>
                  <a:spcPct val="100000"/>
                </a:lnSpc>
                <a:spcBef>
                  <a:spcPct val="0"/>
                </a:spcBef>
                <a:buFontTx/>
                <a:buNone/>
              </a:pPr>
              <a:r>
                <a:rPr lang="en-US" altLang="zh-CN" sz="1800">
                  <a:solidFill>
                    <a:srgbClr val="000000"/>
                  </a:solidFill>
                  <a:latin typeface="Arial" panose="020B0604020202020204" pitchFamily="34" charset="0"/>
                  <a:ea typeface="MS PGothic" pitchFamily="34" charset="-128"/>
                </a:rPr>
                <a:t>1</a:t>
              </a:r>
            </a:p>
            <a:p>
              <a:pPr algn="ctr" eaLnBrk="1" hangingPunct="1">
                <a:lnSpc>
                  <a:spcPct val="100000"/>
                </a:lnSpc>
                <a:spcBef>
                  <a:spcPct val="0"/>
                </a:spcBef>
                <a:buFontTx/>
                <a:buNone/>
              </a:pPr>
              <a:r>
                <a:rPr lang="en-US" altLang="zh-CN" sz="1800">
                  <a:solidFill>
                    <a:srgbClr val="000000"/>
                  </a:solidFill>
                  <a:latin typeface="Arial" panose="020B0604020202020204" pitchFamily="34" charset="0"/>
                  <a:ea typeface="MS PGothic" pitchFamily="34" charset="-128"/>
                </a:rPr>
                <a:t>1</a:t>
              </a:r>
            </a:p>
          </p:txBody>
        </p:sp>
        <p:sp>
          <p:nvSpPr>
            <p:cNvPr id="189477" name="Rectangle 71"/>
            <p:cNvSpPr>
              <a:spLocks noChangeArrowheads="1"/>
            </p:cNvSpPr>
            <p:nvPr/>
          </p:nvSpPr>
          <p:spPr bwMode="auto">
            <a:xfrm>
              <a:off x="3198" y="3113"/>
              <a:ext cx="182" cy="226"/>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1800">
                  <a:solidFill>
                    <a:srgbClr val="000000"/>
                  </a:solidFill>
                  <a:latin typeface="Arial" panose="020B0604020202020204" pitchFamily="34" charset="0"/>
                  <a:ea typeface="MS PGothic" pitchFamily="34" charset="-128"/>
                </a:rPr>
                <a:t>D</a:t>
              </a:r>
            </a:p>
          </p:txBody>
        </p:sp>
      </p:grpSp>
      <p:sp>
        <p:nvSpPr>
          <p:cNvPr id="189472" name="Line 72"/>
          <p:cNvSpPr>
            <a:spLocks noChangeShapeType="1"/>
          </p:cNvSpPr>
          <p:nvPr/>
        </p:nvSpPr>
        <p:spPr bwMode="auto">
          <a:xfrm>
            <a:off x="5364163" y="5924550"/>
            <a:ext cx="2160587"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9473" name="Text Box 73"/>
          <p:cNvSpPr txBox="1">
            <a:spLocks noChangeArrowheads="1"/>
          </p:cNvSpPr>
          <p:nvPr/>
        </p:nvSpPr>
        <p:spPr bwMode="auto">
          <a:xfrm>
            <a:off x="7577138" y="5729288"/>
            <a:ext cx="692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solidFill>
                  <a:srgbClr val="000000"/>
                </a:solidFill>
                <a:latin typeface="Arial" panose="020B0604020202020204" pitchFamily="34" charset="0"/>
                <a:ea typeface="MS PGothic" pitchFamily="34" charset="-128"/>
              </a:rPr>
              <a:t>Time</a:t>
            </a:r>
          </a:p>
        </p:txBody>
      </p:sp>
      <p:sp>
        <p:nvSpPr>
          <p:cNvPr id="189474" name="Text Box 39"/>
          <p:cNvSpPr txBox="1">
            <a:spLocks noChangeArrowheads="1"/>
          </p:cNvSpPr>
          <p:nvPr/>
        </p:nvSpPr>
        <p:spPr bwMode="auto">
          <a:xfrm>
            <a:off x="5292725" y="3908425"/>
            <a:ext cx="26701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b="1">
                <a:solidFill>
                  <a:srgbClr val="000000"/>
                </a:solidFill>
                <a:latin typeface="Arial" panose="020B0604020202020204" pitchFamily="34" charset="0"/>
                <a:ea typeface="MS PGothic" pitchFamily="34" charset="-128"/>
              </a:rPr>
              <a:t>Execution Sequence</a:t>
            </a:r>
          </a:p>
        </p:txBody>
      </p:sp>
      <p:sp>
        <p:nvSpPr>
          <p:cNvPr id="189475" name="TextBox 74"/>
          <p:cNvSpPr txBox="1">
            <a:spLocks noChangeArrowheads="1"/>
          </p:cNvSpPr>
          <p:nvPr/>
        </p:nvSpPr>
        <p:spPr bwMode="auto">
          <a:xfrm>
            <a:off x="-452438" y="5875338"/>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Tree>
    <p:extLst>
      <p:ext uri="{BB962C8B-B14F-4D97-AF65-F5344CB8AC3E}">
        <p14:creationId xmlns:p14="http://schemas.microsoft.com/office/powerpoint/2010/main" val="2178546959"/>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42" presetClass="path" presetSubtype="0" fill="hold" nodeType="withEffect">
                                  <p:stCondLst>
                                    <p:cond delay="0"/>
                                  </p:stCondLst>
                                  <p:childTnLst>
                                    <p:animMotion origin="layout" path="M -3.88889E-6 0 L 0.00018 0.08403 " pathEditMode="relative" rAng="0" ptsTypes="AA">
                                      <p:cBhvr>
                                        <p:cTn id="30" dur="500" fill="hold"/>
                                        <p:tgtEl>
                                          <p:spTgt spid="10"/>
                                        </p:tgtEl>
                                        <p:attrNameLst>
                                          <p:attrName>ppt_x</p:attrName>
                                          <p:attrName>ppt_y</p:attrName>
                                        </p:attrNameLst>
                                      </p:cBhvr>
                                      <p:rCtr x="0" y="4200"/>
                                    </p:animMotion>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7"/>
                                        </p:tgtEl>
                                        <p:attrNameLst>
                                          <p:attrName>style.visibility</p:attrName>
                                        </p:attrNameLst>
                                      </p:cBhvr>
                                      <p:to>
                                        <p:strVal val="visible"/>
                                      </p:to>
                                    </p:set>
                                  </p:childTnLst>
                                  <p:subTnLst>
                                    <p:set>
                                      <p:cBhvr override="childStyle">
                                        <p:cTn dur="1" fill="hold" display="0" masterRel="nextClick" afterEffect="1"/>
                                        <p:tgtEl>
                                          <p:spTgt spid="57"/>
                                        </p:tgtEl>
                                        <p:attrNameLst>
                                          <p:attrName>style.visibility</p:attrName>
                                        </p:attrNameLst>
                                      </p:cBhvr>
                                      <p:to>
                                        <p:strVal val="hidden"/>
                                      </p:to>
                                    </p:set>
                                  </p:sub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xit" presetSubtype="0" fill="hold" nodeType="clickEffect">
                                  <p:stCondLst>
                                    <p:cond delay="0"/>
                                  </p:stCondLst>
                                  <p:childTnLst>
                                    <p:set>
                                      <p:cBhvr>
                                        <p:cTn id="40" dur="1" fill="hold">
                                          <p:stCondLst>
                                            <p:cond delay="0"/>
                                          </p:stCondLst>
                                        </p:cTn>
                                        <p:tgtEl>
                                          <p:spTgt spid="5"/>
                                        </p:tgtEl>
                                        <p:attrNameLst>
                                          <p:attrName>style.visibility</p:attrName>
                                        </p:attrNameLst>
                                      </p:cBhvr>
                                      <p:to>
                                        <p:strVal val="hidden"/>
                                      </p:to>
                                    </p:set>
                                  </p:childTnLst>
                                </p:cTn>
                              </p:par>
                              <p:par>
                                <p:cTn id="41" presetID="64" presetClass="path" presetSubtype="0" fill="hold" nodeType="withEffect">
                                  <p:stCondLst>
                                    <p:cond delay="0"/>
                                  </p:stCondLst>
                                  <p:childTnLst>
                                    <p:animMotion origin="layout" path="M 0.00018 0.08403 L 0.00018 0.0419 " pathEditMode="relative" rAng="0" ptsTypes="AA">
                                      <p:cBhvr>
                                        <p:cTn id="42" dur="500" fill="hold"/>
                                        <p:tgtEl>
                                          <p:spTgt spid="10"/>
                                        </p:tgtEl>
                                        <p:attrNameLst>
                                          <p:attrName>ppt_x</p:attrName>
                                          <p:attrName>ppt_y</p:attrName>
                                        </p:attrNameLst>
                                      </p:cBhvr>
                                      <p:rCtr x="0" y="-2100"/>
                                    </p:animMotion>
                                  </p:childTnLst>
                                </p:cTn>
                              </p:par>
                              <p:par>
                                <p:cTn id="43" presetID="1"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xit" presetSubtype="0" fill="hold" nodeType="clickEffect">
                                  <p:stCondLst>
                                    <p:cond delay="0"/>
                                  </p:stCondLst>
                                  <p:childTnLst>
                                    <p:set>
                                      <p:cBhvr>
                                        <p:cTn id="48" dur="1" fill="hold">
                                          <p:stCondLst>
                                            <p:cond delay="0"/>
                                          </p:stCondLst>
                                        </p:cTn>
                                        <p:tgtEl>
                                          <p:spTgt spid="4"/>
                                        </p:tgtEl>
                                        <p:attrNameLst>
                                          <p:attrName>style.visibility</p:attrName>
                                        </p:attrNameLst>
                                      </p:cBhvr>
                                      <p:to>
                                        <p:strVal val="hidden"/>
                                      </p:to>
                                    </p:set>
                                  </p:childTnLst>
                                </p:cTn>
                              </p:par>
                              <p:par>
                                <p:cTn id="49" presetID="64" presetClass="path" presetSubtype="0" fill="hold" nodeType="withEffect">
                                  <p:stCondLst>
                                    <p:cond delay="0"/>
                                  </p:stCondLst>
                                  <p:childTnLst>
                                    <p:animMotion origin="layout" path="M 0.00017 0.0419 L 0.00017 -1.85185E-6 " pathEditMode="relative" rAng="0" ptsTypes="AA">
                                      <p:cBhvr>
                                        <p:cTn id="50" dur="500" fill="hold"/>
                                        <p:tgtEl>
                                          <p:spTgt spid="10"/>
                                        </p:tgtEl>
                                        <p:attrNameLst>
                                          <p:attrName>ppt_x</p:attrName>
                                          <p:attrName>ppt_y</p:attrName>
                                        </p:attrNameLst>
                                      </p:cBhvr>
                                      <p:rCtr x="0" y="-2100"/>
                                    </p:animMotion>
                                  </p:childTnLst>
                                </p:cTn>
                              </p:par>
                              <p:par>
                                <p:cTn id="51" presetID="1" presetClass="entr" presetSubtype="0"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SIMT stack operation</a:t>
            </a:r>
            <a:endParaRPr lang="zh-CN" altLang="en-US" dirty="0"/>
          </a:p>
        </p:txBody>
      </p:sp>
      <p:sp>
        <p:nvSpPr>
          <p:cNvPr id="3" name="日期占位符 2"/>
          <p:cNvSpPr>
            <a:spLocks noGrp="1"/>
          </p:cNvSpPr>
          <p:nvPr>
            <p:ph type="dt" sz="half" idx="10"/>
          </p:nvPr>
        </p:nvSpPr>
        <p:spPr/>
        <p:txBody>
          <a:bodyPr/>
          <a:lstStyle/>
          <a:p>
            <a:fld id="{2D29EDBA-35B6-4701-87CC-FBE379DD7210}" type="datetime1">
              <a:rPr lang="en-US" altLang="zh-CN" smtClean="0"/>
              <a:t>4/30/2020</a:t>
            </a:fld>
            <a:endParaRPr lang="zh-CN" altLang="en-US"/>
          </a:p>
        </p:txBody>
      </p:sp>
      <p:sp>
        <p:nvSpPr>
          <p:cNvPr id="4" name="页脚占位符 3"/>
          <p:cNvSpPr>
            <a:spLocks noGrp="1"/>
          </p:cNvSpPr>
          <p:nvPr>
            <p:ph type="ftr" sz="quarter" idx="11"/>
          </p:nvPr>
        </p:nvSpPr>
        <p:spPr/>
        <p:txBody>
          <a:bodyPr/>
          <a:lstStyle/>
          <a:p>
            <a:r>
              <a:rPr lang="zh-CN" altLang="en-US" smtClean="0"/>
              <a:t>中国科学技术大学</a:t>
            </a:r>
            <a:endParaRPr lang="zh-CN" altLang="en-US" dirty="0"/>
          </a:p>
        </p:txBody>
      </p:sp>
      <p:sp>
        <p:nvSpPr>
          <p:cNvPr id="5" name="灯片编号占位符 4"/>
          <p:cNvSpPr>
            <a:spLocks noGrp="1"/>
          </p:cNvSpPr>
          <p:nvPr>
            <p:ph type="sldNum" sz="quarter" idx="12"/>
          </p:nvPr>
        </p:nvSpPr>
        <p:spPr/>
        <p:txBody>
          <a:bodyPr/>
          <a:lstStyle/>
          <a:p>
            <a:fld id="{8BD4F407-B401-4F27-B84C-F4D1FCFDF361}" type="slidenum">
              <a:rPr lang="zh-CN" altLang="en-US" smtClean="0"/>
              <a:pPr/>
              <a:t>82</a:t>
            </a:fld>
            <a:endParaRPr lang="zh-CN" altLang="en-US"/>
          </a:p>
        </p:txBody>
      </p:sp>
      <p:pic>
        <p:nvPicPr>
          <p:cNvPr id="7" name="图片 6"/>
          <p:cNvPicPr>
            <a:picLocks noChangeAspect="1"/>
          </p:cNvPicPr>
          <p:nvPr/>
        </p:nvPicPr>
        <p:blipFill>
          <a:blip r:embed="rId2"/>
          <a:stretch>
            <a:fillRect/>
          </a:stretch>
        </p:blipFill>
        <p:spPr>
          <a:xfrm>
            <a:off x="457200" y="1114832"/>
            <a:ext cx="3365863" cy="4127945"/>
          </a:xfrm>
          <a:prstGeom prst="rect">
            <a:avLst/>
          </a:prstGeom>
        </p:spPr>
      </p:pic>
      <p:pic>
        <p:nvPicPr>
          <p:cNvPr id="8" name="图片 7"/>
          <p:cNvPicPr>
            <a:picLocks noChangeAspect="1"/>
          </p:cNvPicPr>
          <p:nvPr/>
        </p:nvPicPr>
        <p:blipFill>
          <a:blip r:embed="rId3"/>
          <a:stretch>
            <a:fillRect/>
          </a:stretch>
        </p:blipFill>
        <p:spPr>
          <a:xfrm>
            <a:off x="5045799" y="1341255"/>
            <a:ext cx="3425614" cy="3744551"/>
          </a:xfrm>
          <a:prstGeom prst="rect">
            <a:avLst/>
          </a:prstGeom>
        </p:spPr>
      </p:pic>
      <p:sp>
        <p:nvSpPr>
          <p:cNvPr id="9" name="矩形 8"/>
          <p:cNvSpPr/>
          <p:nvPr/>
        </p:nvSpPr>
        <p:spPr>
          <a:xfrm>
            <a:off x="505776" y="5410461"/>
            <a:ext cx="3192510" cy="923330"/>
          </a:xfrm>
          <a:prstGeom prst="rect">
            <a:avLst/>
          </a:prstGeom>
        </p:spPr>
        <p:txBody>
          <a:bodyPr wrap="square">
            <a:spAutoFit/>
          </a:bodyPr>
          <a:lstStyle/>
          <a:p>
            <a:r>
              <a:rPr lang="en-US" altLang="zh-CN" dirty="0" smtClean="0"/>
              <a:t>Example CUDA C source code for illustrating SIMT stack operation</a:t>
            </a:r>
            <a:endParaRPr lang="zh-CN" altLang="en-US" dirty="0"/>
          </a:p>
        </p:txBody>
      </p:sp>
      <p:sp>
        <p:nvSpPr>
          <p:cNvPr id="10" name="矩形 9"/>
          <p:cNvSpPr/>
          <p:nvPr/>
        </p:nvSpPr>
        <p:spPr>
          <a:xfrm>
            <a:off x="4637314" y="5492522"/>
            <a:ext cx="4572000" cy="646331"/>
          </a:xfrm>
          <a:prstGeom prst="rect">
            <a:avLst/>
          </a:prstGeom>
        </p:spPr>
        <p:txBody>
          <a:bodyPr>
            <a:spAutoFit/>
          </a:bodyPr>
          <a:lstStyle/>
          <a:p>
            <a:r>
              <a:rPr lang="en-US" altLang="zh-CN" dirty="0" smtClean="0"/>
              <a:t>Example PTX assembly code for illustrating SIMT stack operation</a:t>
            </a:r>
            <a:r>
              <a:rPr lang="en-US" altLang="zh-CN" dirty="0"/>
              <a:t>.</a:t>
            </a:r>
            <a:endParaRPr lang="zh-CN" altLang="en-US" dirty="0"/>
          </a:p>
        </p:txBody>
      </p:sp>
    </p:spTree>
    <p:extLst>
      <p:ext uri="{BB962C8B-B14F-4D97-AF65-F5344CB8AC3E}">
        <p14:creationId xmlns:p14="http://schemas.microsoft.com/office/powerpoint/2010/main" val="76787496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日期占位符 2"/>
          <p:cNvSpPr>
            <a:spLocks noGrp="1"/>
          </p:cNvSpPr>
          <p:nvPr>
            <p:ph type="dt" sz="half" idx="10"/>
          </p:nvPr>
        </p:nvSpPr>
        <p:spPr/>
        <p:txBody>
          <a:bodyPr/>
          <a:lstStyle/>
          <a:p>
            <a:fld id="{2D29EDBA-35B6-4701-87CC-FBE379DD7210}" type="datetime1">
              <a:rPr lang="en-US" altLang="zh-CN" smtClean="0"/>
              <a:t>4/30/2020</a:t>
            </a:fld>
            <a:endParaRPr lang="zh-CN" altLang="en-US"/>
          </a:p>
        </p:txBody>
      </p:sp>
      <p:sp>
        <p:nvSpPr>
          <p:cNvPr id="4" name="页脚占位符 3"/>
          <p:cNvSpPr>
            <a:spLocks noGrp="1"/>
          </p:cNvSpPr>
          <p:nvPr>
            <p:ph type="ftr" sz="quarter" idx="11"/>
          </p:nvPr>
        </p:nvSpPr>
        <p:spPr/>
        <p:txBody>
          <a:bodyPr/>
          <a:lstStyle/>
          <a:p>
            <a:r>
              <a:rPr lang="zh-CN" altLang="en-US" smtClean="0"/>
              <a:t>中国科学技术大学</a:t>
            </a:r>
            <a:endParaRPr lang="zh-CN" altLang="en-US" dirty="0"/>
          </a:p>
        </p:txBody>
      </p:sp>
      <p:sp>
        <p:nvSpPr>
          <p:cNvPr id="5" name="灯片编号占位符 4"/>
          <p:cNvSpPr>
            <a:spLocks noGrp="1"/>
          </p:cNvSpPr>
          <p:nvPr>
            <p:ph type="sldNum" sz="quarter" idx="12"/>
          </p:nvPr>
        </p:nvSpPr>
        <p:spPr/>
        <p:txBody>
          <a:bodyPr/>
          <a:lstStyle/>
          <a:p>
            <a:fld id="{8BD4F407-B401-4F27-B84C-F4D1FCFDF361}" type="slidenum">
              <a:rPr lang="zh-CN" altLang="en-US" smtClean="0"/>
              <a:pPr/>
              <a:t>83</a:t>
            </a:fld>
            <a:endParaRPr lang="zh-CN" altLang="en-US"/>
          </a:p>
        </p:txBody>
      </p:sp>
      <p:pic>
        <p:nvPicPr>
          <p:cNvPr id="6" name="图片 5"/>
          <p:cNvPicPr>
            <a:picLocks noChangeAspect="1"/>
          </p:cNvPicPr>
          <p:nvPr/>
        </p:nvPicPr>
        <p:blipFill>
          <a:blip r:embed="rId2"/>
          <a:stretch>
            <a:fillRect/>
          </a:stretch>
        </p:blipFill>
        <p:spPr>
          <a:xfrm>
            <a:off x="933994" y="1062343"/>
            <a:ext cx="6496050" cy="5133975"/>
          </a:xfrm>
          <a:prstGeom prst="rect">
            <a:avLst/>
          </a:prstGeom>
        </p:spPr>
      </p:pic>
    </p:spTree>
    <p:extLst>
      <p:ext uri="{BB962C8B-B14F-4D97-AF65-F5344CB8AC3E}">
        <p14:creationId xmlns:p14="http://schemas.microsoft.com/office/powerpoint/2010/main" val="207875749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itle 1"/>
          <p:cNvSpPr>
            <a:spLocks noGrp="1"/>
          </p:cNvSpPr>
          <p:nvPr>
            <p:ph type="title"/>
          </p:nvPr>
        </p:nvSpPr>
        <p:spPr>
          <a:xfrm>
            <a:off x="1032094" y="147889"/>
            <a:ext cx="7955152" cy="784617"/>
          </a:xfrm>
        </p:spPr>
        <p:txBody>
          <a:bodyPr>
            <a:normAutofit/>
          </a:bodyPr>
          <a:lstStyle/>
          <a:p>
            <a:r>
              <a:rPr lang="en-US" altLang="zh-CN" sz="2800" dirty="0" smtClean="0"/>
              <a:t>Remember: Each Thread Is Independent</a:t>
            </a:r>
          </a:p>
        </p:txBody>
      </p:sp>
      <p:sp>
        <p:nvSpPr>
          <p:cNvPr id="190467" name="Content Placeholder 2"/>
          <p:cNvSpPr>
            <a:spLocks noGrp="1"/>
          </p:cNvSpPr>
          <p:nvPr>
            <p:ph idx="1"/>
          </p:nvPr>
        </p:nvSpPr>
        <p:spPr/>
        <p:txBody>
          <a:bodyPr>
            <a:normAutofit fontScale="85000" lnSpcReduction="10000"/>
          </a:bodyPr>
          <a:lstStyle/>
          <a:p>
            <a:r>
              <a:rPr lang="en-US" altLang="zh-CN" dirty="0" smtClean="0"/>
              <a:t>SIMT </a:t>
            </a:r>
            <a:r>
              <a:rPr lang="zh-CN" altLang="en-US" dirty="0" smtClean="0"/>
              <a:t>主要优点：</a:t>
            </a:r>
            <a:r>
              <a:rPr lang="en-US" altLang="zh-CN" dirty="0" smtClean="0"/>
              <a:t> </a:t>
            </a:r>
          </a:p>
          <a:p>
            <a:pPr lvl="1">
              <a:lnSpc>
                <a:spcPct val="120000"/>
              </a:lnSpc>
            </a:pPr>
            <a:r>
              <a:rPr lang="zh-CN" altLang="en-US" dirty="0" smtClean="0"/>
              <a:t>可以独立地处理线程</a:t>
            </a:r>
            <a:r>
              <a:rPr lang="en-US" altLang="zh-CN" dirty="0" smtClean="0"/>
              <a:t>,</a:t>
            </a:r>
            <a:r>
              <a:rPr lang="zh-CN" altLang="en-US" dirty="0" smtClean="0"/>
              <a:t>即每个线程可以在任何标量流水线上单独执行（</a:t>
            </a:r>
            <a:r>
              <a:rPr lang="en-US" altLang="zh-CN" dirty="0" smtClean="0">
                <a:sym typeface="Wingdings" panose="05000000000000000000" pitchFamily="2" charset="2"/>
              </a:rPr>
              <a:t> MIMD </a:t>
            </a:r>
            <a:r>
              <a:rPr lang="zh-CN" altLang="en-US" dirty="0" smtClean="0">
                <a:sym typeface="Wingdings" panose="05000000000000000000" pitchFamily="2" charset="2"/>
              </a:rPr>
              <a:t>处理模式）</a:t>
            </a:r>
            <a:endParaRPr lang="en-US" altLang="zh-CN" dirty="0" smtClean="0">
              <a:sym typeface="Wingdings" panose="05000000000000000000" pitchFamily="2" charset="2"/>
            </a:endParaRPr>
          </a:p>
          <a:p>
            <a:pPr lvl="1"/>
            <a:r>
              <a:rPr lang="zh-CN" altLang="en-US" dirty="0" smtClean="0"/>
              <a:t>可以将线程组织成</a:t>
            </a:r>
            <a:r>
              <a:rPr lang="en-US" altLang="zh-CN" dirty="0" smtClean="0"/>
              <a:t>warp</a:t>
            </a:r>
            <a:r>
              <a:rPr lang="zh-CN" altLang="en-US" dirty="0" smtClean="0"/>
              <a:t>，即可以将执行相同指令流的线程构成</a:t>
            </a:r>
            <a:r>
              <a:rPr lang="en-US" altLang="zh-CN" dirty="0" smtClean="0"/>
              <a:t>warp</a:t>
            </a:r>
            <a:r>
              <a:rPr lang="zh-CN" altLang="en-US" dirty="0" smtClean="0"/>
              <a:t>，形成</a:t>
            </a:r>
            <a:r>
              <a:rPr lang="en-US" altLang="zh-CN" dirty="0" smtClean="0"/>
              <a:t>SIMD</a:t>
            </a:r>
            <a:r>
              <a:rPr lang="zh-CN" altLang="en-US" dirty="0" smtClean="0"/>
              <a:t> 处理模式</a:t>
            </a:r>
            <a:r>
              <a:rPr lang="en-US" altLang="zh-CN" dirty="0" smtClean="0"/>
              <a:t>, </a:t>
            </a:r>
            <a:r>
              <a:rPr lang="zh-CN" altLang="en-US" dirty="0" smtClean="0"/>
              <a:t>以充分发挥</a:t>
            </a:r>
            <a:r>
              <a:rPr lang="en-US" altLang="zh-CN" dirty="0" smtClean="0"/>
              <a:t>SIMD</a:t>
            </a:r>
            <a:r>
              <a:rPr lang="zh-CN" altLang="en-US" dirty="0" smtClean="0"/>
              <a:t>处理的优势</a:t>
            </a:r>
            <a:endParaRPr lang="en-US" altLang="zh-CN" dirty="0" smtClean="0">
              <a:sym typeface="Wingdings" panose="05000000000000000000" pitchFamily="2" charset="2"/>
            </a:endParaRPr>
          </a:p>
          <a:p>
            <a:pPr lvl="1"/>
            <a:endParaRPr lang="en-US" altLang="zh-CN" dirty="0" smtClean="0">
              <a:sym typeface="Wingdings" panose="05000000000000000000" pitchFamily="2" charset="2"/>
            </a:endParaRPr>
          </a:p>
          <a:p>
            <a:r>
              <a:rPr lang="zh-CN" altLang="en-US" dirty="0" smtClean="0">
                <a:sym typeface="Wingdings" panose="05000000000000000000" pitchFamily="2" charset="2"/>
              </a:rPr>
              <a:t>如果有许多线程，对具有相同</a:t>
            </a:r>
            <a:r>
              <a:rPr lang="en-US" altLang="zh-CN" dirty="0" smtClean="0">
                <a:sym typeface="Wingdings" panose="05000000000000000000" pitchFamily="2" charset="2"/>
              </a:rPr>
              <a:t>PC</a:t>
            </a:r>
            <a:r>
              <a:rPr lang="zh-CN" altLang="en-US" dirty="0" smtClean="0">
                <a:sym typeface="Wingdings" panose="05000000000000000000" pitchFamily="2" charset="2"/>
              </a:rPr>
              <a:t>值的线程可以将它们动态组织到一个</a:t>
            </a:r>
            <a:r>
              <a:rPr lang="en-US" altLang="zh-CN" dirty="0" smtClean="0">
                <a:sym typeface="Wingdings" panose="05000000000000000000" pitchFamily="2" charset="2"/>
              </a:rPr>
              <a:t>warp</a:t>
            </a:r>
            <a:r>
              <a:rPr lang="zh-CN" altLang="en-US" dirty="0" smtClean="0">
                <a:sym typeface="Wingdings" panose="05000000000000000000" pitchFamily="2" charset="2"/>
              </a:rPr>
              <a:t>中</a:t>
            </a:r>
            <a:endParaRPr lang="en-US" altLang="zh-CN" dirty="0" smtClean="0">
              <a:sym typeface="Wingdings" panose="05000000000000000000" pitchFamily="2" charset="2"/>
            </a:endParaRPr>
          </a:p>
          <a:p>
            <a:r>
              <a:rPr lang="zh-CN" altLang="en-US" dirty="0" smtClean="0">
                <a:sym typeface="Wingdings" panose="05000000000000000000" pitchFamily="2" charset="2"/>
              </a:rPr>
              <a:t>这样可以减少“分支发散”</a:t>
            </a:r>
            <a:r>
              <a:rPr lang="en-US" altLang="zh-CN" dirty="0" smtClean="0">
                <a:sym typeface="Wingdings" panose="05000000000000000000" pitchFamily="2" charset="2"/>
              </a:rPr>
              <a:t> </a:t>
            </a:r>
            <a:r>
              <a:rPr lang="zh-CN" altLang="en-US" dirty="0" smtClean="0">
                <a:sym typeface="Wingdings" panose="05000000000000000000" pitchFamily="2" charset="2"/>
              </a:rPr>
              <a:t>提高</a:t>
            </a:r>
            <a:r>
              <a:rPr lang="en-US" altLang="zh-CN" dirty="0" smtClean="0">
                <a:sym typeface="Wingdings" panose="05000000000000000000" pitchFamily="2" charset="2"/>
              </a:rPr>
              <a:t>SIMD </a:t>
            </a:r>
            <a:r>
              <a:rPr lang="zh-CN" altLang="en-US" dirty="0" smtClean="0">
                <a:sym typeface="Wingdings" panose="05000000000000000000" pitchFamily="2" charset="2"/>
              </a:rPr>
              <a:t>利用率</a:t>
            </a:r>
            <a:endParaRPr lang="en-US" altLang="zh-CN" dirty="0" smtClean="0">
              <a:sym typeface="Wingdings" panose="05000000000000000000" pitchFamily="2" charset="2"/>
            </a:endParaRPr>
          </a:p>
          <a:p>
            <a:pPr lvl="1"/>
            <a:r>
              <a:rPr lang="en-US" altLang="zh-CN" dirty="0" smtClean="0">
                <a:sym typeface="Wingdings" panose="05000000000000000000" pitchFamily="2" charset="2"/>
              </a:rPr>
              <a:t>SIMD </a:t>
            </a:r>
            <a:r>
              <a:rPr lang="zh-CN" altLang="en-US" dirty="0" smtClean="0">
                <a:sym typeface="Wingdings" panose="05000000000000000000" pitchFamily="2" charset="2"/>
              </a:rPr>
              <a:t>利用率</a:t>
            </a:r>
            <a:r>
              <a:rPr lang="en-US" altLang="zh-CN" dirty="0" smtClean="0">
                <a:sym typeface="Wingdings" panose="05000000000000000000" pitchFamily="2" charset="2"/>
              </a:rPr>
              <a:t>: </a:t>
            </a:r>
            <a:r>
              <a:rPr lang="zh-CN" altLang="en-US" dirty="0" smtClean="0">
                <a:sym typeface="Wingdings" panose="05000000000000000000" pitchFamily="2" charset="2"/>
              </a:rPr>
              <a:t>执行有用操作的</a:t>
            </a:r>
            <a:r>
              <a:rPr lang="en-US" altLang="zh-CN" dirty="0" smtClean="0">
                <a:sym typeface="Wingdings" panose="05000000000000000000" pitchFamily="2" charset="2"/>
              </a:rPr>
              <a:t>SIMD lanes</a:t>
            </a:r>
            <a:r>
              <a:rPr lang="zh-CN" altLang="en-US" dirty="0" smtClean="0">
                <a:sym typeface="Wingdings" panose="05000000000000000000" pitchFamily="2" charset="2"/>
              </a:rPr>
              <a:t>的比例</a:t>
            </a:r>
            <a:r>
              <a:rPr lang="en-US" altLang="zh-CN" dirty="0" smtClean="0">
                <a:sym typeface="Wingdings" panose="05000000000000000000" pitchFamily="2" charset="2"/>
              </a:rPr>
              <a:t> (</a:t>
            </a:r>
            <a:r>
              <a:rPr lang="zh-CN" altLang="en-US" dirty="0" smtClean="0">
                <a:sym typeface="Wingdings" panose="05000000000000000000" pitchFamily="2" charset="2"/>
              </a:rPr>
              <a:t>即</a:t>
            </a:r>
            <a:r>
              <a:rPr lang="en-US" altLang="zh-CN" dirty="0" smtClean="0">
                <a:sym typeface="Wingdings" panose="05000000000000000000" pitchFamily="2" charset="2"/>
              </a:rPr>
              <a:t>, </a:t>
            </a:r>
            <a:r>
              <a:rPr lang="zh-CN" altLang="en-US" dirty="0" smtClean="0">
                <a:sym typeface="Wingdings" panose="05000000000000000000" pitchFamily="2" charset="2"/>
              </a:rPr>
              <a:t>执行活动线程的比例）</a:t>
            </a:r>
            <a:endParaRPr lang="en-US" altLang="zh-CN" dirty="0" smtClean="0"/>
          </a:p>
        </p:txBody>
      </p:sp>
      <p:sp>
        <p:nvSpPr>
          <p:cNvPr id="2" name="日期占位符 1"/>
          <p:cNvSpPr>
            <a:spLocks noGrp="1"/>
          </p:cNvSpPr>
          <p:nvPr>
            <p:ph type="dt" sz="half" idx="10"/>
          </p:nvPr>
        </p:nvSpPr>
        <p:spPr/>
        <p:txBody>
          <a:bodyPr/>
          <a:lstStyle/>
          <a:p>
            <a:fld id="{7C4377EA-D59F-4115-BF21-03464719AE82}" type="datetime1">
              <a:rPr lang="en-US" altLang="zh-CN" smtClean="0"/>
              <a:t>4/30/2020</a:t>
            </a:fld>
            <a:endParaRPr lang="zh-CN" altLang="en-US"/>
          </a:p>
        </p:txBody>
      </p:sp>
      <p:sp>
        <p:nvSpPr>
          <p:cNvPr id="3" name="页脚占位符 2"/>
          <p:cNvSpPr>
            <a:spLocks noGrp="1"/>
          </p:cNvSpPr>
          <p:nvPr>
            <p:ph type="ftr" sz="quarter" idx="11"/>
          </p:nvPr>
        </p:nvSpPr>
        <p:spPr/>
        <p:txBody>
          <a:bodyPr/>
          <a:lstStyle/>
          <a:p>
            <a:r>
              <a:rPr lang="zh-CN" altLang="en-US" smtClean="0"/>
              <a:t>中国科学技术大学</a:t>
            </a:r>
            <a:endParaRPr lang="zh-CN" altLang="en-US" dirty="0"/>
          </a:p>
        </p:txBody>
      </p:sp>
      <p:sp>
        <p:nvSpPr>
          <p:cNvPr id="4" name="灯片编号占位符 3"/>
          <p:cNvSpPr>
            <a:spLocks noGrp="1"/>
          </p:cNvSpPr>
          <p:nvPr>
            <p:ph type="sldNum" sz="quarter" idx="12"/>
          </p:nvPr>
        </p:nvSpPr>
        <p:spPr/>
        <p:txBody>
          <a:bodyPr/>
          <a:lstStyle/>
          <a:p>
            <a:fld id="{8BD4F407-B401-4F27-B84C-F4D1FCFDF361}" type="slidenum">
              <a:rPr lang="zh-CN" altLang="en-US" smtClean="0"/>
              <a:pPr/>
              <a:t>84</a:t>
            </a:fld>
            <a:endParaRPr lang="zh-CN" altLang="en-US" dirty="0"/>
          </a:p>
        </p:txBody>
      </p:sp>
    </p:spTree>
    <p:extLst>
      <p:ext uri="{BB962C8B-B14F-4D97-AF65-F5344CB8AC3E}">
        <p14:creationId xmlns:p14="http://schemas.microsoft.com/office/powerpoint/2010/main" val="3182020508"/>
      </p:ext>
    </p:extLst>
  </p:cSld>
  <p:clrMapOvr>
    <a:masterClrMapping/>
  </p:clrMapOvr>
  <p:transition spd="slow"/>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Title 1"/>
          <p:cNvSpPr>
            <a:spLocks noGrp="1"/>
          </p:cNvSpPr>
          <p:nvPr>
            <p:ph type="title"/>
          </p:nvPr>
        </p:nvSpPr>
        <p:spPr/>
        <p:txBody>
          <a:bodyPr>
            <a:normAutofit fontScale="90000"/>
          </a:bodyPr>
          <a:lstStyle/>
          <a:p>
            <a:r>
              <a:rPr lang="en-US" altLang="zh-CN" smtClean="0"/>
              <a:t>Dynamic Warp Formation/Merging</a:t>
            </a:r>
          </a:p>
        </p:txBody>
      </p:sp>
      <p:sp>
        <p:nvSpPr>
          <p:cNvPr id="108546" name="Content Placeholder 2"/>
          <p:cNvSpPr>
            <a:spLocks noGrp="1"/>
          </p:cNvSpPr>
          <p:nvPr>
            <p:ph idx="1"/>
          </p:nvPr>
        </p:nvSpPr>
        <p:spPr>
          <a:xfrm>
            <a:off x="457200" y="1258433"/>
            <a:ext cx="8229600" cy="2388056"/>
          </a:xfrm>
        </p:spPr>
        <p:txBody>
          <a:bodyPr>
            <a:normAutofit lnSpcReduction="10000"/>
          </a:bodyPr>
          <a:lstStyle/>
          <a:p>
            <a:r>
              <a:rPr lang="en-US" altLang="zh-CN" dirty="0" smtClean="0"/>
              <a:t>Idea: </a:t>
            </a:r>
            <a:r>
              <a:rPr lang="zh-CN" altLang="en-US" b="0" dirty="0" smtClean="0"/>
              <a:t>分支</a:t>
            </a:r>
            <a:r>
              <a:rPr lang="zh-CN" altLang="en-US" b="0" dirty="0"/>
              <a:t>发散</a:t>
            </a:r>
            <a:r>
              <a:rPr lang="zh-CN" altLang="en-US" b="0" dirty="0" smtClean="0"/>
              <a:t>之后</a:t>
            </a:r>
            <a:r>
              <a:rPr lang="zh-CN" altLang="en-US" b="0" dirty="0"/>
              <a:t>，</a:t>
            </a:r>
            <a:r>
              <a:rPr lang="zh-CN" altLang="en-US" b="0" dirty="0" smtClean="0"/>
              <a:t>动态</a:t>
            </a:r>
            <a:r>
              <a:rPr lang="zh-CN" altLang="en-US" b="0" dirty="0"/>
              <a:t>合并执行相同指令的</a:t>
            </a:r>
            <a:r>
              <a:rPr lang="zh-CN" altLang="en-US" b="0" dirty="0" smtClean="0"/>
              <a:t>线程</a:t>
            </a:r>
            <a:endParaRPr lang="en-US" altLang="zh-CN" b="0" dirty="0" smtClean="0"/>
          </a:p>
          <a:p>
            <a:pPr lvl="1"/>
            <a:r>
              <a:rPr lang="zh-CN" altLang="en-US" b="0" dirty="0" smtClean="0"/>
              <a:t>从那些等待的</a:t>
            </a:r>
            <a:r>
              <a:rPr lang="en-US" altLang="zh-CN" b="0" dirty="0" smtClean="0"/>
              <a:t>warp</a:t>
            </a:r>
            <a:r>
              <a:rPr lang="zh-CN" altLang="en-US" b="0" dirty="0" smtClean="0"/>
              <a:t>中形成新的</a:t>
            </a:r>
            <a:r>
              <a:rPr lang="en-US" altLang="zh-CN" b="0" dirty="0" smtClean="0"/>
              <a:t>warp</a:t>
            </a:r>
            <a:endParaRPr lang="en-US" altLang="zh-CN" dirty="0" smtClean="0"/>
          </a:p>
          <a:p>
            <a:pPr lvl="1"/>
            <a:r>
              <a:rPr lang="zh-CN" altLang="en-US" dirty="0"/>
              <a:t>足够多的线程分支到每个路径</a:t>
            </a:r>
            <a:r>
              <a:rPr lang="zh-CN" altLang="en-US" dirty="0" smtClean="0"/>
              <a:t>，有可能创建</a:t>
            </a:r>
            <a:r>
              <a:rPr lang="zh-CN" altLang="en-US" dirty="0"/>
              <a:t>完整的</a:t>
            </a:r>
            <a:r>
              <a:rPr lang="zh-CN" altLang="en-US" dirty="0" smtClean="0"/>
              <a:t>新</a:t>
            </a:r>
            <a:r>
              <a:rPr lang="en-US" altLang="zh-CN" dirty="0" smtClean="0"/>
              <a:t>warp</a:t>
            </a:r>
          </a:p>
        </p:txBody>
      </p:sp>
      <p:sp>
        <p:nvSpPr>
          <p:cNvPr id="6" name="日期占位符 5"/>
          <p:cNvSpPr>
            <a:spLocks noGrp="1"/>
          </p:cNvSpPr>
          <p:nvPr>
            <p:ph type="dt" sz="half" idx="10"/>
          </p:nvPr>
        </p:nvSpPr>
        <p:spPr/>
        <p:txBody>
          <a:bodyPr/>
          <a:lstStyle/>
          <a:p>
            <a:fld id="{A359BC22-392F-4C5E-AE08-3BED27DD31BC}" type="datetime1">
              <a:rPr lang="en-US" altLang="zh-CN" smtClean="0"/>
              <a:t>4/30/2020</a:t>
            </a:fld>
            <a:endParaRPr lang="zh-CN" altLang="en-US"/>
          </a:p>
        </p:txBody>
      </p:sp>
      <p:sp>
        <p:nvSpPr>
          <p:cNvPr id="7" name="页脚占位符 6"/>
          <p:cNvSpPr>
            <a:spLocks noGrp="1"/>
          </p:cNvSpPr>
          <p:nvPr>
            <p:ph type="ftr" sz="quarter" idx="11"/>
          </p:nvPr>
        </p:nvSpPr>
        <p:spPr/>
        <p:txBody>
          <a:bodyPr/>
          <a:lstStyle/>
          <a:p>
            <a:r>
              <a:rPr lang="zh-CN" altLang="en-US" smtClean="0"/>
              <a:t>中国科学技术大学</a:t>
            </a:r>
            <a:endParaRPr lang="zh-CN" altLang="en-US" dirty="0"/>
          </a:p>
        </p:txBody>
      </p:sp>
      <p:sp>
        <p:nvSpPr>
          <p:cNvPr id="11" name="灯片编号占位符 10"/>
          <p:cNvSpPr>
            <a:spLocks noGrp="1"/>
          </p:cNvSpPr>
          <p:nvPr>
            <p:ph type="sldNum" sz="quarter" idx="12"/>
          </p:nvPr>
        </p:nvSpPr>
        <p:spPr/>
        <p:txBody>
          <a:bodyPr/>
          <a:lstStyle/>
          <a:p>
            <a:fld id="{8BD4F407-B401-4F27-B84C-F4D1FCFDF361}" type="slidenum">
              <a:rPr lang="zh-CN" altLang="en-US" smtClean="0"/>
              <a:pPr/>
              <a:t>85</a:t>
            </a:fld>
            <a:endParaRPr lang="zh-CN" altLang="en-US" dirty="0"/>
          </a:p>
        </p:txBody>
      </p:sp>
      <p:grpSp>
        <p:nvGrpSpPr>
          <p:cNvPr id="17" name="组合 16"/>
          <p:cNvGrpSpPr/>
          <p:nvPr/>
        </p:nvGrpSpPr>
        <p:grpSpPr>
          <a:xfrm>
            <a:off x="671513" y="4146550"/>
            <a:ext cx="7558087" cy="2209800"/>
            <a:chOff x="671513" y="3733800"/>
            <a:chExt cx="7558087" cy="2209800"/>
          </a:xfrm>
        </p:grpSpPr>
        <p:grpSp>
          <p:nvGrpSpPr>
            <p:cNvPr id="2" name="Group 39"/>
            <p:cNvGrpSpPr>
              <a:grpSpLocks/>
            </p:cNvGrpSpPr>
            <p:nvPr/>
          </p:nvGrpSpPr>
          <p:grpSpPr bwMode="auto">
            <a:xfrm>
              <a:off x="1768475" y="5213350"/>
              <a:ext cx="2265363" cy="346075"/>
              <a:chOff x="1695" y="2595"/>
              <a:chExt cx="1427" cy="218"/>
            </a:xfrm>
          </p:grpSpPr>
          <p:sp>
            <p:nvSpPr>
              <p:cNvPr id="191553" name="Rectangle 40"/>
              <p:cNvSpPr>
                <a:spLocks noChangeArrowheads="1"/>
              </p:cNvSpPr>
              <p:nvPr/>
            </p:nvSpPr>
            <p:spPr bwMode="auto">
              <a:xfrm>
                <a:off x="1695" y="2595"/>
                <a:ext cx="1427" cy="218"/>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1554" name="Line 41"/>
              <p:cNvSpPr>
                <a:spLocks noChangeShapeType="1"/>
              </p:cNvSpPr>
              <p:nvPr/>
            </p:nvSpPr>
            <p:spPr bwMode="auto">
              <a:xfrm>
                <a:off x="1985" y="2624"/>
                <a:ext cx="0" cy="16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1555" name="Line 42"/>
              <p:cNvSpPr>
                <a:spLocks noChangeShapeType="1"/>
              </p:cNvSpPr>
              <p:nvPr/>
            </p:nvSpPr>
            <p:spPr bwMode="auto">
              <a:xfrm>
                <a:off x="2493" y="2624"/>
                <a:ext cx="0" cy="16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1556" name="Line 43"/>
              <p:cNvSpPr>
                <a:spLocks noChangeShapeType="1"/>
              </p:cNvSpPr>
              <p:nvPr/>
            </p:nvSpPr>
            <p:spPr bwMode="auto">
              <a:xfrm>
                <a:off x="2832" y="2624"/>
                <a:ext cx="0" cy="16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1557" name="Line 44"/>
              <p:cNvSpPr>
                <a:spLocks noChangeShapeType="1"/>
              </p:cNvSpPr>
              <p:nvPr/>
            </p:nvSpPr>
            <p:spPr bwMode="auto">
              <a:xfrm>
                <a:off x="3001" y="2620"/>
                <a:ext cx="0" cy="16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1558" name="Line 45"/>
              <p:cNvSpPr>
                <a:spLocks noChangeShapeType="1"/>
              </p:cNvSpPr>
              <p:nvPr/>
            </p:nvSpPr>
            <p:spPr bwMode="auto">
              <a:xfrm>
                <a:off x="2154" y="2620"/>
                <a:ext cx="0" cy="16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46"/>
            <p:cNvGrpSpPr>
              <a:grpSpLocks/>
            </p:cNvGrpSpPr>
            <p:nvPr/>
          </p:nvGrpSpPr>
          <p:grpSpPr bwMode="auto">
            <a:xfrm>
              <a:off x="1768475" y="4829175"/>
              <a:ext cx="2265363" cy="346075"/>
              <a:chOff x="1695" y="2426"/>
              <a:chExt cx="1427" cy="363"/>
            </a:xfrm>
          </p:grpSpPr>
          <p:sp>
            <p:nvSpPr>
              <p:cNvPr id="191548" name="Rectangle 47"/>
              <p:cNvSpPr>
                <a:spLocks noChangeArrowheads="1"/>
              </p:cNvSpPr>
              <p:nvPr/>
            </p:nvSpPr>
            <p:spPr bwMode="auto">
              <a:xfrm>
                <a:off x="1695" y="2426"/>
                <a:ext cx="1427" cy="363"/>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1549" name="Line 48"/>
              <p:cNvSpPr>
                <a:spLocks noChangeShapeType="1"/>
              </p:cNvSpPr>
              <p:nvPr/>
            </p:nvSpPr>
            <p:spPr bwMode="auto">
              <a:xfrm>
                <a:off x="1816" y="2475"/>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1550" name="Line 49"/>
              <p:cNvSpPr>
                <a:spLocks noChangeShapeType="1"/>
              </p:cNvSpPr>
              <p:nvPr/>
            </p:nvSpPr>
            <p:spPr bwMode="auto">
              <a:xfrm>
                <a:off x="2155" y="2475"/>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1551" name="Line 50"/>
              <p:cNvSpPr>
                <a:spLocks noChangeShapeType="1"/>
              </p:cNvSpPr>
              <p:nvPr/>
            </p:nvSpPr>
            <p:spPr bwMode="auto">
              <a:xfrm>
                <a:off x="2324" y="2475"/>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1552" name="Line 51"/>
              <p:cNvSpPr>
                <a:spLocks noChangeShapeType="1"/>
              </p:cNvSpPr>
              <p:nvPr/>
            </p:nvSpPr>
            <p:spPr bwMode="auto">
              <a:xfrm>
                <a:off x="3001" y="2475"/>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 name="Group 113"/>
            <p:cNvGrpSpPr>
              <a:grpSpLocks/>
            </p:cNvGrpSpPr>
            <p:nvPr/>
          </p:nvGrpSpPr>
          <p:grpSpPr bwMode="auto">
            <a:xfrm>
              <a:off x="4840288" y="4827588"/>
              <a:ext cx="2265362" cy="346075"/>
              <a:chOff x="3049" y="2594"/>
              <a:chExt cx="1427" cy="218"/>
            </a:xfrm>
          </p:grpSpPr>
          <p:sp>
            <p:nvSpPr>
              <p:cNvPr id="191540" name="Rectangle 62"/>
              <p:cNvSpPr>
                <a:spLocks noChangeArrowheads="1"/>
              </p:cNvSpPr>
              <p:nvPr/>
            </p:nvSpPr>
            <p:spPr bwMode="auto">
              <a:xfrm>
                <a:off x="3049" y="2594"/>
                <a:ext cx="1427" cy="21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1541" name="Line 56"/>
              <p:cNvSpPr>
                <a:spLocks noChangeShapeType="1"/>
              </p:cNvSpPr>
              <p:nvPr/>
            </p:nvSpPr>
            <p:spPr bwMode="auto">
              <a:xfrm>
                <a:off x="3339" y="2617"/>
                <a:ext cx="0" cy="16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1542" name="Line 57"/>
              <p:cNvSpPr>
                <a:spLocks noChangeShapeType="1"/>
              </p:cNvSpPr>
              <p:nvPr/>
            </p:nvSpPr>
            <p:spPr bwMode="auto">
              <a:xfrm>
                <a:off x="3848" y="2617"/>
                <a:ext cx="0" cy="16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1543" name="Line 58"/>
              <p:cNvSpPr>
                <a:spLocks noChangeShapeType="1"/>
              </p:cNvSpPr>
              <p:nvPr/>
            </p:nvSpPr>
            <p:spPr bwMode="auto">
              <a:xfrm>
                <a:off x="4187" y="2617"/>
                <a:ext cx="0" cy="16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1544" name="Line 63"/>
              <p:cNvSpPr>
                <a:spLocks noChangeShapeType="1"/>
              </p:cNvSpPr>
              <p:nvPr/>
            </p:nvSpPr>
            <p:spPr bwMode="auto">
              <a:xfrm>
                <a:off x="3170" y="2623"/>
                <a:ext cx="0" cy="160"/>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1545" name="Line 64"/>
              <p:cNvSpPr>
                <a:spLocks noChangeShapeType="1"/>
              </p:cNvSpPr>
              <p:nvPr/>
            </p:nvSpPr>
            <p:spPr bwMode="auto">
              <a:xfrm>
                <a:off x="3509" y="2623"/>
                <a:ext cx="0" cy="160"/>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1546" name="Line 65"/>
              <p:cNvSpPr>
                <a:spLocks noChangeShapeType="1"/>
              </p:cNvSpPr>
              <p:nvPr/>
            </p:nvSpPr>
            <p:spPr bwMode="auto">
              <a:xfrm>
                <a:off x="3678" y="2623"/>
                <a:ext cx="0" cy="160"/>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1547" name="Line 66"/>
              <p:cNvSpPr>
                <a:spLocks noChangeShapeType="1"/>
              </p:cNvSpPr>
              <p:nvPr/>
            </p:nvSpPr>
            <p:spPr bwMode="auto">
              <a:xfrm>
                <a:off x="4355" y="2623"/>
                <a:ext cx="0" cy="160"/>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7" name="Line 68"/>
            <p:cNvSpPr>
              <a:spLocks noChangeShapeType="1"/>
            </p:cNvSpPr>
            <p:nvPr/>
          </p:nvSpPr>
          <p:spPr bwMode="auto">
            <a:xfrm>
              <a:off x="4303713" y="5175250"/>
              <a:ext cx="306387"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08552" name="Group 96"/>
            <p:cNvGrpSpPr>
              <a:grpSpLocks/>
            </p:cNvGrpSpPr>
            <p:nvPr/>
          </p:nvGrpSpPr>
          <p:grpSpPr bwMode="auto">
            <a:xfrm>
              <a:off x="1768475" y="4138613"/>
              <a:ext cx="2265363" cy="346075"/>
              <a:chOff x="1114" y="2233"/>
              <a:chExt cx="1427" cy="218"/>
            </a:xfrm>
          </p:grpSpPr>
          <p:sp>
            <p:nvSpPr>
              <p:cNvPr id="191536" name="Rectangle 70"/>
              <p:cNvSpPr>
                <a:spLocks noChangeArrowheads="1"/>
              </p:cNvSpPr>
              <p:nvPr/>
            </p:nvSpPr>
            <p:spPr bwMode="auto">
              <a:xfrm>
                <a:off x="1114" y="2233"/>
                <a:ext cx="1427" cy="218"/>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1537" name="Line 71"/>
              <p:cNvSpPr>
                <a:spLocks noChangeShapeType="1"/>
              </p:cNvSpPr>
              <p:nvPr/>
            </p:nvSpPr>
            <p:spPr bwMode="auto">
              <a:xfrm>
                <a:off x="1404" y="2262"/>
                <a:ext cx="0" cy="16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1538" name="Line 72"/>
              <p:cNvSpPr>
                <a:spLocks noChangeShapeType="1"/>
              </p:cNvSpPr>
              <p:nvPr/>
            </p:nvSpPr>
            <p:spPr bwMode="auto">
              <a:xfrm>
                <a:off x="1912" y="2262"/>
                <a:ext cx="0" cy="16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1539" name="Line 73"/>
              <p:cNvSpPr>
                <a:spLocks noChangeShapeType="1"/>
              </p:cNvSpPr>
              <p:nvPr/>
            </p:nvSpPr>
            <p:spPr bwMode="auto">
              <a:xfrm>
                <a:off x="2251" y="2262"/>
                <a:ext cx="0" cy="16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08553" name="Group 76"/>
            <p:cNvGrpSpPr>
              <a:grpSpLocks/>
            </p:cNvGrpSpPr>
            <p:nvPr/>
          </p:nvGrpSpPr>
          <p:grpSpPr bwMode="auto">
            <a:xfrm>
              <a:off x="1768475" y="3756025"/>
              <a:ext cx="2265363" cy="346075"/>
              <a:chOff x="1695" y="2426"/>
              <a:chExt cx="1427" cy="363"/>
            </a:xfrm>
          </p:grpSpPr>
          <p:sp>
            <p:nvSpPr>
              <p:cNvPr id="191531" name="Rectangle 77"/>
              <p:cNvSpPr>
                <a:spLocks noChangeArrowheads="1"/>
              </p:cNvSpPr>
              <p:nvPr/>
            </p:nvSpPr>
            <p:spPr bwMode="auto">
              <a:xfrm>
                <a:off x="1695" y="2426"/>
                <a:ext cx="1427" cy="363"/>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1532" name="Line 78"/>
              <p:cNvSpPr>
                <a:spLocks noChangeShapeType="1"/>
              </p:cNvSpPr>
              <p:nvPr/>
            </p:nvSpPr>
            <p:spPr bwMode="auto">
              <a:xfrm>
                <a:off x="1816" y="2475"/>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1533" name="Line 79"/>
              <p:cNvSpPr>
                <a:spLocks noChangeShapeType="1"/>
              </p:cNvSpPr>
              <p:nvPr/>
            </p:nvSpPr>
            <p:spPr bwMode="auto">
              <a:xfrm>
                <a:off x="2155" y="2475"/>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1534" name="Line 80"/>
              <p:cNvSpPr>
                <a:spLocks noChangeShapeType="1"/>
              </p:cNvSpPr>
              <p:nvPr/>
            </p:nvSpPr>
            <p:spPr bwMode="auto">
              <a:xfrm>
                <a:off x="2324" y="2475"/>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1535" name="Line 81"/>
              <p:cNvSpPr>
                <a:spLocks noChangeShapeType="1"/>
              </p:cNvSpPr>
              <p:nvPr/>
            </p:nvSpPr>
            <p:spPr bwMode="auto">
              <a:xfrm>
                <a:off x="3001" y="2475"/>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08554" name="Group 95"/>
            <p:cNvGrpSpPr>
              <a:grpSpLocks/>
            </p:cNvGrpSpPr>
            <p:nvPr/>
          </p:nvGrpSpPr>
          <p:grpSpPr bwMode="auto">
            <a:xfrm>
              <a:off x="4840288" y="3754438"/>
              <a:ext cx="2265362" cy="346075"/>
              <a:chOff x="3049" y="2015"/>
              <a:chExt cx="1427" cy="218"/>
            </a:xfrm>
          </p:grpSpPr>
          <p:sp>
            <p:nvSpPr>
              <p:cNvPr id="191523" name="Rectangle 83"/>
              <p:cNvSpPr>
                <a:spLocks noChangeArrowheads="1"/>
              </p:cNvSpPr>
              <p:nvPr/>
            </p:nvSpPr>
            <p:spPr bwMode="auto">
              <a:xfrm>
                <a:off x="3049" y="2015"/>
                <a:ext cx="1427" cy="21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1524" name="Line 85"/>
              <p:cNvSpPr>
                <a:spLocks noChangeShapeType="1"/>
              </p:cNvSpPr>
              <p:nvPr/>
            </p:nvSpPr>
            <p:spPr bwMode="auto">
              <a:xfrm>
                <a:off x="3339" y="2038"/>
                <a:ext cx="0" cy="16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1525" name="Line 86"/>
              <p:cNvSpPr>
                <a:spLocks noChangeShapeType="1"/>
              </p:cNvSpPr>
              <p:nvPr/>
            </p:nvSpPr>
            <p:spPr bwMode="auto">
              <a:xfrm>
                <a:off x="3848" y="2038"/>
                <a:ext cx="0" cy="16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1526" name="Line 87"/>
              <p:cNvSpPr>
                <a:spLocks noChangeShapeType="1"/>
              </p:cNvSpPr>
              <p:nvPr/>
            </p:nvSpPr>
            <p:spPr bwMode="auto">
              <a:xfrm>
                <a:off x="4187" y="2038"/>
                <a:ext cx="0" cy="16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1527" name="Line 90"/>
              <p:cNvSpPr>
                <a:spLocks noChangeShapeType="1"/>
              </p:cNvSpPr>
              <p:nvPr/>
            </p:nvSpPr>
            <p:spPr bwMode="auto">
              <a:xfrm>
                <a:off x="3170" y="2044"/>
                <a:ext cx="0" cy="160"/>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1528" name="Line 91"/>
              <p:cNvSpPr>
                <a:spLocks noChangeShapeType="1"/>
              </p:cNvSpPr>
              <p:nvPr/>
            </p:nvSpPr>
            <p:spPr bwMode="auto">
              <a:xfrm>
                <a:off x="3509" y="2044"/>
                <a:ext cx="0" cy="160"/>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1529" name="Line 92"/>
              <p:cNvSpPr>
                <a:spLocks noChangeShapeType="1"/>
              </p:cNvSpPr>
              <p:nvPr/>
            </p:nvSpPr>
            <p:spPr bwMode="auto">
              <a:xfrm>
                <a:off x="3678" y="2044"/>
                <a:ext cx="0" cy="160"/>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1530" name="Line 93"/>
              <p:cNvSpPr>
                <a:spLocks noChangeShapeType="1"/>
              </p:cNvSpPr>
              <p:nvPr/>
            </p:nvSpPr>
            <p:spPr bwMode="auto">
              <a:xfrm>
                <a:off x="4355" y="2044"/>
                <a:ext cx="0" cy="160"/>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08555" name="Line 94"/>
            <p:cNvSpPr>
              <a:spLocks noChangeShapeType="1"/>
            </p:cNvSpPr>
            <p:nvPr/>
          </p:nvSpPr>
          <p:spPr bwMode="auto">
            <a:xfrm>
              <a:off x="4303713" y="4138613"/>
              <a:ext cx="306387"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8" name="Group 104"/>
            <p:cNvGrpSpPr>
              <a:grpSpLocks/>
            </p:cNvGrpSpPr>
            <p:nvPr/>
          </p:nvGrpSpPr>
          <p:grpSpPr bwMode="auto">
            <a:xfrm>
              <a:off x="1768475" y="5597525"/>
              <a:ext cx="2265363" cy="346075"/>
              <a:chOff x="1114" y="3031"/>
              <a:chExt cx="1427" cy="218"/>
            </a:xfrm>
          </p:grpSpPr>
          <p:sp>
            <p:nvSpPr>
              <p:cNvPr id="191517" name="Rectangle 98"/>
              <p:cNvSpPr>
                <a:spLocks noChangeArrowheads="1"/>
              </p:cNvSpPr>
              <p:nvPr/>
            </p:nvSpPr>
            <p:spPr bwMode="auto">
              <a:xfrm>
                <a:off x="1114" y="3031"/>
                <a:ext cx="1427" cy="218"/>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1518" name="Line 99"/>
              <p:cNvSpPr>
                <a:spLocks noChangeShapeType="1"/>
              </p:cNvSpPr>
              <p:nvPr/>
            </p:nvSpPr>
            <p:spPr bwMode="auto">
              <a:xfrm>
                <a:off x="1235" y="3055"/>
                <a:ext cx="0" cy="160"/>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1519" name="Line 100"/>
              <p:cNvSpPr>
                <a:spLocks noChangeShapeType="1"/>
              </p:cNvSpPr>
              <p:nvPr/>
            </p:nvSpPr>
            <p:spPr bwMode="auto">
              <a:xfrm>
                <a:off x="2251" y="3055"/>
                <a:ext cx="0" cy="160"/>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1520" name="Line 101"/>
              <p:cNvSpPr>
                <a:spLocks noChangeShapeType="1"/>
              </p:cNvSpPr>
              <p:nvPr/>
            </p:nvSpPr>
            <p:spPr bwMode="auto">
              <a:xfrm>
                <a:off x="1743" y="3055"/>
                <a:ext cx="0" cy="160"/>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1521" name="Line 102"/>
              <p:cNvSpPr>
                <a:spLocks noChangeShapeType="1"/>
              </p:cNvSpPr>
              <p:nvPr/>
            </p:nvSpPr>
            <p:spPr bwMode="auto">
              <a:xfrm>
                <a:off x="2082" y="3055"/>
                <a:ext cx="0" cy="160"/>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1522" name="Line 103"/>
              <p:cNvSpPr>
                <a:spLocks noChangeShapeType="1"/>
              </p:cNvSpPr>
              <p:nvPr/>
            </p:nvSpPr>
            <p:spPr bwMode="auto">
              <a:xfrm>
                <a:off x="1404" y="3055"/>
                <a:ext cx="0" cy="160"/>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9" name="Group 121"/>
            <p:cNvGrpSpPr>
              <a:grpSpLocks/>
            </p:cNvGrpSpPr>
            <p:nvPr/>
          </p:nvGrpSpPr>
          <p:grpSpPr bwMode="auto">
            <a:xfrm>
              <a:off x="4840288" y="5213350"/>
              <a:ext cx="2265362" cy="346075"/>
              <a:chOff x="3049" y="2837"/>
              <a:chExt cx="1427" cy="218"/>
            </a:xfrm>
          </p:grpSpPr>
          <p:sp>
            <p:nvSpPr>
              <p:cNvPr id="191514" name="Rectangle 115"/>
              <p:cNvSpPr>
                <a:spLocks noChangeArrowheads="1"/>
              </p:cNvSpPr>
              <p:nvPr/>
            </p:nvSpPr>
            <p:spPr bwMode="auto">
              <a:xfrm>
                <a:off x="3049" y="2837"/>
                <a:ext cx="1427" cy="218"/>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1515" name="Line 119"/>
              <p:cNvSpPr>
                <a:spLocks noChangeShapeType="1"/>
              </p:cNvSpPr>
              <p:nvPr/>
            </p:nvSpPr>
            <p:spPr bwMode="auto">
              <a:xfrm>
                <a:off x="4355" y="2862"/>
                <a:ext cx="0" cy="16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1516" name="Line 120"/>
              <p:cNvSpPr>
                <a:spLocks noChangeShapeType="1"/>
              </p:cNvSpPr>
              <p:nvPr/>
            </p:nvSpPr>
            <p:spPr bwMode="auto">
              <a:xfrm>
                <a:off x="3508" y="2862"/>
                <a:ext cx="0" cy="16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0" name="Group 112"/>
            <p:cNvGrpSpPr>
              <a:grpSpLocks/>
            </p:cNvGrpSpPr>
            <p:nvPr/>
          </p:nvGrpSpPr>
          <p:grpSpPr bwMode="auto">
            <a:xfrm>
              <a:off x="4840288" y="5213350"/>
              <a:ext cx="2265362" cy="346075"/>
              <a:chOff x="3049" y="2811"/>
              <a:chExt cx="1427" cy="218"/>
            </a:xfrm>
          </p:grpSpPr>
          <p:sp>
            <p:nvSpPr>
              <p:cNvPr id="191506" name="Rectangle 55"/>
              <p:cNvSpPr>
                <a:spLocks noChangeArrowheads="1"/>
              </p:cNvSpPr>
              <p:nvPr/>
            </p:nvSpPr>
            <p:spPr bwMode="auto">
              <a:xfrm>
                <a:off x="3049" y="2811"/>
                <a:ext cx="1427" cy="21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1507" name="Line 59"/>
              <p:cNvSpPr>
                <a:spLocks noChangeShapeType="1"/>
              </p:cNvSpPr>
              <p:nvPr/>
            </p:nvSpPr>
            <p:spPr bwMode="auto">
              <a:xfrm>
                <a:off x="4355" y="2836"/>
                <a:ext cx="0" cy="16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1508" name="Line 60"/>
              <p:cNvSpPr>
                <a:spLocks noChangeShapeType="1"/>
              </p:cNvSpPr>
              <p:nvPr/>
            </p:nvSpPr>
            <p:spPr bwMode="auto">
              <a:xfrm>
                <a:off x="3508" y="2836"/>
                <a:ext cx="0" cy="16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1509" name="Line 107"/>
              <p:cNvSpPr>
                <a:spLocks noChangeShapeType="1"/>
              </p:cNvSpPr>
              <p:nvPr/>
            </p:nvSpPr>
            <p:spPr bwMode="auto">
              <a:xfrm>
                <a:off x="3170" y="2837"/>
                <a:ext cx="0" cy="160"/>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1510" name="Line 108"/>
              <p:cNvSpPr>
                <a:spLocks noChangeShapeType="1"/>
              </p:cNvSpPr>
              <p:nvPr/>
            </p:nvSpPr>
            <p:spPr bwMode="auto">
              <a:xfrm>
                <a:off x="4186" y="2837"/>
                <a:ext cx="0" cy="160"/>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1511" name="Line 109"/>
              <p:cNvSpPr>
                <a:spLocks noChangeShapeType="1"/>
              </p:cNvSpPr>
              <p:nvPr/>
            </p:nvSpPr>
            <p:spPr bwMode="auto">
              <a:xfrm>
                <a:off x="3678" y="2837"/>
                <a:ext cx="0" cy="160"/>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1512" name="Line 110"/>
              <p:cNvSpPr>
                <a:spLocks noChangeShapeType="1"/>
              </p:cNvSpPr>
              <p:nvPr/>
            </p:nvSpPr>
            <p:spPr bwMode="auto">
              <a:xfrm>
                <a:off x="4017" y="2837"/>
                <a:ext cx="0" cy="160"/>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1513" name="Line 111"/>
              <p:cNvSpPr>
                <a:spLocks noChangeShapeType="1"/>
              </p:cNvSpPr>
              <p:nvPr/>
            </p:nvSpPr>
            <p:spPr bwMode="auto">
              <a:xfrm>
                <a:off x="3339" y="2837"/>
                <a:ext cx="0" cy="160"/>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5" name="TextBox 4"/>
            <p:cNvSpPr txBox="1">
              <a:spLocks noChangeArrowheads="1"/>
            </p:cNvSpPr>
            <p:nvPr/>
          </p:nvSpPr>
          <p:spPr bwMode="auto">
            <a:xfrm>
              <a:off x="685800" y="3733800"/>
              <a:ext cx="946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latin typeface="Arial" panose="020B0604020202020204" pitchFamily="34" charset="0"/>
                  <a:ea typeface="MS PGothic" pitchFamily="34" charset="-128"/>
                </a:rPr>
                <a:t>Warp X</a:t>
              </a:r>
            </a:p>
          </p:txBody>
        </p:sp>
        <p:sp>
          <p:nvSpPr>
            <p:cNvPr id="70" name="TextBox 69"/>
            <p:cNvSpPr txBox="1">
              <a:spLocks noChangeArrowheads="1"/>
            </p:cNvSpPr>
            <p:nvPr/>
          </p:nvSpPr>
          <p:spPr bwMode="auto">
            <a:xfrm>
              <a:off x="671513" y="4114800"/>
              <a:ext cx="9413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latin typeface="Arial" panose="020B0604020202020204" pitchFamily="34" charset="0"/>
                  <a:ea typeface="MS PGothic" pitchFamily="34" charset="-128"/>
                </a:rPr>
                <a:t>Warp Y</a:t>
              </a:r>
            </a:p>
          </p:txBody>
        </p:sp>
        <p:sp>
          <p:nvSpPr>
            <p:cNvPr id="71" name="TextBox 70"/>
            <p:cNvSpPr txBox="1">
              <a:spLocks noChangeArrowheads="1"/>
            </p:cNvSpPr>
            <p:nvPr/>
          </p:nvSpPr>
          <p:spPr bwMode="auto">
            <a:xfrm>
              <a:off x="7296150" y="3733800"/>
              <a:ext cx="933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latin typeface="Arial" panose="020B0604020202020204" pitchFamily="34" charset="0"/>
                  <a:ea typeface="MS PGothic" pitchFamily="34" charset="-128"/>
                </a:rPr>
                <a:t>Warp Z</a:t>
              </a:r>
            </a:p>
          </p:txBody>
        </p:sp>
      </p:grpSp>
    </p:spTree>
    <p:extLst>
      <p:ext uri="{BB962C8B-B14F-4D97-AF65-F5344CB8AC3E}">
        <p14:creationId xmlns:p14="http://schemas.microsoft.com/office/powerpoint/2010/main" val="3968590229"/>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854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Title 1"/>
          <p:cNvSpPr>
            <a:spLocks noGrp="1"/>
          </p:cNvSpPr>
          <p:nvPr>
            <p:ph type="title"/>
          </p:nvPr>
        </p:nvSpPr>
        <p:spPr/>
        <p:txBody>
          <a:bodyPr/>
          <a:lstStyle/>
          <a:p>
            <a:r>
              <a:rPr lang="en-US" altLang="zh-CN" smtClean="0"/>
              <a:t>Dynamic Warp Formation/Merging</a:t>
            </a:r>
          </a:p>
        </p:txBody>
      </p:sp>
      <p:sp>
        <p:nvSpPr>
          <p:cNvPr id="8" name="日期占位符 7"/>
          <p:cNvSpPr>
            <a:spLocks noGrp="1"/>
          </p:cNvSpPr>
          <p:nvPr>
            <p:ph type="dt" sz="half" idx="10"/>
          </p:nvPr>
        </p:nvSpPr>
        <p:spPr/>
        <p:txBody>
          <a:bodyPr/>
          <a:lstStyle/>
          <a:p>
            <a:fld id="{324830BE-E9CD-456E-9AB8-34BC8B89C88E}" type="datetime1">
              <a:rPr lang="en-US" altLang="zh-CN" smtClean="0"/>
              <a:t>4/30/2020</a:t>
            </a:fld>
            <a:endParaRPr lang="zh-CN" altLang="en-US"/>
          </a:p>
        </p:txBody>
      </p:sp>
      <p:sp>
        <p:nvSpPr>
          <p:cNvPr id="11" name="页脚占位符 10"/>
          <p:cNvSpPr>
            <a:spLocks noGrp="1"/>
          </p:cNvSpPr>
          <p:nvPr>
            <p:ph type="ftr" sz="quarter" idx="11"/>
          </p:nvPr>
        </p:nvSpPr>
        <p:spPr/>
        <p:txBody>
          <a:bodyPr/>
          <a:lstStyle/>
          <a:p>
            <a:r>
              <a:rPr lang="zh-CN" altLang="en-US" smtClean="0"/>
              <a:t>中国科学技术大学</a:t>
            </a:r>
            <a:endParaRPr lang="zh-CN" altLang="en-US" dirty="0"/>
          </a:p>
        </p:txBody>
      </p:sp>
      <p:sp>
        <p:nvSpPr>
          <p:cNvPr id="12" name="灯片编号占位符 11"/>
          <p:cNvSpPr>
            <a:spLocks noGrp="1"/>
          </p:cNvSpPr>
          <p:nvPr>
            <p:ph type="sldNum" sz="quarter" idx="12"/>
          </p:nvPr>
        </p:nvSpPr>
        <p:spPr/>
        <p:txBody>
          <a:bodyPr/>
          <a:lstStyle/>
          <a:p>
            <a:fld id="{8BD4F407-B401-4F27-B84C-F4D1FCFDF361}" type="slidenum">
              <a:rPr lang="zh-CN" altLang="en-US" smtClean="0"/>
              <a:pPr/>
              <a:t>86</a:t>
            </a:fld>
            <a:endParaRPr lang="zh-CN" altLang="en-US" dirty="0"/>
          </a:p>
        </p:txBody>
      </p:sp>
      <p:sp>
        <p:nvSpPr>
          <p:cNvPr id="192515" name="Content Placeholder 2"/>
          <p:cNvSpPr>
            <a:spLocks noGrp="1"/>
          </p:cNvSpPr>
          <p:nvPr>
            <p:ph idx="4294967295"/>
          </p:nvPr>
        </p:nvSpPr>
        <p:spPr>
          <a:xfrm>
            <a:off x="533400" y="1008063"/>
            <a:ext cx="8610600" cy="5018087"/>
          </a:xfrm>
        </p:spPr>
        <p:txBody>
          <a:bodyPr>
            <a:normAutofit fontScale="92500" lnSpcReduction="20000"/>
          </a:bodyPr>
          <a:lstStyle/>
          <a:p>
            <a:r>
              <a:rPr lang="en-US" altLang="zh-CN" dirty="0" smtClean="0"/>
              <a:t>Idea:</a:t>
            </a:r>
          </a:p>
          <a:p>
            <a:pPr lvl="1"/>
            <a:r>
              <a:rPr lang="zh-CN" altLang="en-US" dirty="0" smtClean="0"/>
              <a:t>分支</a:t>
            </a:r>
            <a:r>
              <a:rPr lang="zh-CN" altLang="en-US" dirty="0"/>
              <a:t>发散之后，动态合并执行相同指令的</a:t>
            </a:r>
            <a:r>
              <a:rPr lang="zh-CN" altLang="en-US" dirty="0" smtClean="0"/>
              <a:t>线程</a:t>
            </a:r>
            <a:endParaRPr lang="en-US" altLang="zh-CN" dirty="0" smtClean="0">
              <a:solidFill>
                <a:srgbClr val="0000FF"/>
              </a:solidFill>
            </a:endParaRPr>
          </a:p>
          <a:p>
            <a:endParaRPr lang="en-US" altLang="zh-CN" dirty="0" smtClean="0">
              <a:solidFill>
                <a:srgbClr val="0000FF"/>
              </a:solidFill>
            </a:endParaRPr>
          </a:p>
          <a:p>
            <a:endParaRPr lang="en-US" altLang="zh-CN" dirty="0" smtClean="0">
              <a:solidFill>
                <a:srgbClr val="0000FF"/>
              </a:solidFill>
            </a:endParaRPr>
          </a:p>
          <a:p>
            <a:endParaRPr lang="en-US" altLang="zh-CN" dirty="0" smtClean="0">
              <a:solidFill>
                <a:srgbClr val="0000FF"/>
              </a:solidFill>
            </a:endParaRPr>
          </a:p>
          <a:p>
            <a:endParaRPr lang="en-US" altLang="zh-CN" dirty="0" smtClean="0">
              <a:solidFill>
                <a:srgbClr val="0000FF"/>
              </a:solidFill>
            </a:endParaRPr>
          </a:p>
          <a:p>
            <a:endParaRPr lang="en-US" altLang="zh-CN" dirty="0" smtClean="0">
              <a:solidFill>
                <a:srgbClr val="0000FF"/>
              </a:solidFill>
            </a:endParaRPr>
          </a:p>
          <a:p>
            <a:endParaRPr lang="en-US" altLang="zh-CN" dirty="0" smtClean="0">
              <a:solidFill>
                <a:srgbClr val="0000FF"/>
              </a:solidFill>
            </a:endParaRPr>
          </a:p>
          <a:p>
            <a:endParaRPr lang="en-US" altLang="zh-CN" dirty="0" smtClean="0">
              <a:solidFill>
                <a:srgbClr val="0000FF"/>
              </a:solidFill>
            </a:endParaRPr>
          </a:p>
          <a:p>
            <a:pPr marL="342900" lvl="1" indent="-342900">
              <a:buClr>
                <a:schemeClr val="accent1"/>
              </a:buClr>
              <a:buSzPct val="65000"/>
              <a:buFont typeface="Wingdings" panose="05000000000000000000" pitchFamily="2" charset="2"/>
              <a:buChar char="n"/>
            </a:pPr>
            <a:r>
              <a:rPr lang="en-US" altLang="zh-CN" dirty="0" smtClean="0"/>
              <a:t>Fung et al., </a:t>
            </a:r>
            <a:r>
              <a:rPr lang="ja-JP" altLang="en-US" dirty="0" smtClean="0"/>
              <a:t>“</a:t>
            </a:r>
            <a:r>
              <a:rPr lang="en-US" altLang="ja-JP" dirty="0" smtClean="0">
                <a:solidFill>
                  <a:srgbClr val="0000FF"/>
                </a:solidFill>
              </a:rPr>
              <a:t>Dynamic Warp Formation and Scheduling for Efficient GPU Control Flow</a:t>
            </a:r>
            <a:r>
              <a:rPr lang="en-US" altLang="ja-JP" dirty="0" smtClean="0"/>
              <a:t>,</a:t>
            </a:r>
            <a:r>
              <a:rPr lang="ja-JP" altLang="en-US" dirty="0" smtClean="0"/>
              <a:t>”</a:t>
            </a:r>
            <a:r>
              <a:rPr lang="en-US" altLang="ja-JP" dirty="0" smtClean="0"/>
              <a:t> MICRO 2007.</a:t>
            </a:r>
          </a:p>
          <a:p>
            <a:endParaRPr lang="en-US" altLang="zh-CN" dirty="0" smtClean="0">
              <a:solidFill>
                <a:srgbClr val="0000FF"/>
              </a:solidFill>
            </a:endParaRPr>
          </a:p>
        </p:txBody>
      </p:sp>
      <p:grpSp>
        <p:nvGrpSpPr>
          <p:cNvPr id="2" name="Group 157"/>
          <p:cNvGrpSpPr>
            <a:grpSpLocks/>
          </p:cNvGrpSpPr>
          <p:nvPr/>
        </p:nvGrpSpPr>
        <p:grpSpPr bwMode="auto">
          <a:xfrm>
            <a:off x="2690813" y="3862388"/>
            <a:ext cx="2265362" cy="346075"/>
            <a:chOff x="1695" y="2595"/>
            <a:chExt cx="1427" cy="218"/>
          </a:xfrm>
        </p:grpSpPr>
        <p:sp>
          <p:nvSpPr>
            <p:cNvPr id="192593" name="Rectangle 78"/>
            <p:cNvSpPr>
              <a:spLocks noChangeArrowheads="1"/>
            </p:cNvSpPr>
            <p:nvPr/>
          </p:nvSpPr>
          <p:spPr bwMode="auto">
            <a:xfrm>
              <a:off x="1695" y="2595"/>
              <a:ext cx="1427" cy="218"/>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2594" name="Line 79"/>
            <p:cNvSpPr>
              <a:spLocks noChangeShapeType="1"/>
            </p:cNvSpPr>
            <p:nvPr/>
          </p:nvSpPr>
          <p:spPr bwMode="auto">
            <a:xfrm>
              <a:off x="1985" y="2624"/>
              <a:ext cx="0" cy="16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2595" name="Line 80"/>
            <p:cNvSpPr>
              <a:spLocks noChangeShapeType="1"/>
            </p:cNvSpPr>
            <p:nvPr/>
          </p:nvSpPr>
          <p:spPr bwMode="auto">
            <a:xfrm>
              <a:off x="2493" y="2624"/>
              <a:ext cx="0" cy="16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2596" name="Line 82"/>
            <p:cNvSpPr>
              <a:spLocks noChangeShapeType="1"/>
            </p:cNvSpPr>
            <p:nvPr/>
          </p:nvSpPr>
          <p:spPr bwMode="auto">
            <a:xfrm>
              <a:off x="2832" y="2624"/>
              <a:ext cx="0" cy="16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2597" name="Line 154"/>
            <p:cNvSpPr>
              <a:spLocks noChangeShapeType="1"/>
            </p:cNvSpPr>
            <p:nvPr/>
          </p:nvSpPr>
          <p:spPr bwMode="auto">
            <a:xfrm>
              <a:off x="3001" y="2620"/>
              <a:ext cx="0" cy="16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2598" name="Line 155"/>
            <p:cNvSpPr>
              <a:spLocks noChangeShapeType="1"/>
            </p:cNvSpPr>
            <p:nvPr/>
          </p:nvSpPr>
          <p:spPr bwMode="auto">
            <a:xfrm>
              <a:off x="2154" y="2620"/>
              <a:ext cx="0" cy="16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93"/>
          <p:cNvGrpSpPr>
            <a:grpSpLocks/>
          </p:cNvGrpSpPr>
          <p:nvPr/>
        </p:nvGrpSpPr>
        <p:grpSpPr bwMode="auto">
          <a:xfrm>
            <a:off x="2690813" y="2057400"/>
            <a:ext cx="2265362" cy="346075"/>
            <a:chOff x="1695" y="1555"/>
            <a:chExt cx="1427" cy="363"/>
          </a:xfrm>
        </p:grpSpPr>
        <p:sp>
          <p:nvSpPr>
            <p:cNvPr id="192584" name="Rectangle 5"/>
            <p:cNvSpPr>
              <a:spLocks noChangeArrowheads="1"/>
            </p:cNvSpPr>
            <p:nvPr/>
          </p:nvSpPr>
          <p:spPr bwMode="auto">
            <a:xfrm>
              <a:off x="1695" y="1555"/>
              <a:ext cx="1427" cy="363"/>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2585" name="Line 6"/>
            <p:cNvSpPr>
              <a:spLocks noChangeShapeType="1"/>
            </p:cNvSpPr>
            <p:nvPr/>
          </p:nvSpPr>
          <p:spPr bwMode="auto">
            <a:xfrm>
              <a:off x="1816" y="1604"/>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2586" name="Line 7"/>
            <p:cNvSpPr>
              <a:spLocks noChangeShapeType="1"/>
            </p:cNvSpPr>
            <p:nvPr/>
          </p:nvSpPr>
          <p:spPr bwMode="auto">
            <a:xfrm>
              <a:off x="1985" y="1604"/>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2587" name="Line 8"/>
            <p:cNvSpPr>
              <a:spLocks noChangeShapeType="1"/>
            </p:cNvSpPr>
            <p:nvPr/>
          </p:nvSpPr>
          <p:spPr bwMode="auto">
            <a:xfrm>
              <a:off x="2155" y="1604"/>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2588" name="Line 9"/>
            <p:cNvSpPr>
              <a:spLocks noChangeShapeType="1"/>
            </p:cNvSpPr>
            <p:nvPr/>
          </p:nvSpPr>
          <p:spPr bwMode="auto">
            <a:xfrm>
              <a:off x="2324" y="1604"/>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2589" name="Line 10"/>
            <p:cNvSpPr>
              <a:spLocks noChangeShapeType="1"/>
            </p:cNvSpPr>
            <p:nvPr/>
          </p:nvSpPr>
          <p:spPr bwMode="auto">
            <a:xfrm>
              <a:off x="2493" y="1604"/>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2590" name="Line 11"/>
            <p:cNvSpPr>
              <a:spLocks noChangeShapeType="1"/>
            </p:cNvSpPr>
            <p:nvPr/>
          </p:nvSpPr>
          <p:spPr bwMode="auto">
            <a:xfrm>
              <a:off x="2662" y="1604"/>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2591" name="Line 12"/>
            <p:cNvSpPr>
              <a:spLocks noChangeShapeType="1"/>
            </p:cNvSpPr>
            <p:nvPr/>
          </p:nvSpPr>
          <p:spPr bwMode="auto">
            <a:xfrm>
              <a:off x="2832" y="1604"/>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2592" name="Line 13"/>
            <p:cNvSpPr>
              <a:spLocks noChangeShapeType="1"/>
            </p:cNvSpPr>
            <p:nvPr/>
          </p:nvSpPr>
          <p:spPr bwMode="auto">
            <a:xfrm>
              <a:off x="3001" y="1604"/>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 name="Group 94"/>
          <p:cNvGrpSpPr>
            <a:grpSpLocks/>
          </p:cNvGrpSpPr>
          <p:nvPr/>
        </p:nvGrpSpPr>
        <p:grpSpPr bwMode="auto">
          <a:xfrm>
            <a:off x="2690813" y="2787650"/>
            <a:ext cx="2265362" cy="344488"/>
            <a:chOff x="1695" y="1991"/>
            <a:chExt cx="1427" cy="363"/>
          </a:xfrm>
        </p:grpSpPr>
        <p:sp>
          <p:nvSpPr>
            <p:cNvPr id="192575" name="Rectangle 14"/>
            <p:cNvSpPr>
              <a:spLocks noChangeArrowheads="1"/>
            </p:cNvSpPr>
            <p:nvPr/>
          </p:nvSpPr>
          <p:spPr bwMode="auto">
            <a:xfrm>
              <a:off x="1695" y="1991"/>
              <a:ext cx="1427" cy="363"/>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2576" name="Line 15"/>
            <p:cNvSpPr>
              <a:spLocks noChangeShapeType="1"/>
            </p:cNvSpPr>
            <p:nvPr/>
          </p:nvSpPr>
          <p:spPr bwMode="auto">
            <a:xfrm>
              <a:off x="1816" y="2040"/>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2577" name="Line 16"/>
            <p:cNvSpPr>
              <a:spLocks noChangeShapeType="1"/>
            </p:cNvSpPr>
            <p:nvPr/>
          </p:nvSpPr>
          <p:spPr bwMode="auto">
            <a:xfrm>
              <a:off x="1985" y="2040"/>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2578" name="Line 17"/>
            <p:cNvSpPr>
              <a:spLocks noChangeShapeType="1"/>
            </p:cNvSpPr>
            <p:nvPr/>
          </p:nvSpPr>
          <p:spPr bwMode="auto">
            <a:xfrm>
              <a:off x="2155" y="2040"/>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2579" name="Line 18"/>
            <p:cNvSpPr>
              <a:spLocks noChangeShapeType="1"/>
            </p:cNvSpPr>
            <p:nvPr/>
          </p:nvSpPr>
          <p:spPr bwMode="auto">
            <a:xfrm>
              <a:off x="2324" y="2040"/>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2580" name="Line 19"/>
            <p:cNvSpPr>
              <a:spLocks noChangeShapeType="1"/>
            </p:cNvSpPr>
            <p:nvPr/>
          </p:nvSpPr>
          <p:spPr bwMode="auto">
            <a:xfrm>
              <a:off x="2493" y="2040"/>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2581" name="Line 20"/>
            <p:cNvSpPr>
              <a:spLocks noChangeShapeType="1"/>
            </p:cNvSpPr>
            <p:nvPr/>
          </p:nvSpPr>
          <p:spPr bwMode="auto">
            <a:xfrm>
              <a:off x="2662" y="2040"/>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2582" name="Line 21"/>
            <p:cNvSpPr>
              <a:spLocks noChangeShapeType="1"/>
            </p:cNvSpPr>
            <p:nvPr/>
          </p:nvSpPr>
          <p:spPr bwMode="auto">
            <a:xfrm>
              <a:off x="2832" y="2040"/>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2583" name="Line 22"/>
            <p:cNvSpPr>
              <a:spLocks noChangeShapeType="1"/>
            </p:cNvSpPr>
            <p:nvPr/>
          </p:nvSpPr>
          <p:spPr bwMode="auto">
            <a:xfrm>
              <a:off x="3001" y="2040"/>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 name="Group 95"/>
          <p:cNvGrpSpPr>
            <a:grpSpLocks/>
          </p:cNvGrpSpPr>
          <p:nvPr/>
        </p:nvGrpSpPr>
        <p:grpSpPr bwMode="auto">
          <a:xfrm>
            <a:off x="2690813" y="2403475"/>
            <a:ext cx="2265362" cy="346075"/>
            <a:chOff x="3364" y="1555"/>
            <a:chExt cx="1427" cy="363"/>
          </a:xfrm>
        </p:grpSpPr>
        <p:sp>
          <p:nvSpPr>
            <p:cNvPr id="192566" name="Rectangle 55"/>
            <p:cNvSpPr>
              <a:spLocks noChangeArrowheads="1"/>
            </p:cNvSpPr>
            <p:nvPr/>
          </p:nvSpPr>
          <p:spPr bwMode="auto">
            <a:xfrm>
              <a:off x="3364" y="1555"/>
              <a:ext cx="1427" cy="363"/>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2567" name="Line 56"/>
            <p:cNvSpPr>
              <a:spLocks noChangeShapeType="1"/>
            </p:cNvSpPr>
            <p:nvPr/>
          </p:nvSpPr>
          <p:spPr bwMode="auto">
            <a:xfrm>
              <a:off x="3485" y="1604"/>
              <a:ext cx="0" cy="266"/>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2568" name="Line 57"/>
            <p:cNvSpPr>
              <a:spLocks noChangeShapeType="1"/>
            </p:cNvSpPr>
            <p:nvPr/>
          </p:nvSpPr>
          <p:spPr bwMode="auto">
            <a:xfrm>
              <a:off x="3654" y="1604"/>
              <a:ext cx="0" cy="266"/>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2569" name="Line 58"/>
            <p:cNvSpPr>
              <a:spLocks noChangeShapeType="1"/>
            </p:cNvSpPr>
            <p:nvPr/>
          </p:nvSpPr>
          <p:spPr bwMode="auto">
            <a:xfrm>
              <a:off x="3824" y="1604"/>
              <a:ext cx="0" cy="266"/>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2570" name="Line 59"/>
            <p:cNvSpPr>
              <a:spLocks noChangeShapeType="1"/>
            </p:cNvSpPr>
            <p:nvPr/>
          </p:nvSpPr>
          <p:spPr bwMode="auto">
            <a:xfrm>
              <a:off x="3993" y="1604"/>
              <a:ext cx="0" cy="266"/>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2571" name="Line 60"/>
            <p:cNvSpPr>
              <a:spLocks noChangeShapeType="1"/>
            </p:cNvSpPr>
            <p:nvPr/>
          </p:nvSpPr>
          <p:spPr bwMode="auto">
            <a:xfrm>
              <a:off x="4162" y="1604"/>
              <a:ext cx="0" cy="266"/>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2572" name="Line 61"/>
            <p:cNvSpPr>
              <a:spLocks noChangeShapeType="1"/>
            </p:cNvSpPr>
            <p:nvPr/>
          </p:nvSpPr>
          <p:spPr bwMode="auto">
            <a:xfrm>
              <a:off x="4331" y="1604"/>
              <a:ext cx="0" cy="266"/>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2573" name="Line 62"/>
            <p:cNvSpPr>
              <a:spLocks noChangeShapeType="1"/>
            </p:cNvSpPr>
            <p:nvPr/>
          </p:nvSpPr>
          <p:spPr bwMode="auto">
            <a:xfrm>
              <a:off x="4501" y="1604"/>
              <a:ext cx="0" cy="266"/>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2574" name="Line 63"/>
            <p:cNvSpPr>
              <a:spLocks noChangeShapeType="1"/>
            </p:cNvSpPr>
            <p:nvPr/>
          </p:nvSpPr>
          <p:spPr bwMode="auto">
            <a:xfrm>
              <a:off x="4670" y="1604"/>
              <a:ext cx="0" cy="266"/>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6" name="Group 96"/>
          <p:cNvGrpSpPr>
            <a:grpSpLocks/>
          </p:cNvGrpSpPr>
          <p:nvPr/>
        </p:nvGrpSpPr>
        <p:grpSpPr bwMode="auto">
          <a:xfrm>
            <a:off x="2690813" y="3133725"/>
            <a:ext cx="2265362" cy="346075"/>
            <a:chOff x="3364" y="1991"/>
            <a:chExt cx="1427" cy="363"/>
          </a:xfrm>
        </p:grpSpPr>
        <p:sp>
          <p:nvSpPr>
            <p:cNvPr id="192557" name="Rectangle 64"/>
            <p:cNvSpPr>
              <a:spLocks noChangeArrowheads="1"/>
            </p:cNvSpPr>
            <p:nvPr/>
          </p:nvSpPr>
          <p:spPr bwMode="auto">
            <a:xfrm>
              <a:off x="3364" y="1991"/>
              <a:ext cx="1427" cy="363"/>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2558" name="Line 65"/>
            <p:cNvSpPr>
              <a:spLocks noChangeShapeType="1"/>
            </p:cNvSpPr>
            <p:nvPr/>
          </p:nvSpPr>
          <p:spPr bwMode="auto">
            <a:xfrm>
              <a:off x="3485" y="2040"/>
              <a:ext cx="0" cy="266"/>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2559" name="Line 66"/>
            <p:cNvSpPr>
              <a:spLocks noChangeShapeType="1"/>
            </p:cNvSpPr>
            <p:nvPr/>
          </p:nvSpPr>
          <p:spPr bwMode="auto">
            <a:xfrm>
              <a:off x="3654" y="2040"/>
              <a:ext cx="0" cy="266"/>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2560" name="Line 67"/>
            <p:cNvSpPr>
              <a:spLocks noChangeShapeType="1"/>
            </p:cNvSpPr>
            <p:nvPr/>
          </p:nvSpPr>
          <p:spPr bwMode="auto">
            <a:xfrm>
              <a:off x="3824" y="2040"/>
              <a:ext cx="0" cy="266"/>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2561" name="Line 68"/>
            <p:cNvSpPr>
              <a:spLocks noChangeShapeType="1"/>
            </p:cNvSpPr>
            <p:nvPr/>
          </p:nvSpPr>
          <p:spPr bwMode="auto">
            <a:xfrm>
              <a:off x="3993" y="2040"/>
              <a:ext cx="0" cy="266"/>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2562" name="Line 69"/>
            <p:cNvSpPr>
              <a:spLocks noChangeShapeType="1"/>
            </p:cNvSpPr>
            <p:nvPr/>
          </p:nvSpPr>
          <p:spPr bwMode="auto">
            <a:xfrm>
              <a:off x="4162" y="2040"/>
              <a:ext cx="0" cy="266"/>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2563" name="Line 70"/>
            <p:cNvSpPr>
              <a:spLocks noChangeShapeType="1"/>
            </p:cNvSpPr>
            <p:nvPr/>
          </p:nvSpPr>
          <p:spPr bwMode="auto">
            <a:xfrm>
              <a:off x="4331" y="2040"/>
              <a:ext cx="0" cy="266"/>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2564" name="Line 71"/>
            <p:cNvSpPr>
              <a:spLocks noChangeShapeType="1"/>
            </p:cNvSpPr>
            <p:nvPr/>
          </p:nvSpPr>
          <p:spPr bwMode="auto">
            <a:xfrm>
              <a:off x="4501" y="2040"/>
              <a:ext cx="0" cy="266"/>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2565" name="Line 72"/>
            <p:cNvSpPr>
              <a:spLocks noChangeShapeType="1"/>
            </p:cNvSpPr>
            <p:nvPr/>
          </p:nvSpPr>
          <p:spPr bwMode="auto">
            <a:xfrm>
              <a:off x="4670" y="2040"/>
              <a:ext cx="0" cy="266"/>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7" name="Group 100"/>
          <p:cNvGrpSpPr>
            <a:grpSpLocks/>
          </p:cNvGrpSpPr>
          <p:nvPr/>
        </p:nvGrpSpPr>
        <p:grpSpPr bwMode="auto">
          <a:xfrm>
            <a:off x="2690813" y="3517900"/>
            <a:ext cx="2265362" cy="346075"/>
            <a:chOff x="1695" y="2426"/>
            <a:chExt cx="1427" cy="363"/>
          </a:xfrm>
        </p:grpSpPr>
        <p:sp>
          <p:nvSpPr>
            <p:cNvPr id="192552" name="Rectangle 23"/>
            <p:cNvSpPr>
              <a:spLocks noChangeArrowheads="1"/>
            </p:cNvSpPr>
            <p:nvPr/>
          </p:nvSpPr>
          <p:spPr bwMode="auto">
            <a:xfrm>
              <a:off x="1695" y="2426"/>
              <a:ext cx="1427" cy="363"/>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2553" name="Line 24"/>
            <p:cNvSpPr>
              <a:spLocks noChangeShapeType="1"/>
            </p:cNvSpPr>
            <p:nvPr/>
          </p:nvSpPr>
          <p:spPr bwMode="auto">
            <a:xfrm>
              <a:off x="1816" y="2475"/>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2554" name="Line 25"/>
            <p:cNvSpPr>
              <a:spLocks noChangeShapeType="1"/>
            </p:cNvSpPr>
            <p:nvPr/>
          </p:nvSpPr>
          <p:spPr bwMode="auto">
            <a:xfrm>
              <a:off x="2155" y="2475"/>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2555" name="Line 26"/>
            <p:cNvSpPr>
              <a:spLocks noChangeShapeType="1"/>
            </p:cNvSpPr>
            <p:nvPr/>
          </p:nvSpPr>
          <p:spPr bwMode="auto">
            <a:xfrm>
              <a:off x="2324" y="2475"/>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2556" name="Line 27"/>
            <p:cNvSpPr>
              <a:spLocks noChangeShapeType="1"/>
            </p:cNvSpPr>
            <p:nvPr/>
          </p:nvSpPr>
          <p:spPr bwMode="auto">
            <a:xfrm>
              <a:off x="3001" y="2475"/>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3" name="组合 12"/>
          <p:cNvGrpSpPr/>
          <p:nvPr/>
        </p:nvGrpSpPr>
        <p:grpSpPr>
          <a:xfrm>
            <a:off x="848519" y="1943100"/>
            <a:ext cx="1343025" cy="3073400"/>
            <a:chOff x="885825" y="2365375"/>
            <a:chExt cx="1343025" cy="3073400"/>
          </a:xfrm>
        </p:grpSpPr>
        <p:grpSp>
          <p:nvGrpSpPr>
            <p:cNvPr id="192522" name="Group 128"/>
            <p:cNvGrpSpPr>
              <a:grpSpLocks/>
            </p:cNvGrpSpPr>
            <p:nvPr/>
          </p:nvGrpSpPr>
          <p:grpSpPr bwMode="auto">
            <a:xfrm>
              <a:off x="885825" y="2365375"/>
              <a:ext cx="1343025" cy="3073400"/>
              <a:chOff x="3001" y="1193"/>
              <a:chExt cx="846" cy="1936"/>
            </a:xfrm>
          </p:grpSpPr>
          <p:sp>
            <p:nvSpPr>
              <p:cNvPr id="192542" name="Rectangle 129"/>
              <p:cNvSpPr>
                <a:spLocks noChangeArrowheads="1"/>
              </p:cNvSpPr>
              <p:nvPr/>
            </p:nvSpPr>
            <p:spPr bwMode="auto">
              <a:xfrm>
                <a:off x="3170" y="1193"/>
                <a:ext cx="508" cy="194"/>
              </a:xfrm>
              <a:prstGeom prst="rect">
                <a:avLst/>
              </a:prstGeom>
              <a:solidFill>
                <a:srgbClr val="CCCCFF"/>
              </a:solidFill>
              <a:ln w="28575">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2543" name="Rectangle 130"/>
              <p:cNvSpPr>
                <a:spLocks noChangeArrowheads="1"/>
              </p:cNvSpPr>
              <p:nvPr/>
            </p:nvSpPr>
            <p:spPr bwMode="auto">
              <a:xfrm>
                <a:off x="3170" y="1629"/>
                <a:ext cx="508" cy="194"/>
              </a:xfrm>
              <a:prstGeom prst="rect">
                <a:avLst/>
              </a:prstGeom>
              <a:solidFill>
                <a:srgbClr val="CCCCFF"/>
              </a:solidFill>
              <a:ln w="28575">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1800">
                    <a:solidFill>
                      <a:srgbClr val="000000"/>
                    </a:solidFill>
                    <a:latin typeface="Arial" panose="020B0604020202020204" pitchFamily="34" charset="0"/>
                    <a:ea typeface="MS PGothic" pitchFamily="34" charset="-128"/>
                  </a:rPr>
                  <a:t>Branch</a:t>
                </a:r>
              </a:p>
            </p:txBody>
          </p:sp>
          <p:sp>
            <p:nvSpPr>
              <p:cNvPr id="192544" name="Rectangle 131"/>
              <p:cNvSpPr>
                <a:spLocks noChangeArrowheads="1"/>
              </p:cNvSpPr>
              <p:nvPr/>
            </p:nvSpPr>
            <p:spPr bwMode="auto">
              <a:xfrm>
                <a:off x="3339" y="2064"/>
                <a:ext cx="508" cy="194"/>
              </a:xfrm>
              <a:prstGeom prst="rect">
                <a:avLst/>
              </a:prstGeom>
              <a:solidFill>
                <a:srgbClr val="CCCCFF"/>
              </a:solidFill>
              <a:ln w="28575">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1800">
                    <a:solidFill>
                      <a:srgbClr val="000000"/>
                    </a:solidFill>
                    <a:latin typeface="Arial" panose="020B0604020202020204" pitchFamily="34" charset="0"/>
                    <a:ea typeface="MS PGothic" pitchFamily="34" charset="-128"/>
                  </a:rPr>
                  <a:t>Path A</a:t>
                </a:r>
              </a:p>
            </p:txBody>
          </p:sp>
          <p:sp>
            <p:nvSpPr>
              <p:cNvPr id="192545" name="Rectangle 132"/>
              <p:cNvSpPr>
                <a:spLocks noChangeArrowheads="1"/>
              </p:cNvSpPr>
              <p:nvPr/>
            </p:nvSpPr>
            <p:spPr bwMode="auto">
              <a:xfrm>
                <a:off x="3001" y="2499"/>
                <a:ext cx="508" cy="194"/>
              </a:xfrm>
              <a:prstGeom prst="rect">
                <a:avLst/>
              </a:prstGeom>
              <a:solidFill>
                <a:srgbClr val="CCCCFF"/>
              </a:solidFill>
              <a:ln w="28575">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1800">
                    <a:solidFill>
                      <a:srgbClr val="000000"/>
                    </a:solidFill>
                    <a:latin typeface="Arial" panose="020B0604020202020204" pitchFamily="34" charset="0"/>
                    <a:ea typeface="MS PGothic" pitchFamily="34" charset="-128"/>
                  </a:rPr>
                  <a:t>Path B</a:t>
                </a:r>
              </a:p>
            </p:txBody>
          </p:sp>
          <p:sp>
            <p:nvSpPr>
              <p:cNvPr id="192546" name="Rectangle 133"/>
              <p:cNvSpPr>
                <a:spLocks noChangeArrowheads="1"/>
              </p:cNvSpPr>
              <p:nvPr/>
            </p:nvSpPr>
            <p:spPr bwMode="auto">
              <a:xfrm>
                <a:off x="3170" y="2935"/>
                <a:ext cx="508" cy="194"/>
              </a:xfrm>
              <a:prstGeom prst="rect">
                <a:avLst/>
              </a:prstGeom>
              <a:solidFill>
                <a:srgbClr val="CCCCFF"/>
              </a:solidFill>
              <a:ln w="28575">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cxnSp>
            <p:nvCxnSpPr>
              <p:cNvPr id="192547" name="AutoShape 134"/>
              <p:cNvCxnSpPr>
                <a:cxnSpLocks noChangeShapeType="1"/>
                <a:stCxn id="192542" idx="2"/>
                <a:endCxn id="192543" idx="0"/>
              </p:cNvCxnSpPr>
              <p:nvPr/>
            </p:nvCxnSpPr>
            <p:spPr bwMode="auto">
              <a:xfrm rot="5400000">
                <a:off x="3312" y="1508"/>
                <a:ext cx="224"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2548" name="AutoShape 135"/>
              <p:cNvCxnSpPr>
                <a:cxnSpLocks noChangeShapeType="1"/>
                <a:stCxn id="192543" idx="2"/>
                <a:endCxn id="192545" idx="0"/>
              </p:cNvCxnSpPr>
              <p:nvPr/>
            </p:nvCxnSpPr>
            <p:spPr bwMode="auto">
              <a:xfrm rot="5400000">
                <a:off x="3011" y="2076"/>
                <a:ext cx="658" cy="169"/>
              </a:xfrm>
              <a:prstGeom prst="curvedConnector3">
                <a:avLst>
                  <a:gd name="adj1" fmla="val 20060"/>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2549" name="AutoShape 136"/>
              <p:cNvCxnSpPr>
                <a:cxnSpLocks noChangeShapeType="1"/>
                <a:stCxn id="192543" idx="2"/>
                <a:endCxn id="192544" idx="0"/>
              </p:cNvCxnSpPr>
              <p:nvPr/>
            </p:nvCxnSpPr>
            <p:spPr bwMode="auto">
              <a:xfrm rot="16200000" flipH="1">
                <a:off x="3397" y="1859"/>
                <a:ext cx="223" cy="169"/>
              </a:xfrm>
              <a:prstGeom prst="curvedConnector3">
                <a:avLst>
                  <a:gd name="adj1" fmla="val 49778"/>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2550" name="AutoShape 137"/>
              <p:cNvCxnSpPr>
                <a:cxnSpLocks noChangeShapeType="1"/>
                <a:stCxn id="192544" idx="2"/>
                <a:endCxn id="192546" idx="0"/>
              </p:cNvCxnSpPr>
              <p:nvPr/>
            </p:nvCxnSpPr>
            <p:spPr bwMode="auto">
              <a:xfrm rot="5400000">
                <a:off x="3179" y="2512"/>
                <a:ext cx="659" cy="169"/>
              </a:xfrm>
              <a:prstGeom prst="curvedConnector3">
                <a:avLst>
                  <a:gd name="adj1" fmla="val 82852"/>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2551" name="AutoShape 138"/>
              <p:cNvCxnSpPr>
                <a:cxnSpLocks noChangeShapeType="1"/>
                <a:stCxn id="192545" idx="2"/>
                <a:endCxn id="192546" idx="0"/>
              </p:cNvCxnSpPr>
              <p:nvPr/>
            </p:nvCxnSpPr>
            <p:spPr bwMode="auto">
              <a:xfrm rot="16200000" flipH="1">
                <a:off x="3228" y="2729"/>
                <a:ext cx="224" cy="169"/>
              </a:xfrm>
              <a:prstGeom prst="curvedConnector3">
                <a:avLst>
                  <a:gd name="adj1" fmla="val 50000"/>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70" name="Rectangle 143"/>
            <p:cNvSpPr>
              <a:spLocks noChangeArrowheads="1"/>
            </p:cNvSpPr>
            <p:nvPr/>
          </p:nvSpPr>
          <p:spPr bwMode="auto">
            <a:xfrm>
              <a:off x="1154113" y="2365375"/>
              <a:ext cx="806450" cy="307975"/>
            </a:xfrm>
            <a:prstGeom prst="rect">
              <a:avLst/>
            </a:prstGeom>
            <a:solidFill>
              <a:srgbClr val="FF6699"/>
            </a:solidFill>
            <a:ln w="28575">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71" name="Rectangle 144"/>
            <p:cNvSpPr>
              <a:spLocks noChangeArrowheads="1"/>
            </p:cNvSpPr>
            <p:nvPr/>
          </p:nvSpPr>
          <p:spPr bwMode="auto">
            <a:xfrm>
              <a:off x="1154113" y="3057525"/>
              <a:ext cx="806450" cy="307975"/>
            </a:xfrm>
            <a:prstGeom prst="rect">
              <a:avLst/>
            </a:prstGeom>
            <a:solidFill>
              <a:srgbClr val="FF6699"/>
            </a:solidFill>
            <a:ln w="28575">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1800" dirty="0">
                  <a:solidFill>
                    <a:srgbClr val="000000"/>
                  </a:solidFill>
                  <a:latin typeface="Arial" panose="020B0604020202020204" pitchFamily="34" charset="0"/>
                  <a:ea typeface="MS PGothic" pitchFamily="34" charset="-128"/>
                </a:rPr>
                <a:t>Branch</a:t>
              </a:r>
            </a:p>
          </p:txBody>
        </p:sp>
        <p:sp>
          <p:nvSpPr>
            <p:cNvPr id="72" name="Rectangle 145"/>
            <p:cNvSpPr>
              <a:spLocks noChangeArrowheads="1"/>
            </p:cNvSpPr>
            <p:nvPr/>
          </p:nvSpPr>
          <p:spPr bwMode="auto">
            <a:xfrm>
              <a:off x="1422400" y="3748088"/>
              <a:ext cx="806450" cy="307975"/>
            </a:xfrm>
            <a:prstGeom prst="rect">
              <a:avLst/>
            </a:prstGeom>
            <a:solidFill>
              <a:srgbClr val="FF6699"/>
            </a:solidFill>
            <a:ln w="28575">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1800">
                  <a:solidFill>
                    <a:srgbClr val="000000"/>
                  </a:solidFill>
                  <a:latin typeface="Arial" panose="020B0604020202020204" pitchFamily="34" charset="0"/>
                  <a:ea typeface="MS PGothic" pitchFamily="34" charset="-128"/>
                </a:rPr>
                <a:t>Path A</a:t>
              </a:r>
            </a:p>
          </p:txBody>
        </p:sp>
      </p:grpSp>
      <p:sp>
        <p:nvSpPr>
          <p:cNvPr id="73" name="Rectangle 153"/>
          <p:cNvSpPr>
            <a:spLocks noChangeArrowheads="1"/>
          </p:cNvSpPr>
          <p:nvPr/>
        </p:nvSpPr>
        <p:spPr bwMode="auto">
          <a:xfrm>
            <a:off x="3841750" y="3479800"/>
            <a:ext cx="768350" cy="766763"/>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74" name="Rectangle 156"/>
          <p:cNvSpPr>
            <a:spLocks noChangeArrowheads="1"/>
          </p:cNvSpPr>
          <p:nvPr/>
        </p:nvSpPr>
        <p:spPr bwMode="auto">
          <a:xfrm>
            <a:off x="3035300" y="3479800"/>
            <a:ext cx="230188" cy="766763"/>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nvGrpSpPr>
          <p:cNvPr id="9" name="Group 159"/>
          <p:cNvGrpSpPr>
            <a:grpSpLocks/>
          </p:cNvGrpSpPr>
          <p:nvPr/>
        </p:nvGrpSpPr>
        <p:grpSpPr bwMode="auto">
          <a:xfrm>
            <a:off x="5878513" y="3517900"/>
            <a:ext cx="2265362" cy="346075"/>
            <a:chOff x="3049" y="2594"/>
            <a:chExt cx="1427" cy="218"/>
          </a:xfrm>
        </p:grpSpPr>
        <p:sp>
          <p:nvSpPr>
            <p:cNvPr id="192534" name="Rectangle 160"/>
            <p:cNvSpPr>
              <a:spLocks noChangeArrowheads="1"/>
            </p:cNvSpPr>
            <p:nvPr/>
          </p:nvSpPr>
          <p:spPr bwMode="auto">
            <a:xfrm>
              <a:off x="3049" y="2594"/>
              <a:ext cx="1427" cy="21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2535" name="Line 161"/>
            <p:cNvSpPr>
              <a:spLocks noChangeShapeType="1"/>
            </p:cNvSpPr>
            <p:nvPr/>
          </p:nvSpPr>
          <p:spPr bwMode="auto">
            <a:xfrm>
              <a:off x="3339" y="2617"/>
              <a:ext cx="0" cy="16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2536" name="Line 162"/>
            <p:cNvSpPr>
              <a:spLocks noChangeShapeType="1"/>
            </p:cNvSpPr>
            <p:nvPr/>
          </p:nvSpPr>
          <p:spPr bwMode="auto">
            <a:xfrm>
              <a:off x="3848" y="2617"/>
              <a:ext cx="0" cy="16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2537" name="Line 163"/>
            <p:cNvSpPr>
              <a:spLocks noChangeShapeType="1"/>
            </p:cNvSpPr>
            <p:nvPr/>
          </p:nvSpPr>
          <p:spPr bwMode="auto">
            <a:xfrm>
              <a:off x="4187" y="2617"/>
              <a:ext cx="0" cy="16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2538" name="Line 164"/>
            <p:cNvSpPr>
              <a:spLocks noChangeShapeType="1"/>
            </p:cNvSpPr>
            <p:nvPr/>
          </p:nvSpPr>
          <p:spPr bwMode="auto">
            <a:xfrm>
              <a:off x="3170" y="2623"/>
              <a:ext cx="0" cy="160"/>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2539" name="Line 165"/>
            <p:cNvSpPr>
              <a:spLocks noChangeShapeType="1"/>
            </p:cNvSpPr>
            <p:nvPr/>
          </p:nvSpPr>
          <p:spPr bwMode="auto">
            <a:xfrm>
              <a:off x="3509" y="2623"/>
              <a:ext cx="0" cy="160"/>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2540" name="Line 166"/>
            <p:cNvSpPr>
              <a:spLocks noChangeShapeType="1"/>
            </p:cNvSpPr>
            <p:nvPr/>
          </p:nvSpPr>
          <p:spPr bwMode="auto">
            <a:xfrm>
              <a:off x="3678" y="2623"/>
              <a:ext cx="0" cy="160"/>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2541" name="Line 167"/>
            <p:cNvSpPr>
              <a:spLocks noChangeShapeType="1"/>
            </p:cNvSpPr>
            <p:nvPr/>
          </p:nvSpPr>
          <p:spPr bwMode="auto">
            <a:xfrm>
              <a:off x="4355" y="2623"/>
              <a:ext cx="0" cy="160"/>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0" name="Group 168"/>
          <p:cNvGrpSpPr>
            <a:grpSpLocks/>
          </p:cNvGrpSpPr>
          <p:nvPr/>
        </p:nvGrpSpPr>
        <p:grpSpPr bwMode="auto">
          <a:xfrm>
            <a:off x="5878513" y="3862388"/>
            <a:ext cx="2265362" cy="346075"/>
            <a:chOff x="3049" y="2837"/>
            <a:chExt cx="1427" cy="218"/>
          </a:xfrm>
        </p:grpSpPr>
        <p:sp>
          <p:nvSpPr>
            <p:cNvPr id="192531" name="Rectangle 169"/>
            <p:cNvSpPr>
              <a:spLocks noChangeArrowheads="1"/>
            </p:cNvSpPr>
            <p:nvPr/>
          </p:nvSpPr>
          <p:spPr bwMode="auto">
            <a:xfrm>
              <a:off x="3049" y="2837"/>
              <a:ext cx="1427" cy="218"/>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2532" name="Line 170"/>
            <p:cNvSpPr>
              <a:spLocks noChangeShapeType="1"/>
            </p:cNvSpPr>
            <p:nvPr/>
          </p:nvSpPr>
          <p:spPr bwMode="auto">
            <a:xfrm>
              <a:off x="4355" y="2862"/>
              <a:ext cx="0" cy="16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2533" name="Line 171"/>
            <p:cNvSpPr>
              <a:spLocks noChangeShapeType="1"/>
            </p:cNvSpPr>
            <p:nvPr/>
          </p:nvSpPr>
          <p:spPr bwMode="auto">
            <a:xfrm>
              <a:off x="3508" y="2862"/>
              <a:ext cx="0" cy="16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89" name="Line 181"/>
          <p:cNvSpPr>
            <a:spLocks noChangeShapeType="1"/>
          </p:cNvSpPr>
          <p:nvPr/>
        </p:nvSpPr>
        <p:spPr bwMode="auto">
          <a:xfrm>
            <a:off x="5224463" y="3862388"/>
            <a:ext cx="346075"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852233980"/>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animBg="1"/>
      <p:bldP spid="89"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Title 1"/>
          <p:cNvSpPr>
            <a:spLocks noGrp="1"/>
          </p:cNvSpPr>
          <p:nvPr>
            <p:ph type="title"/>
          </p:nvPr>
        </p:nvSpPr>
        <p:spPr/>
        <p:txBody>
          <a:bodyPr/>
          <a:lstStyle/>
          <a:p>
            <a:r>
              <a:rPr lang="en-US" altLang="zh-CN" sz="3600" smtClean="0"/>
              <a:t>Dynamic Warp Formation Example</a:t>
            </a:r>
          </a:p>
        </p:txBody>
      </p:sp>
      <p:sp>
        <p:nvSpPr>
          <p:cNvPr id="32" name="日期占位符 31"/>
          <p:cNvSpPr>
            <a:spLocks noGrp="1"/>
          </p:cNvSpPr>
          <p:nvPr>
            <p:ph type="dt" sz="half" idx="10"/>
          </p:nvPr>
        </p:nvSpPr>
        <p:spPr/>
        <p:txBody>
          <a:bodyPr/>
          <a:lstStyle/>
          <a:p>
            <a:fld id="{440BE36B-1A56-4789-BAAA-864A73F02A6E}" type="datetime1">
              <a:rPr lang="en-US" altLang="zh-CN" smtClean="0"/>
              <a:t>4/30/2020</a:t>
            </a:fld>
            <a:endParaRPr lang="zh-CN" altLang="en-US"/>
          </a:p>
        </p:txBody>
      </p:sp>
      <p:sp>
        <p:nvSpPr>
          <p:cNvPr id="33" name="页脚占位符 32"/>
          <p:cNvSpPr>
            <a:spLocks noGrp="1"/>
          </p:cNvSpPr>
          <p:nvPr>
            <p:ph type="ftr" sz="quarter" idx="11"/>
          </p:nvPr>
        </p:nvSpPr>
        <p:spPr/>
        <p:txBody>
          <a:bodyPr/>
          <a:lstStyle/>
          <a:p>
            <a:r>
              <a:rPr lang="zh-CN" altLang="en-US" smtClean="0"/>
              <a:t>中国科学技术大学</a:t>
            </a:r>
            <a:endParaRPr lang="zh-CN" altLang="en-US" dirty="0"/>
          </a:p>
        </p:txBody>
      </p:sp>
      <p:sp>
        <p:nvSpPr>
          <p:cNvPr id="34" name="灯片编号占位符 33"/>
          <p:cNvSpPr>
            <a:spLocks noGrp="1"/>
          </p:cNvSpPr>
          <p:nvPr>
            <p:ph type="sldNum" sz="quarter" idx="12"/>
          </p:nvPr>
        </p:nvSpPr>
        <p:spPr/>
        <p:txBody>
          <a:bodyPr/>
          <a:lstStyle/>
          <a:p>
            <a:fld id="{8BD4F407-B401-4F27-B84C-F4D1FCFDF361}" type="slidenum">
              <a:rPr lang="zh-CN" altLang="en-US" smtClean="0"/>
              <a:pPr/>
              <a:t>87</a:t>
            </a:fld>
            <a:endParaRPr lang="zh-CN" altLang="en-US" dirty="0"/>
          </a:p>
        </p:txBody>
      </p:sp>
      <p:grpSp>
        <p:nvGrpSpPr>
          <p:cNvPr id="2" name="Group 586"/>
          <p:cNvGrpSpPr>
            <a:grpSpLocks/>
          </p:cNvGrpSpPr>
          <p:nvPr/>
        </p:nvGrpSpPr>
        <p:grpSpPr bwMode="auto">
          <a:xfrm>
            <a:off x="1792288" y="3937000"/>
            <a:ext cx="277812" cy="760413"/>
            <a:chOff x="1129" y="2480"/>
            <a:chExt cx="175" cy="479"/>
          </a:xfrm>
        </p:grpSpPr>
        <p:sp>
          <p:nvSpPr>
            <p:cNvPr id="193883" name="Rectangle 12"/>
            <p:cNvSpPr>
              <a:spLocks noChangeArrowheads="1"/>
            </p:cNvSpPr>
            <p:nvPr/>
          </p:nvSpPr>
          <p:spPr bwMode="auto">
            <a:xfrm>
              <a:off x="1129" y="2603"/>
              <a:ext cx="175" cy="356"/>
            </a:xfrm>
            <a:prstGeom prst="rect">
              <a:avLst/>
            </a:prstGeom>
            <a:solidFill>
              <a:srgbClr val="CCFFFF"/>
            </a:solidFill>
            <a:ln w="19050">
              <a:solidFill>
                <a:schemeClr val="tx1"/>
              </a:solidFill>
              <a:prstDash val="lgDash"/>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3884" name="Rectangle 14"/>
            <p:cNvSpPr>
              <a:spLocks noChangeArrowheads="1"/>
            </p:cNvSpPr>
            <p:nvPr/>
          </p:nvSpPr>
          <p:spPr bwMode="auto">
            <a:xfrm>
              <a:off x="1177" y="2480"/>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itchFamily="34" charset="-128"/>
                </a:rPr>
                <a:t>A</a:t>
              </a:r>
              <a:endParaRPr lang="en-US" altLang="zh-CN" sz="1800">
                <a:solidFill>
                  <a:srgbClr val="000000"/>
                </a:solidFill>
                <a:latin typeface="Arial" panose="020B0604020202020204" pitchFamily="34" charset="0"/>
                <a:ea typeface="MS PGothic" pitchFamily="34" charset="-128"/>
              </a:endParaRPr>
            </a:p>
          </p:txBody>
        </p:sp>
        <p:sp>
          <p:nvSpPr>
            <p:cNvPr id="193885" name="Line 15"/>
            <p:cNvSpPr>
              <a:spLocks noChangeShapeType="1"/>
            </p:cNvSpPr>
            <p:nvPr/>
          </p:nvSpPr>
          <p:spPr bwMode="auto">
            <a:xfrm>
              <a:off x="1173" y="2654"/>
              <a:ext cx="62" cy="0"/>
            </a:xfrm>
            <a:prstGeom prst="line">
              <a:avLst/>
            </a:prstGeom>
            <a:noFill/>
            <a:ln w="15875" cap="rnd">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886" name="Freeform 16"/>
            <p:cNvSpPr>
              <a:spLocks/>
            </p:cNvSpPr>
            <p:nvPr/>
          </p:nvSpPr>
          <p:spPr bwMode="auto">
            <a:xfrm>
              <a:off x="1221" y="2623"/>
              <a:ext cx="61" cy="62"/>
            </a:xfrm>
            <a:custGeom>
              <a:avLst/>
              <a:gdLst>
                <a:gd name="T0" fmla="*/ 0 w 163"/>
                <a:gd name="T1" fmla="*/ 0 h 164"/>
                <a:gd name="T2" fmla="*/ 0 w 163"/>
                <a:gd name="T3" fmla="*/ 0 h 164"/>
                <a:gd name="T4" fmla="*/ 0 w 163"/>
                <a:gd name="T5" fmla="*/ 0 h 164"/>
                <a:gd name="T6" fmla="*/ 0 w 163"/>
                <a:gd name="T7" fmla="*/ 0 h 164"/>
                <a:gd name="T8" fmla="*/ 0 w 163"/>
                <a:gd name="T9" fmla="*/ 0 h 164"/>
                <a:gd name="T10" fmla="*/ 0 60000 65536"/>
                <a:gd name="T11" fmla="*/ 0 60000 65536"/>
                <a:gd name="T12" fmla="*/ 0 60000 65536"/>
                <a:gd name="T13" fmla="*/ 0 60000 65536"/>
                <a:gd name="T14" fmla="*/ 0 60000 65536"/>
                <a:gd name="T15" fmla="*/ 0 w 163"/>
                <a:gd name="T16" fmla="*/ 0 h 164"/>
                <a:gd name="T17" fmla="*/ 163 w 163"/>
                <a:gd name="T18" fmla="*/ 164 h 164"/>
              </a:gdLst>
              <a:ahLst/>
              <a:cxnLst>
                <a:cxn ang="T10">
                  <a:pos x="T0" y="T1"/>
                </a:cxn>
                <a:cxn ang="T11">
                  <a:pos x="T2" y="T3"/>
                </a:cxn>
                <a:cxn ang="T12">
                  <a:pos x="T4" y="T5"/>
                </a:cxn>
                <a:cxn ang="T13">
                  <a:pos x="T6" y="T7"/>
                </a:cxn>
                <a:cxn ang="T14">
                  <a:pos x="T8" y="T9"/>
                </a:cxn>
              </a:cxnLst>
              <a:rect l="T15" t="T16" r="T17" b="T18"/>
              <a:pathLst>
                <a:path w="163" h="164">
                  <a:moveTo>
                    <a:pt x="163" y="82"/>
                  </a:moveTo>
                  <a:lnTo>
                    <a:pt x="0" y="164"/>
                  </a:lnTo>
                  <a:cubicBezTo>
                    <a:pt x="25" y="113"/>
                    <a:pt x="25" y="52"/>
                    <a:pt x="0" y="0"/>
                  </a:cubicBezTo>
                  <a:lnTo>
                    <a:pt x="163" y="82"/>
                  </a:lnTo>
                  <a:close/>
                </a:path>
              </a:pathLst>
            </a:custGeom>
            <a:solidFill>
              <a:srgbClr val="3366FF"/>
            </a:solidFill>
            <a:ln w="0">
              <a:solidFill>
                <a:srgbClr val="0066FF"/>
              </a:solidFill>
              <a:round/>
              <a:headEnd/>
              <a:tailEnd/>
            </a:ln>
          </p:spPr>
          <p:txBody>
            <a:bodyPr/>
            <a:lstStyle/>
            <a:p>
              <a:endParaRPr lang="zh-CN" altLang="en-US"/>
            </a:p>
          </p:txBody>
        </p:sp>
        <p:sp>
          <p:nvSpPr>
            <p:cNvPr id="193887" name="Line 17"/>
            <p:cNvSpPr>
              <a:spLocks noChangeShapeType="1"/>
            </p:cNvSpPr>
            <p:nvPr/>
          </p:nvSpPr>
          <p:spPr bwMode="auto">
            <a:xfrm>
              <a:off x="1169" y="2895"/>
              <a:ext cx="63" cy="0"/>
            </a:xfrm>
            <a:prstGeom prst="line">
              <a:avLst/>
            </a:prstGeom>
            <a:noFill/>
            <a:ln w="15875" cap="rnd">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888" name="Freeform 18"/>
            <p:cNvSpPr>
              <a:spLocks/>
            </p:cNvSpPr>
            <p:nvPr/>
          </p:nvSpPr>
          <p:spPr bwMode="auto">
            <a:xfrm>
              <a:off x="1217" y="2864"/>
              <a:ext cx="61"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3"/>
                    <a:pt x="26" y="52"/>
                    <a:pt x="0" y="0"/>
                  </a:cubicBezTo>
                  <a:lnTo>
                    <a:pt x="164" y="82"/>
                  </a:lnTo>
                  <a:close/>
                </a:path>
              </a:pathLst>
            </a:custGeom>
            <a:solidFill>
              <a:srgbClr val="3366FF"/>
            </a:solidFill>
            <a:ln w="0">
              <a:solidFill>
                <a:srgbClr val="0066FF"/>
              </a:solidFill>
              <a:round/>
              <a:headEnd/>
              <a:tailEnd/>
            </a:ln>
          </p:spPr>
          <p:txBody>
            <a:bodyPr/>
            <a:lstStyle/>
            <a:p>
              <a:endParaRPr lang="zh-CN" altLang="en-US"/>
            </a:p>
          </p:txBody>
        </p:sp>
        <p:sp>
          <p:nvSpPr>
            <p:cNvPr id="193889" name="Line 19"/>
            <p:cNvSpPr>
              <a:spLocks noChangeShapeType="1"/>
            </p:cNvSpPr>
            <p:nvPr/>
          </p:nvSpPr>
          <p:spPr bwMode="auto">
            <a:xfrm>
              <a:off x="1169" y="2741"/>
              <a:ext cx="63" cy="0"/>
            </a:xfrm>
            <a:prstGeom prst="line">
              <a:avLst/>
            </a:prstGeom>
            <a:noFill/>
            <a:ln w="15875" cap="rnd">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890" name="Freeform 20"/>
            <p:cNvSpPr>
              <a:spLocks/>
            </p:cNvSpPr>
            <p:nvPr/>
          </p:nvSpPr>
          <p:spPr bwMode="auto">
            <a:xfrm>
              <a:off x="1217" y="2710"/>
              <a:ext cx="61"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2"/>
                    <a:pt x="0" y="0"/>
                  </a:cubicBezTo>
                  <a:lnTo>
                    <a:pt x="164" y="82"/>
                  </a:lnTo>
                  <a:close/>
                </a:path>
              </a:pathLst>
            </a:custGeom>
            <a:solidFill>
              <a:srgbClr val="3366FF"/>
            </a:solidFill>
            <a:ln w="0">
              <a:solidFill>
                <a:srgbClr val="0066FF"/>
              </a:solidFill>
              <a:round/>
              <a:headEnd/>
              <a:tailEnd/>
            </a:ln>
          </p:spPr>
          <p:txBody>
            <a:bodyPr/>
            <a:lstStyle/>
            <a:p>
              <a:endParaRPr lang="zh-CN" altLang="en-US"/>
            </a:p>
          </p:txBody>
        </p:sp>
        <p:sp>
          <p:nvSpPr>
            <p:cNvPr id="193891" name="Line 21"/>
            <p:cNvSpPr>
              <a:spLocks noChangeShapeType="1"/>
            </p:cNvSpPr>
            <p:nvPr/>
          </p:nvSpPr>
          <p:spPr bwMode="auto">
            <a:xfrm>
              <a:off x="1169" y="2818"/>
              <a:ext cx="63" cy="0"/>
            </a:xfrm>
            <a:prstGeom prst="line">
              <a:avLst/>
            </a:prstGeom>
            <a:noFill/>
            <a:ln w="15875" cap="rnd">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892" name="Freeform 22"/>
            <p:cNvSpPr>
              <a:spLocks/>
            </p:cNvSpPr>
            <p:nvPr/>
          </p:nvSpPr>
          <p:spPr bwMode="auto">
            <a:xfrm>
              <a:off x="1217" y="2787"/>
              <a:ext cx="61"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2"/>
                    <a:pt x="0" y="0"/>
                  </a:cubicBezTo>
                  <a:lnTo>
                    <a:pt x="164" y="82"/>
                  </a:lnTo>
                  <a:close/>
                </a:path>
              </a:pathLst>
            </a:custGeom>
            <a:solidFill>
              <a:srgbClr val="3366FF"/>
            </a:solidFill>
            <a:ln w="0">
              <a:solidFill>
                <a:srgbClr val="0066FF"/>
              </a:solidFill>
              <a:round/>
              <a:headEnd/>
              <a:tailEnd/>
            </a:ln>
          </p:spPr>
          <p:txBody>
            <a:bodyPr/>
            <a:lstStyle/>
            <a:p>
              <a:endParaRPr lang="zh-CN" altLang="en-US"/>
            </a:p>
          </p:txBody>
        </p:sp>
      </p:grpSp>
      <p:grpSp>
        <p:nvGrpSpPr>
          <p:cNvPr id="3" name="Group 587"/>
          <p:cNvGrpSpPr>
            <a:grpSpLocks/>
          </p:cNvGrpSpPr>
          <p:nvPr/>
        </p:nvGrpSpPr>
        <p:grpSpPr bwMode="auto">
          <a:xfrm>
            <a:off x="2163763" y="3937000"/>
            <a:ext cx="277812" cy="760413"/>
            <a:chOff x="1363" y="2480"/>
            <a:chExt cx="175" cy="479"/>
          </a:xfrm>
        </p:grpSpPr>
        <p:sp>
          <p:nvSpPr>
            <p:cNvPr id="193873" name="Rectangle 23"/>
            <p:cNvSpPr>
              <a:spLocks noChangeArrowheads="1"/>
            </p:cNvSpPr>
            <p:nvPr/>
          </p:nvSpPr>
          <p:spPr bwMode="auto">
            <a:xfrm>
              <a:off x="1363" y="2603"/>
              <a:ext cx="175" cy="356"/>
            </a:xfrm>
            <a:prstGeom prst="rect">
              <a:avLst/>
            </a:prstGeom>
            <a:solidFill>
              <a:srgbClr val="FFCCCC"/>
            </a:solidFill>
            <a:ln w="19050">
              <a:solidFill>
                <a:schemeClr val="tx1"/>
              </a:solidFill>
              <a:prstDash val="lgDash"/>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3874" name="Rectangle 25"/>
            <p:cNvSpPr>
              <a:spLocks noChangeArrowheads="1"/>
            </p:cNvSpPr>
            <p:nvPr/>
          </p:nvSpPr>
          <p:spPr bwMode="auto">
            <a:xfrm>
              <a:off x="1411" y="2480"/>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itchFamily="34" charset="-128"/>
                </a:rPr>
                <a:t>A</a:t>
              </a:r>
              <a:endParaRPr lang="en-US" altLang="zh-CN" sz="1800">
                <a:solidFill>
                  <a:srgbClr val="000000"/>
                </a:solidFill>
                <a:latin typeface="Arial" panose="020B0604020202020204" pitchFamily="34" charset="0"/>
                <a:ea typeface="MS PGothic" pitchFamily="34" charset="-128"/>
              </a:endParaRPr>
            </a:p>
          </p:txBody>
        </p:sp>
        <p:sp>
          <p:nvSpPr>
            <p:cNvPr id="193875" name="Line 26"/>
            <p:cNvSpPr>
              <a:spLocks noChangeShapeType="1"/>
            </p:cNvSpPr>
            <p:nvPr/>
          </p:nvSpPr>
          <p:spPr bwMode="auto">
            <a:xfrm>
              <a:off x="1407" y="2654"/>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876" name="Freeform 27"/>
            <p:cNvSpPr>
              <a:spLocks/>
            </p:cNvSpPr>
            <p:nvPr/>
          </p:nvSpPr>
          <p:spPr bwMode="auto">
            <a:xfrm>
              <a:off x="1455" y="2623"/>
              <a:ext cx="61"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3"/>
                    <a:pt x="26" y="52"/>
                    <a:pt x="0" y="0"/>
                  </a:cubicBezTo>
                  <a:lnTo>
                    <a:pt x="164" y="82"/>
                  </a:lnTo>
                  <a:close/>
                </a:path>
              </a:pathLst>
            </a:custGeom>
            <a:solidFill>
              <a:srgbClr val="FF0000"/>
            </a:solidFill>
            <a:ln w="0">
              <a:solidFill>
                <a:srgbClr val="FF0000"/>
              </a:solidFill>
              <a:round/>
              <a:headEnd/>
              <a:tailEnd/>
            </a:ln>
          </p:spPr>
          <p:txBody>
            <a:bodyPr/>
            <a:lstStyle/>
            <a:p>
              <a:endParaRPr lang="zh-CN" altLang="en-US"/>
            </a:p>
          </p:txBody>
        </p:sp>
        <p:sp>
          <p:nvSpPr>
            <p:cNvPr id="193877" name="Line 28"/>
            <p:cNvSpPr>
              <a:spLocks noChangeShapeType="1"/>
            </p:cNvSpPr>
            <p:nvPr/>
          </p:nvSpPr>
          <p:spPr bwMode="auto">
            <a:xfrm>
              <a:off x="1403" y="2895"/>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878" name="Freeform 29"/>
            <p:cNvSpPr>
              <a:spLocks/>
            </p:cNvSpPr>
            <p:nvPr/>
          </p:nvSpPr>
          <p:spPr bwMode="auto">
            <a:xfrm>
              <a:off x="1451" y="2864"/>
              <a:ext cx="62"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5" y="113"/>
                    <a:pt x="25" y="52"/>
                    <a:pt x="0" y="0"/>
                  </a:cubicBezTo>
                  <a:lnTo>
                    <a:pt x="164" y="82"/>
                  </a:lnTo>
                  <a:close/>
                </a:path>
              </a:pathLst>
            </a:custGeom>
            <a:solidFill>
              <a:srgbClr val="FF0000"/>
            </a:solidFill>
            <a:ln w="0">
              <a:solidFill>
                <a:srgbClr val="FF0000"/>
              </a:solidFill>
              <a:round/>
              <a:headEnd/>
              <a:tailEnd/>
            </a:ln>
          </p:spPr>
          <p:txBody>
            <a:bodyPr/>
            <a:lstStyle/>
            <a:p>
              <a:endParaRPr lang="zh-CN" altLang="en-US"/>
            </a:p>
          </p:txBody>
        </p:sp>
        <p:sp>
          <p:nvSpPr>
            <p:cNvPr id="193879" name="Line 30"/>
            <p:cNvSpPr>
              <a:spLocks noChangeShapeType="1"/>
            </p:cNvSpPr>
            <p:nvPr/>
          </p:nvSpPr>
          <p:spPr bwMode="auto">
            <a:xfrm>
              <a:off x="1403" y="2741"/>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880" name="Freeform 31"/>
            <p:cNvSpPr>
              <a:spLocks/>
            </p:cNvSpPr>
            <p:nvPr/>
          </p:nvSpPr>
          <p:spPr bwMode="auto">
            <a:xfrm>
              <a:off x="1451" y="2710"/>
              <a:ext cx="62"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5" y="112"/>
                    <a:pt x="25" y="52"/>
                    <a:pt x="0" y="0"/>
                  </a:cubicBezTo>
                  <a:lnTo>
                    <a:pt x="164" y="82"/>
                  </a:lnTo>
                  <a:close/>
                </a:path>
              </a:pathLst>
            </a:custGeom>
            <a:solidFill>
              <a:srgbClr val="FF0000"/>
            </a:solidFill>
            <a:ln w="0">
              <a:solidFill>
                <a:srgbClr val="FF0000"/>
              </a:solidFill>
              <a:round/>
              <a:headEnd/>
              <a:tailEnd/>
            </a:ln>
          </p:spPr>
          <p:txBody>
            <a:bodyPr/>
            <a:lstStyle/>
            <a:p>
              <a:endParaRPr lang="zh-CN" altLang="en-US"/>
            </a:p>
          </p:txBody>
        </p:sp>
        <p:sp>
          <p:nvSpPr>
            <p:cNvPr id="193881" name="Line 32"/>
            <p:cNvSpPr>
              <a:spLocks noChangeShapeType="1"/>
            </p:cNvSpPr>
            <p:nvPr/>
          </p:nvSpPr>
          <p:spPr bwMode="auto">
            <a:xfrm>
              <a:off x="1403" y="2818"/>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882" name="Freeform 33"/>
            <p:cNvSpPr>
              <a:spLocks/>
            </p:cNvSpPr>
            <p:nvPr/>
          </p:nvSpPr>
          <p:spPr bwMode="auto">
            <a:xfrm>
              <a:off x="1451" y="2787"/>
              <a:ext cx="62"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5" y="112"/>
                    <a:pt x="25" y="52"/>
                    <a:pt x="0" y="0"/>
                  </a:cubicBezTo>
                  <a:lnTo>
                    <a:pt x="164" y="82"/>
                  </a:lnTo>
                  <a:close/>
                </a:path>
              </a:pathLst>
            </a:custGeom>
            <a:solidFill>
              <a:srgbClr val="FF0000"/>
            </a:solidFill>
            <a:ln w="0">
              <a:solidFill>
                <a:srgbClr val="FF0000"/>
              </a:solidFill>
              <a:round/>
              <a:headEnd/>
              <a:tailEnd/>
            </a:ln>
          </p:spPr>
          <p:txBody>
            <a:bodyPr/>
            <a:lstStyle/>
            <a:p>
              <a:endParaRPr lang="zh-CN" altLang="en-US"/>
            </a:p>
          </p:txBody>
        </p:sp>
      </p:grpSp>
      <p:grpSp>
        <p:nvGrpSpPr>
          <p:cNvPr id="4" name="Group 588"/>
          <p:cNvGrpSpPr>
            <a:grpSpLocks/>
          </p:cNvGrpSpPr>
          <p:nvPr/>
        </p:nvGrpSpPr>
        <p:grpSpPr bwMode="auto">
          <a:xfrm>
            <a:off x="2535238" y="3937000"/>
            <a:ext cx="277812" cy="760413"/>
            <a:chOff x="1597" y="2480"/>
            <a:chExt cx="175" cy="479"/>
          </a:xfrm>
        </p:grpSpPr>
        <p:sp>
          <p:nvSpPr>
            <p:cNvPr id="193865" name="Rectangle 34"/>
            <p:cNvSpPr>
              <a:spLocks noChangeArrowheads="1"/>
            </p:cNvSpPr>
            <p:nvPr/>
          </p:nvSpPr>
          <p:spPr bwMode="auto">
            <a:xfrm>
              <a:off x="1597" y="2603"/>
              <a:ext cx="175" cy="356"/>
            </a:xfrm>
            <a:prstGeom prst="rect">
              <a:avLst/>
            </a:prstGeom>
            <a:solidFill>
              <a:srgbClr val="CCFFFF"/>
            </a:solidFill>
            <a:ln w="19050">
              <a:solidFill>
                <a:schemeClr val="tx1"/>
              </a:solidFill>
              <a:prstDash val="lgDash"/>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3866" name="Rectangle 36"/>
            <p:cNvSpPr>
              <a:spLocks noChangeArrowheads="1"/>
            </p:cNvSpPr>
            <p:nvPr/>
          </p:nvSpPr>
          <p:spPr bwMode="auto">
            <a:xfrm>
              <a:off x="1645" y="2480"/>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itchFamily="34" charset="-128"/>
                </a:rPr>
                <a:t>B</a:t>
              </a:r>
              <a:endParaRPr lang="en-US" altLang="zh-CN" sz="1800">
                <a:solidFill>
                  <a:srgbClr val="000000"/>
                </a:solidFill>
                <a:latin typeface="Arial" panose="020B0604020202020204" pitchFamily="34" charset="0"/>
                <a:ea typeface="MS PGothic" pitchFamily="34" charset="-128"/>
              </a:endParaRPr>
            </a:p>
          </p:txBody>
        </p:sp>
        <p:sp>
          <p:nvSpPr>
            <p:cNvPr id="193867" name="Line 37"/>
            <p:cNvSpPr>
              <a:spLocks noChangeShapeType="1"/>
            </p:cNvSpPr>
            <p:nvPr/>
          </p:nvSpPr>
          <p:spPr bwMode="auto">
            <a:xfrm>
              <a:off x="1641" y="2654"/>
              <a:ext cx="63" cy="0"/>
            </a:xfrm>
            <a:prstGeom prst="line">
              <a:avLst/>
            </a:prstGeom>
            <a:noFill/>
            <a:ln w="15875" cap="rnd">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868" name="Freeform 38"/>
            <p:cNvSpPr>
              <a:spLocks/>
            </p:cNvSpPr>
            <p:nvPr/>
          </p:nvSpPr>
          <p:spPr bwMode="auto">
            <a:xfrm>
              <a:off x="1689" y="2623"/>
              <a:ext cx="61"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3"/>
                    <a:pt x="26" y="52"/>
                    <a:pt x="0" y="0"/>
                  </a:cubicBezTo>
                  <a:lnTo>
                    <a:pt x="164" y="82"/>
                  </a:lnTo>
                  <a:close/>
                </a:path>
              </a:pathLst>
            </a:custGeom>
            <a:solidFill>
              <a:srgbClr val="3366FF"/>
            </a:solidFill>
            <a:ln w="0">
              <a:solidFill>
                <a:srgbClr val="0066FF"/>
              </a:solidFill>
              <a:round/>
              <a:headEnd/>
              <a:tailEnd/>
            </a:ln>
          </p:spPr>
          <p:txBody>
            <a:bodyPr/>
            <a:lstStyle/>
            <a:p>
              <a:endParaRPr lang="zh-CN" altLang="en-US"/>
            </a:p>
          </p:txBody>
        </p:sp>
        <p:sp>
          <p:nvSpPr>
            <p:cNvPr id="193869" name="Line 41"/>
            <p:cNvSpPr>
              <a:spLocks noChangeShapeType="1"/>
            </p:cNvSpPr>
            <p:nvPr/>
          </p:nvSpPr>
          <p:spPr bwMode="auto">
            <a:xfrm>
              <a:off x="1638" y="2741"/>
              <a:ext cx="62" cy="0"/>
            </a:xfrm>
            <a:prstGeom prst="line">
              <a:avLst/>
            </a:prstGeom>
            <a:noFill/>
            <a:ln w="15875" cap="rnd">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870" name="Freeform 42"/>
            <p:cNvSpPr>
              <a:spLocks/>
            </p:cNvSpPr>
            <p:nvPr/>
          </p:nvSpPr>
          <p:spPr bwMode="auto">
            <a:xfrm>
              <a:off x="1685" y="2710"/>
              <a:ext cx="62"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2"/>
                    <a:pt x="0" y="0"/>
                  </a:cubicBezTo>
                  <a:lnTo>
                    <a:pt x="164" y="82"/>
                  </a:lnTo>
                  <a:close/>
                </a:path>
              </a:pathLst>
            </a:custGeom>
            <a:solidFill>
              <a:srgbClr val="3366FF"/>
            </a:solidFill>
            <a:ln w="0">
              <a:solidFill>
                <a:srgbClr val="0066FF"/>
              </a:solidFill>
              <a:round/>
              <a:headEnd/>
              <a:tailEnd/>
            </a:ln>
          </p:spPr>
          <p:txBody>
            <a:bodyPr/>
            <a:lstStyle/>
            <a:p>
              <a:endParaRPr lang="zh-CN" altLang="en-US"/>
            </a:p>
          </p:txBody>
        </p:sp>
        <p:sp>
          <p:nvSpPr>
            <p:cNvPr id="193871" name="Line 43"/>
            <p:cNvSpPr>
              <a:spLocks noChangeShapeType="1"/>
            </p:cNvSpPr>
            <p:nvPr/>
          </p:nvSpPr>
          <p:spPr bwMode="auto">
            <a:xfrm>
              <a:off x="1638" y="2818"/>
              <a:ext cx="62" cy="0"/>
            </a:xfrm>
            <a:prstGeom prst="line">
              <a:avLst/>
            </a:prstGeom>
            <a:noFill/>
            <a:ln w="15875" cap="rnd">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872" name="Freeform 44"/>
            <p:cNvSpPr>
              <a:spLocks/>
            </p:cNvSpPr>
            <p:nvPr/>
          </p:nvSpPr>
          <p:spPr bwMode="auto">
            <a:xfrm>
              <a:off x="1685" y="2787"/>
              <a:ext cx="62"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2"/>
                    <a:pt x="0" y="0"/>
                  </a:cubicBezTo>
                  <a:lnTo>
                    <a:pt x="164" y="82"/>
                  </a:lnTo>
                  <a:close/>
                </a:path>
              </a:pathLst>
            </a:custGeom>
            <a:solidFill>
              <a:srgbClr val="3366FF"/>
            </a:solidFill>
            <a:ln w="0">
              <a:solidFill>
                <a:srgbClr val="0066FF"/>
              </a:solidFill>
              <a:round/>
              <a:headEnd/>
              <a:tailEnd/>
            </a:ln>
          </p:spPr>
          <p:txBody>
            <a:bodyPr/>
            <a:lstStyle/>
            <a:p>
              <a:endParaRPr lang="zh-CN" altLang="en-US"/>
            </a:p>
          </p:txBody>
        </p:sp>
      </p:grpSp>
      <p:grpSp>
        <p:nvGrpSpPr>
          <p:cNvPr id="5" name="Group 589"/>
          <p:cNvGrpSpPr>
            <a:grpSpLocks/>
          </p:cNvGrpSpPr>
          <p:nvPr/>
        </p:nvGrpSpPr>
        <p:grpSpPr bwMode="auto">
          <a:xfrm>
            <a:off x="2906713" y="3937000"/>
            <a:ext cx="277812" cy="760413"/>
            <a:chOff x="1831" y="2480"/>
            <a:chExt cx="175" cy="479"/>
          </a:xfrm>
        </p:grpSpPr>
        <p:sp>
          <p:nvSpPr>
            <p:cNvPr id="193859" name="Rectangle 45"/>
            <p:cNvSpPr>
              <a:spLocks noChangeArrowheads="1"/>
            </p:cNvSpPr>
            <p:nvPr/>
          </p:nvSpPr>
          <p:spPr bwMode="auto">
            <a:xfrm>
              <a:off x="1831" y="2603"/>
              <a:ext cx="175" cy="356"/>
            </a:xfrm>
            <a:prstGeom prst="rect">
              <a:avLst/>
            </a:prstGeom>
            <a:solidFill>
              <a:srgbClr val="FFCCCC"/>
            </a:solidFill>
            <a:ln w="19050">
              <a:solidFill>
                <a:schemeClr val="tx1"/>
              </a:solidFill>
              <a:prstDash val="lgDash"/>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3860" name="Rectangle 47"/>
            <p:cNvSpPr>
              <a:spLocks noChangeArrowheads="1"/>
            </p:cNvSpPr>
            <p:nvPr/>
          </p:nvSpPr>
          <p:spPr bwMode="auto">
            <a:xfrm>
              <a:off x="1879" y="2480"/>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itchFamily="34" charset="-128"/>
                </a:rPr>
                <a:t>B</a:t>
              </a:r>
              <a:endParaRPr lang="en-US" altLang="zh-CN" sz="1800">
                <a:solidFill>
                  <a:srgbClr val="000000"/>
                </a:solidFill>
                <a:latin typeface="Arial" panose="020B0604020202020204" pitchFamily="34" charset="0"/>
                <a:ea typeface="MS PGothic" pitchFamily="34" charset="-128"/>
              </a:endParaRPr>
            </a:p>
          </p:txBody>
        </p:sp>
        <p:sp>
          <p:nvSpPr>
            <p:cNvPr id="193861" name="Line 50"/>
            <p:cNvSpPr>
              <a:spLocks noChangeShapeType="1"/>
            </p:cNvSpPr>
            <p:nvPr/>
          </p:nvSpPr>
          <p:spPr bwMode="auto">
            <a:xfrm>
              <a:off x="1872" y="2895"/>
              <a:ext cx="62"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862" name="Freeform 51"/>
            <p:cNvSpPr>
              <a:spLocks/>
            </p:cNvSpPr>
            <p:nvPr/>
          </p:nvSpPr>
          <p:spPr bwMode="auto">
            <a:xfrm>
              <a:off x="1919" y="2864"/>
              <a:ext cx="62"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3"/>
                    <a:pt x="26" y="52"/>
                    <a:pt x="0" y="0"/>
                  </a:cubicBezTo>
                  <a:lnTo>
                    <a:pt x="164" y="82"/>
                  </a:lnTo>
                  <a:close/>
                </a:path>
              </a:pathLst>
            </a:custGeom>
            <a:solidFill>
              <a:srgbClr val="FF0000"/>
            </a:solidFill>
            <a:ln w="0">
              <a:solidFill>
                <a:srgbClr val="FF0000"/>
              </a:solidFill>
              <a:round/>
              <a:headEnd/>
              <a:tailEnd/>
            </a:ln>
          </p:spPr>
          <p:txBody>
            <a:bodyPr/>
            <a:lstStyle/>
            <a:p>
              <a:endParaRPr lang="zh-CN" altLang="en-US"/>
            </a:p>
          </p:txBody>
        </p:sp>
        <p:sp>
          <p:nvSpPr>
            <p:cNvPr id="193863" name="Line 54"/>
            <p:cNvSpPr>
              <a:spLocks noChangeShapeType="1"/>
            </p:cNvSpPr>
            <p:nvPr/>
          </p:nvSpPr>
          <p:spPr bwMode="auto">
            <a:xfrm>
              <a:off x="1872" y="2818"/>
              <a:ext cx="62"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864" name="Freeform 55"/>
            <p:cNvSpPr>
              <a:spLocks/>
            </p:cNvSpPr>
            <p:nvPr/>
          </p:nvSpPr>
          <p:spPr bwMode="auto">
            <a:xfrm>
              <a:off x="1919" y="2787"/>
              <a:ext cx="62"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2"/>
                    <a:pt x="0" y="0"/>
                  </a:cubicBezTo>
                  <a:lnTo>
                    <a:pt x="164" y="82"/>
                  </a:lnTo>
                  <a:close/>
                </a:path>
              </a:pathLst>
            </a:custGeom>
            <a:solidFill>
              <a:srgbClr val="FF0000"/>
            </a:solidFill>
            <a:ln w="0">
              <a:solidFill>
                <a:srgbClr val="FF0000"/>
              </a:solidFill>
              <a:round/>
              <a:headEnd/>
              <a:tailEnd/>
            </a:ln>
          </p:spPr>
          <p:txBody>
            <a:bodyPr/>
            <a:lstStyle/>
            <a:p>
              <a:endParaRPr lang="zh-CN" altLang="en-US"/>
            </a:p>
          </p:txBody>
        </p:sp>
      </p:grpSp>
      <p:grpSp>
        <p:nvGrpSpPr>
          <p:cNvPr id="6" name="Group 598"/>
          <p:cNvGrpSpPr>
            <a:grpSpLocks/>
          </p:cNvGrpSpPr>
          <p:nvPr/>
        </p:nvGrpSpPr>
        <p:grpSpPr bwMode="auto">
          <a:xfrm>
            <a:off x="6253163" y="3937000"/>
            <a:ext cx="276225" cy="760413"/>
            <a:chOff x="3939" y="2480"/>
            <a:chExt cx="174" cy="479"/>
          </a:xfrm>
        </p:grpSpPr>
        <p:sp>
          <p:nvSpPr>
            <p:cNvPr id="193849" name="Rectangle 56"/>
            <p:cNvSpPr>
              <a:spLocks noChangeArrowheads="1"/>
            </p:cNvSpPr>
            <p:nvPr/>
          </p:nvSpPr>
          <p:spPr bwMode="auto">
            <a:xfrm>
              <a:off x="3939" y="2603"/>
              <a:ext cx="174" cy="356"/>
            </a:xfrm>
            <a:prstGeom prst="rect">
              <a:avLst/>
            </a:prstGeom>
            <a:solidFill>
              <a:srgbClr val="CCFFFF"/>
            </a:solidFill>
            <a:ln w="19050">
              <a:solidFill>
                <a:schemeClr val="tx1"/>
              </a:solidFill>
              <a:prstDash val="lgDash"/>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3850" name="Rectangle 58"/>
            <p:cNvSpPr>
              <a:spLocks noChangeArrowheads="1"/>
            </p:cNvSpPr>
            <p:nvPr/>
          </p:nvSpPr>
          <p:spPr bwMode="auto">
            <a:xfrm>
              <a:off x="3979" y="2480"/>
              <a:ext cx="87"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itchFamily="34" charset="-128"/>
                </a:rPr>
                <a:t>G</a:t>
              </a:r>
              <a:endParaRPr lang="en-US" altLang="zh-CN" sz="1800">
                <a:solidFill>
                  <a:srgbClr val="000000"/>
                </a:solidFill>
                <a:latin typeface="Arial" panose="020B0604020202020204" pitchFamily="34" charset="0"/>
                <a:ea typeface="MS PGothic" pitchFamily="34" charset="-128"/>
              </a:endParaRPr>
            </a:p>
          </p:txBody>
        </p:sp>
        <p:sp>
          <p:nvSpPr>
            <p:cNvPr id="193851" name="Line 59"/>
            <p:cNvSpPr>
              <a:spLocks noChangeShapeType="1"/>
            </p:cNvSpPr>
            <p:nvPr/>
          </p:nvSpPr>
          <p:spPr bwMode="auto">
            <a:xfrm>
              <a:off x="3982" y="2654"/>
              <a:ext cx="63" cy="0"/>
            </a:xfrm>
            <a:prstGeom prst="line">
              <a:avLst/>
            </a:prstGeom>
            <a:noFill/>
            <a:ln w="15875" cap="rnd">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852" name="Freeform 60"/>
            <p:cNvSpPr>
              <a:spLocks/>
            </p:cNvSpPr>
            <p:nvPr/>
          </p:nvSpPr>
          <p:spPr bwMode="auto">
            <a:xfrm>
              <a:off x="4030" y="2623"/>
              <a:ext cx="62"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3"/>
                    <a:pt x="26" y="52"/>
                    <a:pt x="0" y="0"/>
                  </a:cubicBezTo>
                  <a:lnTo>
                    <a:pt x="164" y="82"/>
                  </a:lnTo>
                  <a:close/>
                </a:path>
              </a:pathLst>
            </a:custGeom>
            <a:solidFill>
              <a:srgbClr val="3366FF"/>
            </a:solidFill>
            <a:ln w="0">
              <a:solidFill>
                <a:srgbClr val="0066FF"/>
              </a:solidFill>
              <a:round/>
              <a:headEnd/>
              <a:tailEnd/>
            </a:ln>
          </p:spPr>
          <p:txBody>
            <a:bodyPr/>
            <a:lstStyle/>
            <a:p>
              <a:endParaRPr lang="zh-CN" altLang="en-US"/>
            </a:p>
          </p:txBody>
        </p:sp>
        <p:sp>
          <p:nvSpPr>
            <p:cNvPr id="193853" name="Line 61"/>
            <p:cNvSpPr>
              <a:spLocks noChangeShapeType="1"/>
            </p:cNvSpPr>
            <p:nvPr/>
          </p:nvSpPr>
          <p:spPr bwMode="auto">
            <a:xfrm>
              <a:off x="3979" y="2895"/>
              <a:ext cx="63" cy="0"/>
            </a:xfrm>
            <a:prstGeom prst="line">
              <a:avLst/>
            </a:prstGeom>
            <a:noFill/>
            <a:ln w="15875" cap="rnd">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854" name="Freeform 62"/>
            <p:cNvSpPr>
              <a:spLocks/>
            </p:cNvSpPr>
            <p:nvPr/>
          </p:nvSpPr>
          <p:spPr bwMode="auto">
            <a:xfrm>
              <a:off x="4027" y="2864"/>
              <a:ext cx="61" cy="61"/>
            </a:xfrm>
            <a:custGeom>
              <a:avLst/>
              <a:gdLst>
                <a:gd name="T0" fmla="*/ 0 w 164"/>
                <a:gd name="T1" fmla="*/ 0 h 164"/>
                <a:gd name="T2" fmla="*/ 0 w 164"/>
                <a:gd name="T3" fmla="*/ 0 h 164"/>
                <a:gd name="T4" fmla="*/ 0 w 164"/>
                <a:gd name="T5" fmla="*/ 0 h 164"/>
                <a:gd name="T6" fmla="*/ 0 w 164"/>
                <a:gd name="T7" fmla="*/ 0 h 164"/>
                <a:gd name="T8" fmla="*/ 0 60000 65536"/>
                <a:gd name="T9" fmla="*/ 0 60000 65536"/>
                <a:gd name="T10" fmla="*/ 0 60000 65536"/>
                <a:gd name="T11" fmla="*/ 0 60000 65536"/>
                <a:gd name="T12" fmla="*/ 0 w 164"/>
                <a:gd name="T13" fmla="*/ 0 h 164"/>
                <a:gd name="T14" fmla="*/ 164 w 164"/>
                <a:gd name="T15" fmla="*/ 164 h 164"/>
              </a:gdLst>
              <a:ahLst/>
              <a:cxnLst>
                <a:cxn ang="T8">
                  <a:pos x="T0" y="T1"/>
                </a:cxn>
                <a:cxn ang="T9">
                  <a:pos x="T2" y="T3"/>
                </a:cxn>
                <a:cxn ang="T10">
                  <a:pos x="T4" y="T5"/>
                </a:cxn>
                <a:cxn ang="T11">
                  <a:pos x="T6" y="T7"/>
                </a:cxn>
              </a:cxnLst>
              <a:rect l="T12" t="T13" r="T14" b="T15"/>
              <a:pathLst>
                <a:path w="164" h="164">
                  <a:moveTo>
                    <a:pt x="164" y="82"/>
                  </a:moveTo>
                  <a:lnTo>
                    <a:pt x="0" y="164"/>
                  </a:lnTo>
                  <a:cubicBezTo>
                    <a:pt x="26" y="113"/>
                    <a:pt x="26" y="52"/>
                    <a:pt x="0" y="0"/>
                  </a:cubicBezTo>
                  <a:lnTo>
                    <a:pt x="164" y="82"/>
                  </a:lnTo>
                  <a:close/>
                </a:path>
              </a:pathLst>
            </a:custGeom>
            <a:solidFill>
              <a:srgbClr val="3366FF"/>
            </a:solidFill>
            <a:ln w="0">
              <a:solidFill>
                <a:srgbClr val="0066FF"/>
              </a:solidFill>
              <a:round/>
              <a:headEnd/>
              <a:tailEnd/>
            </a:ln>
          </p:spPr>
          <p:txBody>
            <a:bodyPr/>
            <a:lstStyle/>
            <a:p>
              <a:endParaRPr lang="zh-CN" altLang="en-US"/>
            </a:p>
          </p:txBody>
        </p:sp>
        <p:sp>
          <p:nvSpPr>
            <p:cNvPr id="193855" name="Line 63"/>
            <p:cNvSpPr>
              <a:spLocks noChangeShapeType="1"/>
            </p:cNvSpPr>
            <p:nvPr/>
          </p:nvSpPr>
          <p:spPr bwMode="auto">
            <a:xfrm>
              <a:off x="3979" y="2741"/>
              <a:ext cx="63" cy="0"/>
            </a:xfrm>
            <a:prstGeom prst="line">
              <a:avLst/>
            </a:prstGeom>
            <a:noFill/>
            <a:ln w="15875" cap="rnd">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856" name="Freeform 64"/>
            <p:cNvSpPr>
              <a:spLocks/>
            </p:cNvSpPr>
            <p:nvPr/>
          </p:nvSpPr>
          <p:spPr bwMode="auto">
            <a:xfrm>
              <a:off x="4027" y="2710"/>
              <a:ext cx="61"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2"/>
                    <a:pt x="0" y="0"/>
                  </a:cubicBezTo>
                  <a:lnTo>
                    <a:pt x="164" y="82"/>
                  </a:lnTo>
                  <a:close/>
                </a:path>
              </a:pathLst>
            </a:custGeom>
            <a:solidFill>
              <a:srgbClr val="3366FF"/>
            </a:solidFill>
            <a:ln w="0">
              <a:solidFill>
                <a:srgbClr val="0066FF"/>
              </a:solidFill>
              <a:round/>
              <a:headEnd/>
              <a:tailEnd/>
            </a:ln>
          </p:spPr>
          <p:txBody>
            <a:bodyPr/>
            <a:lstStyle/>
            <a:p>
              <a:endParaRPr lang="zh-CN" altLang="en-US"/>
            </a:p>
          </p:txBody>
        </p:sp>
        <p:sp>
          <p:nvSpPr>
            <p:cNvPr id="193857" name="Line 65"/>
            <p:cNvSpPr>
              <a:spLocks noChangeShapeType="1"/>
            </p:cNvSpPr>
            <p:nvPr/>
          </p:nvSpPr>
          <p:spPr bwMode="auto">
            <a:xfrm>
              <a:off x="3979" y="2818"/>
              <a:ext cx="63" cy="0"/>
            </a:xfrm>
            <a:prstGeom prst="line">
              <a:avLst/>
            </a:prstGeom>
            <a:noFill/>
            <a:ln w="15875" cap="rnd">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858" name="Freeform 66"/>
            <p:cNvSpPr>
              <a:spLocks/>
            </p:cNvSpPr>
            <p:nvPr/>
          </p:nvSpPr>
          <p:spPr bwMode="auto">
            <a:xfrm>
              <a:off x="4027" y="2787"/>
              <a:ext cx="61"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2"/>
                    <a:pt x="0" y="0"/>
                  </a:cubicBezTo>
                  <a:lnTo>
                    <a:pt x="164" y="82"/>
                  </a:lnTo>
                  <a:close/>
                </a:path>
              </a:pathLst>
            </a:custGeom>
            <a:solidFill>
              <a:srgbClr val="3366FF"/>
            </a:solidFill>
            <a:ln w="0">
              <a:solidFill>
                <a:srgbClr val="0066FF"/>
              </a:solidFill>
              <a:round/>
              <a:headEnd/>
              <a:tailEnd/>
            </a:ln>
          </p:spPr>
          <p:txBody>
            <a:bodyPr/>
            <a:lstStyle/>
            <a:p>
              <a:endParaRPr lang="zh-CN" altLang="en-US"/>
            </a:p>
          </p:txBody>
        </p:sp>
      </p:grpSp>
      <p:grpSp>
        <p:nvGrpSpPr>
          <p:cNvPr id="7" name="Group 599"/>
          <p:cNvGrpSpPr>
            <a:grpSpLocks/>
          </p:cNvGrpSpPr>
          <p:nvPr/>
        </p:nvGrpSpPr>
        <p:grpSpPr bwMode="auto">
          <a:xfrm>
            <a:off x="6624638" y="3937000"/>
            <a:ext cx="277812" cy="760413"/>
            <a:chOff x="4173" y="2480"/>
            <a:chExt cx="175" cy="479"/>
          </a:xfrm>
        </p:grpSpPr>
        <p:sp>
          <p:nvSpPr>
            <p:cNvPr id="193839" name="Rectangle 67"/>
            <p:cNvSpPr>
              <a:spLocks noChangeArrowheads="1"/>
            </p:cNvSpPr>
            <p:nvPr/>
          </p:nvSpPr>
          <p:spPr bwMode="auto">
            <a:xfrm>
              <a:off x="4173" y="2603"/>
              <a:ext cx="175" cy="356"/>
            </a:xfrm>
            <a:prstGeom prst="rect">
              <a:avLst/>
            </a:prstGeom>
            <a:solidFill>
              <a:srgbClr val="FFCCCC"/>
            </a:solidFill>
            <a:ln w="19050">
              <a:solidFill>
                <a:schemeClr val="tx1"/>
              </a:solidFill>
              <a:prstDash val="lgDash"/>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3840" name="Rectangle 69"/>
            <p:cNvSpPr>
              <a:spLocks noChangeArrowheads="1"/>
            </p:cNvSpPr>
            <p:nvPr/>
          </p:nvSpPr>
          <p:spPr bwMode="auto">
            <a:xfrm>
              <a:off x="4213" y="2480"/>
              <a:ext cx="87"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itchFamily="34" charset="-128"/>
                </a:rPr>
                <a:t>G</a:t>
              </a:r>
              <a:endParaRPr lang="en-US" altLang="zh-CN" sz="1800">
                <a:solidFill>
                  <a:srgbClr val="000000"/>
                </a:solidFill>
                <a:latin typeface="Arial" panose="020B0604020202020204" pitchFamily="34" charset="0"/>
                <a:ea typeface="MS PGothic" pitchFamily="34" charset="-128"/>
              </a:endParaRPr>
            </a:p>
          </p:txBody>
        </p:sp>
        <p:sp>
          <p:nvSpPr>
            <p:cNvPr id="193841" name="Line 70"/>
            <p:cNvSpPr>
              <a:spLocks noChangeShapeType="1"/>
            </p:cNvSpPr>
            <p:nvPr/>
          </p:nvSpPr>
          <p:spPr bwMode="auto">
            <a:xfrm>
              <a:off x="4216" y="2654"/>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842" name="Freeform 71"/>
            <p:cNvSpPr>
              <a:spLocks/>
            </p:cNvSpPr>
            <p:nvPr/>
          </p:nvSpPr>
          <p:spPr bwMode="auto">
            <a:xfrm>
              <a:off x="4264" y="2623"/>
              <a:ext cx="62"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5" y="113"/>
                    <a:pt x="25" y="52"/>
                    <a:pt x="0" y="0"/>
                  </a:cubicBezTo>
                  <a:lnTo>
                    <a:pt x="164" y="82"/>
                  </a:lnTo>
                  <a:close/>
                </a:path>
              </a:pathLst>
            </a:custGeom>
            <a:solidFill>
              <a:srgbClr val="FF0000"/>
            </a:solidFill>
            <a:ln w="0">
              <a:solidFill>
                <a:srgbClr val="FF0000"/>
              </a:solidFill>
              <a:round/>
              <a:headEnd/>
              <a:tailEnd/>
            </a:ln>
          </p:spPr>
          <p:txBody>
            <a:bodyPr/>
            <a:lstStyle/>
            <a:p>
              <a:endParaRPr lang="zh-CN" altLang="en-US"/>
            </a:p>
          </p:txBody>
        </p:sp>
        <p:sp>
          <p:nvSpPr>
            <p:cNvPr id="193843" name="Line 72"/>
            <p:cNvSpPr>
              <a:spLocks noChangeShapeType="1"/>
            </p:cNvSpPr>
            <p:nvPr/>
          </p:nvSpPr>
          <p:spPr bwMode="auto">
            <a:xfrm>
              <a:off x="4213" y="2895"/>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844" name="Freeform 73"/>
            <p:cNvSpPr>
              <a:spLocks/>
            </p:cNvSpPr>
            <p:nvPr/>
          </p:nvSpPr>
          <p:spPr bwMode="auto">
            <a:xfrm>
              <a:off x="4261" y="2864"/>
              <a:ext cx="61" cy="61"/>
            </a:xfrm>
            <a:custGeom>
              <a:avLst/>
              <a:gdLst>
                <a:gd name="T0" fmla="*/ 0 w 164"/>
                <a:gd name="T1" fmla="*/ 0 h 164"/>
                <a:gd name="T2" fmla="*/ 0 w 164"/>
                <a:gd name="T3" fmla="*/ 0 h 164"/>
                <a:gd name="T4" fmla="*/ 0 w 164"/>
                <a:gd name="T5" fmla="*/ 0 h 164"/>
                <a:gd name="T6" fmla="*/ 0 w 164"/>
                <a:gd name="T7" fmla="*/ 0 h 164"/>
                <a:gd name="T8" fmla="*/ 0 60000 65536"/>
                <a:gd name="T9" fmla="*/ 0 60000 65536"/>
                <a:gd name="T10" fmla="*/ 0 60000 65536"/>
                <a:gd name="T11" fmla="*/ 0 60000 65536"/>
                <a:gd name="T12" fmla="*/ 0 w 164"/>
                <a:gd name="T13" fmla="*/ 0 h 164"/>
                <a:gd name="T14" fmla="*/ 164 w 164"/>
                <a:gd name="T15" fmla="*/ 164 h 164"/>
              </a:gdLst>
              <a:ahLst/>
              <a:cxnLst>
                <a:cxn ang="T8">
                  <a:pos x="T0" y="T1"/>
                </a:cxn>
                <a:cxn ang="T9">
                  <a:pos x="T2" y="T3"/>
                </a:cxn>
                <a:cxn ang="T10">
                  <a:pos x="T4" y="T5"/>
                </a:cxn>
                <a:cxn ang="T11">
                  <a:pos x="T6" y="T7"/>
                </a:cxn>
              </a:cxnLst>
              <a:rect l="T12" t="T13" r="T14" b="T15"/>
              <a:pathLst>
                <a:path w="164" h="164">
                  <a:moveTo>
                    <a:pt x="164" y="82"/>
                  </a:moveTo>
                  <a:lnTo>
                    <a:pt x="0" y="164"/>
                  </a:lnTo>
                  <a:cubicBezTo>
                    <a:pt x="26" y="113"/>
                    <a:pt x="26" y="52"/>
                    <a:pt x="0" y="0"/>
                  </a:cubicBezTo>
                  <a:lnTo>
                    <a:pt x="164" y="82"/>
                  </a:lnTo>
                  <a:close/>
                </a:path>
              </a:pathLst>
            </a:custGeom>
            <a:solidFill>
              <a:srgbClr val="FF0000"/>
            </a:solidFill>
            <a:ln w="0">
              <a:solidFill>
                <a:srgbClr val="FF0000"/>
              </a:solidFill>
              <a:round/>
              <a:headEnd/>
              <a:tailEnd/>
            </a:ln>
          </p:spPr>
          <p:txBody>
            <a:bodyPr/>
            <a:lstStyle/>
            <a:p>
              <a:endParaRPr lang="zh-CN" altLang="en-US"/>
            </a:p>
          </p:txBody>
        </p:sp>
        <p:sp>
          <p:nvSpPr>
            <p:cNvPr id="193845" name="Line 74"/>
            <p:cNvSpPr>
              <a:spLocks noChangeShapeType="1"/>
            </p:cNvSpPr>
            <p:nvPr/>
          </p:nvSpPr>
          <p:spPr bwMode="auto">
            <a:xfrm>
              <a:off x="4213" y="2741"/>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846" name="Freeform 75"/>
            <p:cNvSpPr>
              <a:spLocks/>
            </p:cNvSpPr>
            <p:nvPr/>
          </p:nvSpPr>
          <p:spPr bwMode="auto">
            <a:xfrm>
              <a:off x="4261" y="2710"/>
              <a:ext cx="61"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2"/>
                    <a:pt x="0" y="0"/>
                  </a:cubicBezTo>
                  <a:lnTo>
                    <a:pt x="164" y="82"/>
                  </a:lnTo>
                  <a:close/>
                </a:path>
              </a:pathLst>
            </a:custGeom>
            <a:solidFill>
              <a:srgbClr val="FF0000"/>
            </a:solidFill>
            <a:ln w="0">
              <a:solidFill>
                <a:srgbClr val="FF0000"/>
              </a:solidFill>
              <a:round/>
              <a:headEnd/>
              <a:tailEnd/>
            </a:ln>
          </p:spPr>
          <p:txBody>
            <a:bodyPr/>
            <a:lstStyle/>
            <a:p>
              <a:endParaRPr lang="zh-CN" altLang="en-US"/>
            </a:p>
          </p:txBody>
        </p:sp>
        <p:sp>
          <p:nvSpPr>
            <p:cNvPr id="193847" name="Line 76"/>
            <p:cNvSpPr>
              <a:spLocks noChangeShapeType="1"/>
            </p:cNvSpPr>
            <p:nvPr/>
          </p:nvSpPr>
          <p:spPr bwMode="auto">
            <a:xfrm>
              <a:off x="4213" y="2818"/>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848" name="Freeform 77"/>
            <p:cNvSpPr>
              <a:spLocks/>
            </p:cNvSpPr>
            <p:nvPr/>
          </p:nvSpPr>
          <p:spPr bwMode="auto">
            <a:xfrm>
              <a:off x="4261" y="2787"/>
              <a:ext cx="61"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2"/>
                    <a:pt x="0" y="0"/>
                  </a:cubicBezTo>
                  <a:lnTo>
                    <a:pt x="164" y="82"/>
                  </a:lnTo>
                  <a:close/>
                </a:path>
              </a:pathLst>
            </a:custGeom>
            <a:solidFill>
              <a:srgbClr val="FF0000"/>
            </a:solidFill>
            <a:ln w="0">
              <a:solidFill>
                <a:srgbClr val="FF0000"/>
              </a:solidFill>
              <a:round/>
              <a:headEnd/>
              <a:tailEnd/>
            </a:ln>
          </p:spPr>
          <p:txBody>
            <a:bodyPr/>
            <a:lstStyle/>
            <a:p>
              <a:endParaRPr lang="zh-CN" altLang="en-US"/>
            </a:p>
          </p:txBody>
        </p:sp>
      </p:grpSp>
      <p:grpSp>
        <p:nvGrpSpPr>
          <p:cNvPr id="8" name="Group 600"/>
          <p:cNvGrpSpPr>
            <a:grpSpLocks/>
          </p:cNvGrpSpPr>
          <p:nvPr/>
        </p:nvGrpSpPr>
        <p:grpSpPr bwMode="auto">
          <a:xfrm>
            <a:off x="6996113" y="3937000"/>
            <a:ext cx="277812" cy="760413"/>
            <a:chOff x="4407" y="2480"/>
            <a:chExt cx="175" cy="479"/>
          </a:xfrm>
        </p:grpSpPr>
        <p:sp>
          <p:nvSpPr>
            <p:cNvPr id="193829" name="Rectangle 78"/>
            <p:cNvSpPr>
              <a:spLocks noChangeArrowheads="1"/>
            </p:cNvSpPr>
            <p:nvPr/>
          </p:nvSpPr>
          <p:spPr bwMode="auto">
            <a:xfrm>
              <a:off x="4407" y="2603"/>
              <a:ext cx="175" cy="356"/>
            </a:xfrm>
            <a:prstGeom prst="rect">
              <a:avLst/>
            </a:prstGeom>
            <a:solidFill>
              <a:srgbClr val="CCFFFF"/>
            </a:solidFill>
            <a:ln w="19050">
              <a:solidFill>
                <a:schemeClr val="tx1"/>
              </a:solidFill>
              <a:prstDash val="lgDash"/>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3830" name="Rectangle 80"/>
            <p:cNvSpPr>
              <a:spLocks noChangeArrowheads="1"/>
            </p:cNvSpPr>
            <p:nvPr/>
          </p:nvSpPr>
          <p:spPr bwMode="auto">
            <a:xfrm>
              <a:off x="4459" y="2480"/>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itchFamily="34" charset="-128"/>
                </a:rPr>
                <a:t>A</a:t>
              </a:r>
              <a:endParaRPr lang="en-US" altLang="zh-CN" sz="1800">
                <a:solidFill>
                  <a:srgbClr val="000000"/>
                </a:solidFill>
                <a:latin typeface="Arial" panose="020B0604020202020204" pitchFamily="34" charset="0"/>
                <a:ea typeface="MS PGothic" pitchFamily="34" charset="-128"/>
              </a:endParaRPr>
            </a:p>
          </p:txBody>
        </p:sp>
        <p:sp>
          <p:nvSpPr>
            <p:cNvPr id="193831" name="Line 81"/>
            <p:cNvSpPr>
              <a:spLocks noChangeShapeType="1"/>
            </p:cNvSpPr>
            <p:nvPr/>
          </p:nvSpPr>
          <p:spPr bwMode="auto">
            <a:xfrm>
              <a:off x="4451" y="2654"/>
              <a:ext cx="62" cy="0"/>
            </a:xfrm>
            <a:prstGeom prst="line">
              <a:avLst/>
            </a:prstGeom>
            <a:noFill/>
            <a:ln w="15875" cap="rnd">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832" name="Freeform 82"/>
            <p:cNvSpPr>
              <a:spLocks/>
            </p:cNvSpPr>
            <p:nvPr/>
          </p:nvSpPr>
          <p:spPr bwMode="auto">
            <a:xfrm>
              <a:off x="4498" y="2623"/>
              <a:ext cx="62"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3"/>
                    <a:pt x="26" y="52"/>
                    <a:pt x="0" y="0"/>
                  </a:cubicBezTo>
                  <a:lnTo>
                    <a:pt x="164" y="82"/>
                  </a:lnTo>
                  <a:close/>
                </a:path>
              </a:pathLst>
            </a:custGeom>
            <a:solidFill>
              <a:srgbClr val="3366FF"/>
            </a:solidFill>
            <a:ln w="0">
              <a:solidFill>
                <a:srgbClr val="0066FF"/>
              </a:solidFill>
              <a:round/>
              <a:headEnd/>
              <a:tailEnd/>
            </a:ln>
          </p:spPr>
          <p:txBody>
            <a:bodyPr/>
            <a:lstStyle/>
            <a:p>
              <a:endParaRPr lang="zh-CN" altLang="en-US"/>
            </a:p>
          </p:txBody>
        </p:sp>
        <p:sp>
          <p:nvSpPr>
            <p:cNvPr id="193833" name="Line 83"/>
            <p:cNvSpPr>
              <a:spLocks noChangeShapeType="1"/>
            </p:cNvSpPr>
            <p:nvPr/>
          </p:nvSpPr>
          <p:spPr bwMode="auto">
            <a:xfrm>
              <a:off x="4447" y="2895"/>
              <a:ext cx="63" cy="0"/>
            </a:xfrm>
            <a:prstGeom prst="line">
              <a:avLst/>
            </a:prstGeom>
            <a:noFill/>
            <a:ln w="15875" cap="rnd">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834" name="Freeform 84"/>
            <p:cNvSpPr>
              <a:spLocks/>
            </p:cNvSpPr>
            <p:nvPr/>
          </p:nvSpPr>
          <p:spPr bwMode="auto">
            <a:xfrm>
              <a:off x="4495" y="2864"/>
              <a:ext cx="62"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5" y="113"/>
                    <a:pt x="25" y="52"/>
                    <a:pt x="0" y="0"/>
                  </a:cubicBezTo>
                  <a:lnTo>
                    <a:pt x="164" y="82"/>
                  </a:lnTo>
                  <a:close/>
                </a:path>
              </a:pathLst>
            </a:custGeom>
            <a:solidFill>
              <a:srgbClr val="3366FF"/>
            </a:solidFill>
            <a:ln w="0">
              <a:solidFill>
                <a:srgbClr val="0066FF"/>
              </a:solidFill>
              <a:round/>
              <a:headEnd/>
              <a:tailEnd/>
            </a:ln>
          </p:spPr>
          <p:txBody>
            <a:bodyPr/>
            <a:lstStyle/>
            <a:p>
              <a:endParaRPr lang="zh-CN" altLang="en-US"/>
            </a:p>
          </p:txBody>
        </p:sp>
        <p:sp>
          <p:nvSpPr>
            <p:cNvPr id="193835" name="Line 85"/>
            <p:cNvSpPr>
              <a:spLocks noChangeShapeType="1"/>
            </p:cNvSpPr>
            <p:nvPr/>
          </p:nvSpPr>
          <p:spPr bwMode="auto">
            <a:xfrm>
              <a:off x="4447" y="2741"/>
              <a:ext cx="63" cy="0"/>
            </a:xfrm>
            <a:prstGeom prst="line">
              <a:avLst/>
            </a:prstGeom>
            <a:noFill/>
            <a:ln w="15875" cap="rnd">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836" name="Freeform 86"/>
            <p:cNvSpPr>
              <a:spLocks/>
            </p:cNvSpPr>
            <p:nvPr/>
          </p:nvSpPr>
          <p:spPr bwMode="auto">
            <a:xfrm>
              <a:off x="4495" y="2710"/>
              <a:ext cx="62"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5" y="112"/>
                    <a:pt x="25" y="52"/>
                    <a:pt x="0" y="0"/>
                  </a:cubicBezTo>
                  <a:lnTo>
                    <a:pt x="164" y="82"/>
                  </a:lnTo>
                  <a:close/>
                </a:path>
              </a:pathLst>
            </a:custGeom>
            <a:solidFill>
              <a:srgbClr val="3366FF"/>
            </a:solidFill>
            <a:ln w="0">
              <a:solidFill>
                <a:srgbClr val="0066FF"/>
              </a:solidFill>
              <a:round/>
              <a:headEnd/>
              <a:tailEnd/>
            </a:ln>
          </p:spPr>
          <p:txBody>
            <a:bodyPr/>
            <a:lstStyle/>
            <a:p>
              <a:endParaRPr lang="zh-CN" altLang="en-US"/>
            </a:p>
          </p:txBody>
        </p:sp>
        <p:sp>
          <p:nvSpPr>
            <p:cNvPr id="193837" name="Line 87"/>
            <p:cNvSpPr>
              <a:spLocks noChangeShapeType="1"/>
            </p:cNvSpPr>
            <p:nvPr/>
          </p:nvSpPr>
          <p:spPr bwMode="auto">
            <a:xfrm>
              <a:off x="4447" y="2818"/>
              <a:ext cx="63" cy="0"/>
            </a:xfrm>
            <a:prstGeom prst="line">
              <a:avLst/>
            </a:prstGeom>
            <a:noFill/>
            <a:ln w="15875" cap="rnd">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838" name="Freeform 88"/>
            <p:cNvSpPr>
              <a:spLocks/>
            </p:cNvSpPr>
            <p:nvPr/>
          </p:nvSpPr>
          <p:spPr bwMode="auto">
            <a:xfrm>
              <a:off x="4495" y="2787"/>
              <a:ext cx="62"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5" y="112"/>
                    <a:pt x="25" y="52"/>
                    <a:pt x="0" y="0"/>
                  </a:cubicBezTo>
                  <a:lnTo>
                    <a:pt x="164" y="82"/>
                  </a:lnTo>
                  <a:close/>
                </a:path>
              </a:pathLst>
            </a:custGeom>
            <a:solidFill>
              <a:srgbClr val="3366FF"/>
            </a:solidFill>
            <a:ln w="0">
              <a:solidFill>
                <a:srgbClr val="0066FF"/>
              </a:solidFill>
              <a:round/>
              <a:headEnd/>
              <a:tailEnd/>
            </a:ln>
          </p:spPr>
          <p:txBody>
            <a:bodyPr/>
            <a:lstStyle/>
            <a:p>
              <a:endParaRPr lang="zh-CN" altLang="en-US"/>
            </a:p>
          </p:txBody>
        </p:sp>
      </p:grpSp>
      <p:grpSp>
        <p:nvGrpSpPr>
          <p:cNvPr id="9" name="Group 601"/>
          <p:cNvGrpSpPr>
            <a:grpSpLocks/>
          </p:cNvGrpSpPr>
          <p:nvPr/>
        </p:nvGrpSpPr>
        <p:grpSpPr bwMode="auto">
          <a:xfrm>
            <a:off x="7367588" y="3937000"/>
            <a:ext cx="277812" cy="760413"/>
            <a:chOff x="4641" y="2480"/>
            <a:chExt cx="175" cy="479"/>
          </a:xfrm>
        </p:grpSpPr>
        <p:sp>
          <p:nvSpPr>
            <p:cNvPr id="193819" name="Rectangle 89"/>
            <p:cNvSpPr>
              <a:spLocks noChangeArrowheads="1"/>
            </p:cNvSpPr>
            <p:nvPr/>
          </p:nvSpPr>
          <p:spPr bwMode="auto">
            <a:xfrm>
              <a:off x="4641" y="2603"/>
              <a:ext cx="175" cy="356"/>
            </a:xfrm>
            <a:prstGeom prst="rect">
              <a:avLst/>
            </a:prstGeom>
            <a:solidFill>
              <a:srgbClr val="FFCCCC"/>
            </a:solidFill>
            <a:ln w="19050">
              <a:solidFill>
                <a:schemeClr val="tx1"/>
              </a:solidFill>
              <a:prstDash val="lgDash"/>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3820" name="Rectangle 91"/>
            <p:cNvSpPr>
              <a:spLocks noChangeArrowheads="1"/>
            </p:cNvSpPr>
            <p:nvPr/>
          </p:nvSpPr>
          <p:spPr bwMode="auto">
            <a:xfrm>
              <a:off x="4693" y="2480"/>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itchFamily="34" charset="-128"/>
                </a:rPr>
                <a:t>A</a:t>
              </a:r>
              <a:endParaRPr lang="en-US" altLang="zh-CN" sz="1800">
                <a:solidFill>
                  <a:srgbClr val="000000"/>
                </a:solidFill>
                <a:latin typeface="Arial" panose="020B0604020202020204" pitchFamily="34" charset="0"/>
                <a:ea typeface="MS PGothic" pitchFamily="34" charset="-128"/>
              </a:endParaRPr>
            </a:p>
          </p:txBody>
        </p:sp>
        <p:sp>
          <p:nvSpPr>
            <p:cNvPr id="193821" name="Line 92"/>
            <p:cNvSpPr>
              <a:spLocks noChangeShapeType="1"/>
            </p:cNvSpPr>
            <p:nvPr/>
          </p:nvSpPr>
          <p:spPr bwMode="auto">
            <a:xfrm>
              <a:off x="4685" y="2654"/>
              <a:ext cx="62"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822" name="Freeform 93"/>
            <p:cNvSpPr>
              <a:spLocks/>
            </p:cNvSpPr>
            <p:nvPr/>
          </p:nvSpPr>
          <p:spPr bwMode="auto">
            <a:xfrm>
              <a:off x="4732" y="2623"/>
              <a:ext cx="62"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3"/>
                    <a:pt x="26" y="52"/>
                    <a:pt x="0" y="0"/>
                  </a:cubicBezTo>
                  <a:lnTo>
                    <a:pt x="164" y="82"/>
                  </a:lnTo>
                  <a:close/>
                </a:path>
              </a:pathLst>
            </a:custGeom>
            <a:solidFill>
              <a:srgbClr val="FF0000"/>
            </a:solidFill>
            <a:ln w="0">
              <a:solidFill>
                <a:srgbClr val="FF0000"/>
              </a:solidFill>
              <a:round/>
              <a:headEnd/>
              <a:tailEnd/>
            </a:ln>
          </p:spPr>
          <p:txBody>
            <a:bodyPr/>
            <a:lstStyle/>
            <a:p>
              <a:endParaRPr lang="zh-CN" altLang="en-US"/>
            </a:p>
          </p:txBody>
        </p:sp>
        <p:sp>
          <p:nvSpPr>
            <p:cNvPr id="193823" name="Line 94"/>
            <p:cNvSpPr>
              <a:spLocks noChangeShapeType="1"/>
            </p:cNvSpPr>
            <p:nvPr/>
          </p:nvSpPr>
          <p:spPr bwMode="auto">
            <a:xfrm>
              <a:off x="4681" y="2895"/>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824" name="Freeform 95"/>
            <p:cNvSpPr>
              <a:spLocks/>
            </p:cNvSpPr>
            <p:nvPr/>
          </p:nvSpPr>
          <p:spPr bwMode="auto">
            <a:xfrm>
              <a:off x="4729" y="2864"/>
              <a:ext cx="62" cy="61"/>
            </a:xfrm>
            <a:custGeom>
              <a:avLst/>
              <a:gdLst>
                <a:gd name="T0" fmla="*/ 0 w 164"/>
                <a:gd name="T1" fmla="*/ 0 h 164"/>
                <a:gd name="T2" fmla="*/ 0 w 164"/>
                <a:gd name="T3" fmla="*/ 0 h 164"/>
                <a:gd name="T4" fmla="*/ 0 w 164"/>
                <a:gd name="T5" fmla="*/ 0 h 164"/>
                <a:gd name="T6" fmla="*/ 0 w 164"/>
                <a:gd name="T7" fmla="*/ 0 h 164"/>
                <a:gd name="T8" fmla="*/ 0 60000 65536"/>
                <a:gd name="T9" fmla="*/ 0 60000 65536"/>
                <a:gd name="T10" fmla="*/ 0 60000 65536"/>
                <a:gd name="T11" fmla="*/ 0 60000 65536"/>
                <a:gd name="T12" fmla="*/ 0 w 164"/>
                <a:gd name="T13" fmla="*/ 0 h 164"/>
                <a:gd name="T14" fmla="*/ 164 w 164"/>
                <a:gd name="T15" fmla="*/ 164 h 164"/>
              </a:gdLst>
              <a:ahLst/>
              <a:cxnLst>
                <a:cxn ang="T8">
                  <a:pos x="T0" y="T1"/>
                </a:cxn>
                <a:cxn ang="T9">
                  <a:pos x="T2" y="T3"/>
                </a:cxn>
                <a:cxn ang="T10">
                  <a:pos x="T4" y="T5"/>
                </a:cxn>
                <a:cxn ang="T11">
                  <a:pos x="T6" y="T7"/>
                </a:cxn>
              </a:cxnLst>
              <a:rect l="T12" t="T13" r="T14" b="T15"/>
              <a:pathLst>
                <a:path w="164" h="164">
                  <a:moveTo>
                    <a:pt x="164" y="82"/>
                  </a:moveTo>
                  <a:lnTo>
                    <a:pt x="0" y="164"/>
                  </a:lnTo>
                  <a:cubicBezTo>
                    <a:pt x="26" y="113"/>
                    <a:pt x="26" y="52"/>
                    <a:pt x="0" y="0"/>
                  </a:cubicBezTo>
                  <a:lnTo>
                    <a:pt x="164" y="82"/>
                  </a:lnTo>
                  <a:close/>
                </a:path>
              </a:pathLst>
            </a:custGeom>
            <a:solidFill>
              <a:srgbClr val="FF0000"/>
            </a:solidFill>
            <a:ln w="0">
              <a:solidFill>
                <a:srgbClr val="FF0000"/>
              </a:solidFill>
              <a:round/>
              <a:headEnd/>
              <a:tailEnd/>
            </a:ln>
          </p:spPr>
          <p:txBody>
            <a:bodyPr/>
            <a:lstStyle/>
            <a:p>
              <a:endParaRPr lang="zh-CN" altLang="en-US"/>
            </a:p>
          </p:txBody>
        </p:sp>
        <p:sp>
          <p:nvSpPr>
            <p:cNvPr id="193825" name="Line 96"/>
            <p:cNvSpPr>
              <a:spLocks noChangeShapeType="1"/>
            </p:cNvSpPr>
            <p:nvPr/>
          </p:nvSpPr>
          <p:spPr bwMode="auto">
            <a:xfrm>
              <a:off x="4681" y="2741"/>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826" name="Freeform 97"/>
            <p:cNvSpPr>
              <a:spLocks/>
            </p:cNvSpPr>
            <p:nvPr/>
          </p:nvSpPr>
          <p:spPr bwMode="auto">
            <a:xfrm>
              <a:off x="4729" y="2710"/>
              <a:ext cx="62"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2"/>
                    <a:pt x="0" y="0"/>
                  </a:cubicBezTo>
                  <a:lnTo>
                    <a:pt x="164" y="82"/>
                  </a:lnTo>
                  <a:close/>
                </a:path>
              </a:pathLst>
            </a:custGeom>
            <a:solidFill>
              <a:srgbClr val="FF0000"/>
            </a:solidFill>
            <a:ln w="0">
              <a:solidFill>
                <a:srgbClr val="FF0000"/>
              </a:solidFill>
              <a:round/>
              <a:headEnd/>
              <a:tailEnd/>
            </a:ln>
          </p:spPr>
          <p:txBody>
            <a:bodyPr/>
            <a:lstStyle/>
            <a:p>
              <a:endParaRPr lang="zh-CN" altLang="en-US"/>
            </a:p>
          </p:txBody>
        </p:sp>
        <p:sp>
          <p:nvSpPr>
            <p:cNvPr id="193827" name="Line 98"/>
            <p:cNvSpPr>
              <a:spLocks noChangeShapeType="1"/>
            </p:cNvSpPr>
            <p:nvPr/>
          </p:nvSpPr>
          <p:spPr bwMode="auto">
            <a:xfrm>
              <a:off x="4681" y="2818"/>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828" name="Freeform 99"/>
            <p:cNvSpPr>
              <a:spLocks/>
            </p:cNvSpPr>
            <p:nvPr/>
          </p:nvSpPr>
          <p:spPr bwMode="auto">
            <a:xfrm>
              <a:off x="4729" y="2787"/>
              <a:ext cx="62"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2"/>
                    <a:pt x="0" y="0"/>
                  </a:cubicBezTo>
                  <a:lnTo>
                    <a:pt x="164" y="82"/>
                  </a:lnTo>
                  <a:close/>
                </a:path>
              </a:pathLst>
            </a:custGeom>
            <a:solidFill>
              <a:srgbClr val="FF0000"/>
            </a:solidFill>
            <a:ln w="0">
              <a:solidFill>
                <a:srgbClr val="FF0000"/>
              </a:solidFill>
              <a:round/>
              <a:headEnd/>
              <a:tailEnd/>
            </a:ln>
          </p:spPr>
          <p:txBody>
            <a:bodyPr/>
            <a:lstStyle/>
            <a:p>
              <a:endParaRPr lang="zh-CN" altLang="en-US"/>
            </a:p>
          </p:txBody>
        </p:sp>
      </p:grpSp>
      <p:grpSp>
        <p:nvGrpSpPr>
          <p:cNvPr id="10" name="Group 590"/>
          <p:cNvGrpSpPr>
            <a:grpSpLocks/>
          </p:cNvGrpSpPr>
          <p:nvPr/>
        </p:nvGrpSpPr>
        <p:grpSpPr bwMode="auto">
          <a:xfrm>
            <a:off x="3278188" y="3937000"/>
            <a:ext cx="277812" cy="760413"/>
            <a:chOff x="2065" y="2480"/>
            <a:chExt cx="175" cy="479"/>
          </a:xfrm>
        </p:grpSpPr>
        <p:sp>
          <p:nvSpPr>
            <p:cNvPr id="193815" name="Rectangle 100"/>
            <p:cNvSpPr>
              <a:spLocks noChangeArrowheads="1"/>
            </p:cNvSpPr>
            <p:nvPr/>
          </p:nvSpPr>
          <p:spPr bwMode="auto">
            <a:xfrm>
              <a:off x="2065" y="2603"/>
              <a:ext cx="175" cy="356"/>
            </a:xfrm>
            <a:prstGeom prst="rect">
              <a:avLst/>
            </a:prstGeom>
            <a:solidFill>
              <a:srgbClr val="CCFFFF"/>
            </a:solidFill>
            <a:ln w="19050">
              <a:solidFill>
                <a:schemeClr val="tx1"/>
              </a:solidFill>
              <a:prstDash val="lgDash"/>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3816" name="Rectangle 102"/>
            <p:cNvSpPr>
              <a:spLocks noChangeArrowheads="1"/>
            </p:cNvSpPr>
            <p:nvPr/>
          </p:nvSpPr>
          <p:spPr bwMode="auto">
            <a:xfrm>
              <a:off x="2113" y="2480"/>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itchFamily="34" charset="-128"/>
                </a:rPr>
                <a:t>C</a:t>
              </a:r>
              <a:endParaRPr lang="en-US" altLang="zh-CN" sz="1800">
                <a:solidFill>
                  <a:srgbClr val="000000"/>
                </a:solidFill>
                <a:latin typeface="Arial" panose="020B0604020202020204" pitchFamily="34" charset="0"/>
                <a:ea typeface="MS PGothic" pitchFamily="34" charset="-128"/>
              </a:endParaRPr>
            </a:p>
          </p:txBody>
        </p:sp>
        <p:sp>
          <p:nvSpPr>
            <p:cNvPr id="193817" name="Line 103"/>
            <p:cNvSpPr>
              <a:spLocks noChangeShapeType="1"/>
            </p:cNvSpPr>
            <p:nvPr/>
          </p:nvSpPr>
          <p:spPr bwMode="auto">
            <a:xfrm>
              <a:off x="2109" y="2654"/>
              <a:ext cx="63" cy="0"/>
            </a:xfrm>
            <a:prstGeom prst="line">
              <a:avLst/>
            </a:prstGeom>
            <a:noFill/>
            <a:ln w="15875" cap="rnd">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818" name="Freeform 104"/>
            <p:cNvSpPr>
              <a:spLocks/>
            </p:cNvSpPr>
            <p:nvPr/>
          </p:nvSpPr>
          <p:spPr bwMode="auto">
            <a:xfrm>
              <a:off x="2157" y="2623"/>
              <a:ext cx="61"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3"/>
                    <a:pt x="26" y="52"/>
                    <a:pt x="0" y="0"/>
                  </a:cubicBezTo>
                  <a:lnTo>
                    <a:pt x="164" y="82"/>
                  </a:lnTo>
                  <a:close/>
                </a:path>
              </a:pathLst>
            </a:custGeom>
            <a:solidFill>
              <a:srgbClr val="0066FF"/>
            </a:solidFill>
            <a:ln w="0">
              <a:solidFill>
                <a:srgbClr val="0066FF"/>
              </a:solidFill>
              <a:round/>
              <a:headEnd/>
              <a:tailEnd/>
            </a:ln>
          </p:spPr>
          <p:txBody>
            <a:bodyPr/>
            <a:lstStyle/>
            <a:p>
              <a:endParaRPr lang="zh-CN" altLang="en-US"/>
            </a:p>
          </p:txBody>
        </p:sp>
      </p:grpSp>
      <p:grpSp>
        <p:nvGrpSpPr>
          <p:cNvPr id="11" name="Group 591"/>
          <p:cNvGrpSpPr>
            <a:grpSpLocks/>
          </p:cNvGrpSpPr>
          <p:nvPr/>
        </p:nvGrpSpPr>
        <p:grpSpPr bwMode="auto">
          <a:xfrm>
            <a:off x="3651250" y="3937000"/>
            <a:ext cx="277813" cy="760413"/>
            <a:chOff x="2300" y="2480"/>
            <a:chExt cx="175" cy="479"/>
          </a:xfrm>
        </p:grpSpPr>
        <p:sp>
          <p:nvSpPr>
            <p:cNvPr id="193811" name="Rectangle 111"/>
            <p:cNvSpPr>
              <a:spLocks noChangeArrowheads="1"/>
            </p:cNvSpPr>
            <p:nvPr/>
          </p:nvSpPr>
          <p:spPr bwMode="auto">
            <a:xfrm>
              <a:off x="2300" y="2603"/>
              <a:ext cx="175" cy="356"/>
            </a:xfrm>
            <a:prstGeom prst="rect">
              <a:avLst/>
            </a:prstGeom>
            <a:solidFill>
              <a:srgbClr val="FFCCCC"/>
            </a:solidFill>
            <a:ln w="19050">
              <a:solidFill>
                <a:schemeClr val="tx1"/>
              </a:solidFill>
              <a:prstDash val="lgDash"/>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3812" name="Rectangle 113"/>
            <p:cNvSpPr>
              <a:spLocks noChangeArrowheads="1"/>
            </p:cNvSpPr>
            <p:nvPr/>
          </p:nvSpPr>
          <p:spPr bwMode="auto">
            <a:xfrm>
              <a:off x="2347" y="2480"/>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itchFamily="34" charset="-128"/>
                </a:rPr>
                <a:t>C</a:t>
              </a:r>
              <a:endParaRPr lang="en-US" altLang="zh-CN" sz="1800">
                <a:solidFill>
                  <a:srgbClr val="000000"/>
                </a:solidFill>
                <a:latin typeface="Arial" panose="020B0604020202020204" pitchFamily="34" charset="0"/>
                <a:ea typeface="MS PGothic" pitchFamily="34" charset="-128"/>
              </a:endParaRPr>
            </a:p>
          </p:txBody>
        </p:sp>
        <p:sp>
          <p:nvSpPr>
            <p:cNvPr id="193813" name="Line 120"/>
            <p:cNvSpPr>
              <a:spLocks noChangeShapeType="1"/>
            </p:cNvSpPr>
            <p:nvPr/>
          </p:nvSpPr>
          <p:spPr bwMode="auto">
            <a:xfrm>
              <a:off x="2340" y="2818"/>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814" name="Freeform 121"/>
            <p:cNvSpPr>
              <a:spLocks/>
            </p:cNvSpPr>
            <p:nvPr/>
          </p:nvSpPr>
          <p:spPr bwMode="auto">
            <a:xfrm>
              <a:off x="2388" y="2787"/>
              <a:ext cx="61"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2"/>
                    <a:pt x="0" y="0"/>
                  </a:cubicBezTo>
                  <a:lnTo>
                    <a:pt x="164" y="82"/>
                  </a:lnTo>
                  <a:close/>
                </a:path>
              </a:pathLst>
            </a:custGeom>
            <a:solidFill>
              <a:srgbClr val="FF0000"/>
            </a:solidFill>
            <a:ln w="0">
              <a:solidFill>
                <a:srgbClr val="FF0000"/>
              </a:solidFill>
              <a:round/>
              <a:headEnd/>
              <a:tailEnd/>
            </a:ln>
          </p:spPr>
          <p:txBody>
            <a:bodyPr/>
            <a:lstStyle/>
            <a:p>
              <a:endParaRPr lang="zh-CN" altLang="en-US"/>
            </a:p>
          </p:txBody>
        </p:sp>
      </p:grpSp>
      <p:grpSp>
        <p:nvGrpSpPr>
          <p:cNvPr id="12" name="Group 592"/>
          <p:cNvGrpSpPr>
            <a:grpSpLocks/>
          </p:cNvGrpSpPr>
          <p:nvPr/>
        </p:nvGrpSpPr>
        <p:grpSpPr bwMode="auto">
          <a:xfrm>
            <a:off x="4022725" y="3937000"/>
            <a:ext cx="277813" cy="760413"/>
            <a:chOff x="2534" y="2480"/>
            <a:chExt cx="175" cy="479"/>
          </a:xfrm>
        </p:grpSpPr>
        <p:sp>
          <p:nvSpPr>
            <p:cNvPr id="193805" name="Rectangle 122"/>
            <p:cNvSpPr>
              <a:spLocks noChangeArrowheads="1"/>
            </p:cNvSpPr>
            <p:nvPr/>
          </p:nvSpPr>
          <p:spPr bwMode="auto">
            <a:xfrm>
              <a:off x="2534" y="2603"/>
              <a:ext cx="175" cy="356"/>
            </a:xfrm>
            <a:prstGeom prst="rect">
              <a:avLst/>
            </a:prstGeom>
            <a:solidFill>
              <a:srgbClr val="CCFFFF"/>
            </a:solidFill>
            <a:ln w="19050">
              <a:solidFill>
                <a:schemeClr val="tx1"/>
              </a:solidFill>
              <a:prstDash val="lgDash"/>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3806" name="Rectangle 124"/>
            <p:cNvSpPr>
              <a:spLocks noChangeArrowheads="1"/>
            </p:cNvSpPr>
            <p:nvPr/>
          </p:nvSpPr>
          <p:spPr bwMode="auto">
            <a:xfrm>
              <a:off x="2581" y="2480"/>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itchFamily="34" charset="-128"/>
                </a:rPr>
                <a:t>D</a:t>
              </a:r>
              <a:endParaRPr lang="en-US" altLang="zh-CN" sz="1800">
                <a:solidFill>
                  <a:srgbClr val="000000"/>
                </a:solidFill>
                <a:latin typeface="Arial" panose="020B0604020202020204" pitchFamily="34" charset="0"/>
                <a:ea typeface="MS PGothic" pitchFamily="34" charset="-128"/>
              </a:endParaRPr>
            </a:p>
          </p:txBody>
        </p:sp>
        <p:sp>
          <p:nvSpPr>
            <p:cNvPr id="193807" name="Line 129"/>
            <p:cNvSpPr>
              <a:spLocks noChangeShapeType="1"/>
            </p:cNvSpPr>
            <p:nvPr/>
          </p:nvSpPr>
          <p:spPr bwMode="auto">
            <a:xfrm>
              <a:off x="2574" y="2741"/>
              <a:ext cx="63" cy="0"/>
            </a:xfrm>
            <a:prstGeom prst="line">
              <a:avLst/>
            </a:prstGeom>
            <a:noFill/>
            <a:ln w="15875" cap="rnd">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808" name="Freeform 130"/>
            <p:cNvSpPr>
              <a:spLocks/>
            </p:cNvSpPr>
            <p:nvPr/>
          </p:nvSpPr>
          <p:spPr bwMode="auto">
            <a:xfrm>
              <a:off x="2622" y="2710"/>
              <a:ext cx="61" cy="62"/>
            </a:xfrm>
            <a:custGeom>
              <a:avLst/>
              <a:gdLst>
                <a:gd name="T0" fmla="*/ 0 w 163"/>
                <a:gd name="T1" fmla="*/ 0 h 164"/>
                <a:gd name="T2" fmla="*/ 0 w 163"/>
                <a:gd name="T3" fmla="*/ 0 h 164"/>
                <a:gd name="T4" fmla="*/ 0 w 163"/>
                <a:gd name="T5" fmla="*/ 0 h 164"/>
                <a:gd name="T6" fmla="*/ 0 w 163"/>
                <a:gd name="T7" fmla="*/ 0 h 164"/>
                <a:gd name="T8" fmla="*/ 0 w 163"/>
                <a:gd name="T9" fmla="*/ 0 h 164"/>
                <a:gd name="T10" fmla="*/ 0 60000 65536"/>
                <a:gd name="T11" fmla="*/ 0 60000 65536"/>
                <a:gd name="T12" fmla="*/ 0 60000 65536"/>
                <a:gd name="T13" fmla="*/ 0 60000 65536"/>
                <a:gd name="T14" fmla="*/ 0 60000 65536"/>
                <a:gd name="T15" fmla="*/ 0 w 163"/>
                <a:gd name="T16" fmla="*/ 0 h 164"/>
                <a:gd name="T17" fmla="*/ 163 w 163"/>
                <a:gd name="T18" fmla="*/ 164 h 164"/>
              </a:gdLst>
              <a:ahLst/>
              <a:cxnLst>
                <a:cxn ang="T10">
                  <a:pos x="T0" y="T1"/>
                </a:cxn>
                <a:cxn ang="T11">
                  <a:pos x="T2" y="T3"/>
                </a:cxn>
                <a:cxn ang="T12">
                  <a:pos x="T4" y="T5"/>
                </a:cxn>
                <a:cxn ang="T13">
                  <a:pos x="T6" y="T7"/>
                </a:cxn>
                <a:cxn ang="T14">
                  <a:pos x="T8" y="T9"/>
                </a:cxn>
              </a:cxnLst>
              <a:rect l="T15" t="T16" r="T17" b="T18"/>
              <a:pathLst>
                <a:path w="163" h="164">
                  <a:moveTo>
                    <a:pt x="163" y="82"/>
                  </a:moveTo>
                  <a:lnTo>
                    <a:pt x="0" y="164"/>
                  </a:lnTo>
                  <a:cubicBezTo>
                    <a:pt x="25" y="112"/>
                    <a:pt x="25" y="52"/>
                    <a:pt x="0" y="0"/>
                  </a:cubicBezTo>
                  <a:lnTo>
                    <a:pt x="163" y="82"/>
                  </a:lnTo>
                  <a:close/>
                </a:path>
              </a:pathLst>
            </a:custGeom>
            <a:solidFill>
              <a:srgbClr val="0066FF"/>
            </a:solidFill>
            <a:ln w="0">
              <a:solidFill>
                <a:srgbClr val="0066FF"/>
              </a:solidFill>
              <a:round/>
              <a:headEnd/>
              <a:tailEnd/>
            </a:ln>
          </p:spPr>
          <p:txBody>
            <a:bodyPr/>
            <a:lstStyle/>
            <a:p>
              <a:endParaRPr lang="zh-CN" altLang="en-US"/>
            </a:p>
          </p:txBody>
        </p:sp>
        <p:sp>
          <p:nvSpPr>
            <p:cNvPr id="193809" name="Line 131"/>
            <p:cNvSpPr>
              <a:spLocks noChangeShapeType="1"/>
            </p:cNvSpPr>
            <p:nvPr/>
          </p:nvSpPr>
          <p:spPr bwMode="auto">
            <a:xfrm>
              <a:off x="2574" y="2818"/>
              <a:ext cx="63" cy="0"/>
            </a:xfrm>
            <a:prstGeom prst="line">
              <a:avLst/>
            </a:prstGeom>
            <a:noFill/>
            <a:ln w="15875" cap="rnd">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810" name="Freeform 132"/>
            <p:cNvSpPr>
              <a:spLocks/>
            </p:cNvSpPr>
            <p:nvPr/>
          </p:nvSpPr>
          <p:spPr bwMode="auto">
            <a:xfrm>
              <a:off x="2622" y="2787"/>
              <a:ext cx="61" cy="61"/>
            </a:xfrm>
            <a:custGeom>
              <a:avLst/>
              <a:gdLst>
                <a:gd name="T0" fmla="*/ 0 w 163"/>
                <a:gd name="T1" fmla="*/ 0 h 164"/>
                <a:gd name="T2" fmla="*/ 0 w 163"/>
                <a:gd name="T3" fmla="*/ 0 h 164"/>
                <a:gd name="T4" fmla="*/ 0 w 163"/>
                <a:gd name="T5" fmla="*/ 0 h 164"/>
                <a:gd name="T6" fmla="*/ 0 w 163"/>
                <a:gd name="T7" fmla="*/ 0 h 164"/>
                <a:gd name="T8" fmla="*/ 0 w 163"/>
                <a:gd name="T9" fmla="*/ 0 h 164"/>
                <a:gd name="T10" fmla="*/ 0 60000 65536"/>
                <a:gd name="T11" fmla="*/ 0 60000 65536"/>
                <a:gd name="T12" fmla="*/ 0 60000 65536"/>
                <a:gd name="T13" fmla="*/ 0 60000 65536"/>
                <a:gd name="T14" fmla="*/ 0 60000 65536"/>
                <a:gd name="T15" fmla="*/ 0 w 163"/>
                <a:gd name="T16" fmla="*/ 0 h 164"/>
                <a:gd name="T17" fmla="*/ 163 w 163"/>
                <a:gd name="T18" fmla="*/ 164 h 164"/>
              </a:gdLst>
              <a:ahLst/>
              <a:cxnLst>
                <a:cxn ang="T10">
                  <a:pos x="T0" y="T1"/>
                </a:cxn>
                <a:cxn ang="T11">
                  <a:pos x="T2" y="T3"/>
                </a:cxn>
                <a:cxn ang="T12">
                  <a:pos x="T4" y="T5"/>
                </a:cxn>
                <a:cxn ang="T13">
                  <a:pos x="T6" y="T7"/>
                </a:cxn>
                <a:cxn ang="T14">
                  <a:pos x="T8" y="T9"/>
                </a:cxn>
              </a:cxnLst>
              <a:rect l="T15" t="T16" r="T17" b="T18"/>
              <a:pathLst>
                <a:path w="163" h="164">
                  <a:moveTo>
                    <a:pt x="163" y="82"/>
                  </a:moveTo>
                  <a:lnTo>
                    <a:pt x="0" y="164"/>
                  </a:lnTo>
                  <a:cubicBezTo>
                    <a:pt x="25" y="112"/>
                    <a:pt x="25" y="52"/>
                    <a:pt x="0" y="0"/>
                  </a:cubicBezTo>
                  <a:lnTo>
                    <a:pt x="163" y="82"/>
                  </a:lnTo>
                  <a:close/>
                </a:path>
              </a:pathLst>
            </a:custGeom>
            <a:solidFill>
              <a:srgbClr val="0066FF"/>
            </a:solidFill>
            <a:ln w="0">
              <a:solidFill>
                <a:srgbClr val="0066FF"/>
              </a:solidFill>
              <a:round/>
              <a:headEnd/>
              <a:tailEnd/>
            </a:ln>
          </p:spPr>
          <p:txBody>
            <a:bodyPr/>
            <a:lstStyle/>
            <a:p>
              <a:endParaRPr lang="zh-CN" altLang="en-US"/>
            </a:p>
          </p:txBody>
        </p:sp>
      </p:grpSp>
      <p:grpSp>
        <p:nvGrpSpPr>
          <p:cNvPr id="13" name="Group 593"/>
          <p:cNvGrpSpPr>
            <a:grpSpLocks/>
          </p:cNvGrpSpPr>
          <p:nvPr/>
        </p:nvGrpSpPr>
        <p:grpSpPr bwMode="auto">
          <a:xfrm>
            <a:off x="4394200" y="3937000"/>
            <a:ext cx="277813" cy="760413"/>
            <a:chOff x="2768" y="2480"/>
            <a:chExt cx="175" cy="479"/>
          </a:xfrm>
        </p:grpSpPr>
        <p:sp>
          <p:nvSpPr>
            <p:cNvPr id="193801" name="Rectangle 133"/>
            <p:cNvSpPr>
              <a:spLocks noChangeArrowheads="1"/>
            </p:cNvSpPr>
            <p:nvPr/>
          </p:nvSpPr>
          <p:spPr bwMode="auto">
            <a:xfrm>
              <a:off x="2768" y="2603"/>
              <a:ext cx="175" cy="356"/>
            </a:xfrm>
            <a:prstGeom prst="rect">
              <a:avLst/>
            </a:prstGeom>
            <a:solidFill>
              <a:srgbClr val="FFCCCC"/>
            </a:solidFill>
            <a:ln w="19050">
              <a:solidFill>
                <a:schemeClr val="tx1"/>
              </a:solidFill>
              <a:prstDash val="lgDash"/>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3802" name="Rectangle 135"/>
            <p:cNvSpPr>
              <a:spLocks noChangeArrowheads="1"/>
            </p:cNvSpPr>
            <p:nvPr/>
          </p:nvSpPr>
          <p:spPr bwMode="auto">
            <a:xfrm>
              <a:off x="2815" y="2480"/>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itchFamily="34" charset="-128"/>
                </a:rPr>
                <a:t>D</a:t>
              </a:r>
              <a:endParaRPr lang="en-US" altLang="zh-CN" sz="1800">
                <a:solidFill>
                  <a:srgbClr val="000000"/>
                </a:solidFill>
                <a:latin typeface="Arial" panose="020B0604020202020204" pitchFamily="34" charset="0"/>
                <a:ea typeface="MS PGothic" pitchFamily="34" charset="-128"/>
              </a:endParaRPr>
            </a:p>
          </p:txBody>
        </p:sp>
        <p:sp>
          <p:nvSpPr>
            <p:cNvPr id="193803" name="Line 138"/>
            <p:cNvSpPr>
              <a:spLocks noChangeShapeType="1"/>
            </p:cNvSpPr>
            <p:nvPr/>
          </p:nvSpPr>
          <p:spPr bwMode="auto">
            <a:xfrm>
              <a:off x="2808" y="2895"/>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804" name="Freeform 139"/>
            <p:cNvSpPr>
              <a:spLocks/>
            </p:cNvSpPr>
            <p:nvPr/>
          </p:nvSpPr>
          <p:spPr bwMode="auto">
            <a:xfrm>
              <a:off x="2856" y="2864"/>
              <a:ext cx="61"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3"/>
                    <a:pt x="26" y="52"/>
                    <a:pt x="0" y="0"/>
                  </a:cubicBezTo>
                  <a:lnTo>
                    <a:pt x="164" y="82"/>
                  </a:lnTo>
                  <a:close/>
                </a:path>
              </a:pathLst>
            </a:custGeom>
            <a:solidFill>
              <a:srgbClr val="FF0000"/>
            </a:solidFill>
            <a:ln w="0">
              <a:solidFill>
                <a:srgbClr val="FF0000"/>
              </a:solidFill>
              <a:round/>
              <a:headEnd/>
              <a:tailEnd/>
            </a:ln>
          </p:spPr>
          <p:txBody>
            <a:bodyPr/>
            <a:lstStyle/>
            <a:p>
              <a:endParaRPr lang="zh-CN" altLang="en-US"/>
            </a:p>
          </p:txBody>
        </p:sp>
      </p:grpSp>
      <p:grpSp>
        <p:nvGrpSpPr>
          <p:cNvPr id="14" name="Group 594"/>
          <p:cNvGrpSpPr>
            <a:grpSpLocks/>
          </p:cNvGrpSpPr>
          <p:nvPr/>
        </p:nvGrpSpPr>
        <p:grpSpPr bwMode="auto">
          <a:xfrm>
            <a:off x="4765675" y="3937000"/>
            <a:ext cx="277813" cy="760413"/>
            <a:chOff x="3002" y="2480"/>
            <a:chExt cx="175" cy="479"/>
          </a:xfrm>
        </p:grpSpPr>
        <p:sp>
          <p:nvSpPr>
            <p:cNvPr id="193793" name="Rectangle 144"/>
            <p:cNvSpPr>
              <a:spLocks noChangeArrowheads="1"/>
            </p:cNvSpPr>
            <p:nvPr/>
          </p:nvSpPr>
          <p:spPr bwMode="auto">
            <a:xfrm>
              <a:off x="3002" y="2603"/>
              <a:ext cx="175" cy="356"/>
            </a:xfrm>
            <a:prstGeom prst="rect">
              <a:avLst/>
            </a:prstGeom>
            <a:solidFill>
              <a:srgbClr val="CCFFFF"/>
            </a:solidFill>
            <a:ln w="19050">
              <a:solidFill>
                <a:schemeClr val="tx1"/>
              </a:solidFill>
              <a:prstDash val="lgDash"/>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3794" name="Rectangle 146"/>
            <p:cNvSpPr>
              <a:spLocks noChangeArrowheads="1"/>
            </p:cNvSpPr>
            <p:nvPr/>
          </p:nvSpPr>
          <p:spPr bwMode="auto">
            <a:xfrm>
              <a:off x="3049" y="2480"/>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itchFamily="34" charset="-128"/>
                </a:rPr>
                <a:t>E</a:t>
              </a:r>
              <a:endParaRPr lang="en-US" altLang="zh-CN" sz="1800">
                <a:solidFill>
                  <a:srgbClr val="000000"/>
                </a:solidFill>
                <a:latin typeface="Arial" panose="020B0604020202020204" pitchFamily="34" charset="0"/>
                <a:ea typeface="MS PGothic" pitchFamily="34" charset="-128"/>
              </a:endParaRPr>
            </a:p>
          </p:txBody>
        </p:sp>
        <p:sp>
          <p:nvSpPr>
            <p:cNvPr id="193795" name="Line 147"/>
            <p:cNvSpPr>
              <a:spLocks noChangeShapeType="1"/>
            </p:cNvSpPr>
            <p:nvPr/>
          </p:nvSpPr>
          <p:spPr bwMode="auto">
            <a:xfrm>
              <a:off x="3046" y="2654"/>
              <a:ext cx="63" cy="0"/>
            </a:xfrm>
            <a:prstGeom prst="line">
              <a:avLst/>
            </a:prstGeom>
            <a:noFill/>
            <a:ln w="15875" cap="rnd">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796" name="Freeform 148"/>
            <p:cNvSpPr>
              <a:spLocks/>
            </p:cNvSpPr>
            <p:nvPr/>
          </p:nvSpPr>
          <p:spPr bwMode="auto">
            <a:xfrm>
              <a:off x="3094" y="2623"/>
              <a:ext cx="61"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3"/>
                    <a:pt x="26" y="52"/>
                    <a:pt x="0" y="0"/>
                  </a:cubicBezTo>
                  <a:lnTo>
                    <a:pt x="164" y="82"/>
                  </a:lnTo>
                  <a:close/>
                </a:path>
              </a:pathLst>
            </a:custGeom>
            <a:solidFill>
              <a:srgbClr val="3366FF"/>
            </a:solidFill>
            <a:ln w="0">
              <a:solidFill>
                <a:srgbClr val="0066FF"/>
              </a:solidFill>
              <a:round/>
              <a:headEnd/>
              <a:tailEnd/>
            </a:ln>
          </p:spPr>
          <p:txBody>
            <a:bodyPr/>
            <a:lstStyle/>
            <a:p>
              <a:endParaRPr lang="zh-CN" altLang="en-US"/>
            </a:p>
          </p:txBody>
        </p:sp>
        <p:sp>
          <p:nvSpPr>
            <p:cNvPr id="193797" name="Line 151"/>
            <p:cNvSpPr>
              <a:spLocks noChangeShapeType="1"/>
            </p:cNvSpPr>
            <p:nvPr/>
          </p:nvSpPr>
          <p:spPr bwMode="auto">
            <a:xfrm>
              <a:off x="3042" y="2741"/>
              <a:ext cx="63" cy="0"/>
            </a:xfrm>
            <a:prstGeom prst="line">
              <a:avLst/>
            </a:prstGeom>
            <a:noFill/>
            <a:ln w="15875" cap="rnd">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798" name="Freeform 152"/>
            <p:cNvSpPr>
              <a:spLocks/>
            </p:cNvSpPr>
            <p:nvPr/>
          </p:nvSpPr>
          <p:spPr bwMode="auto">
            <a:xfrm>
              <a:off x="3090" y="2710"/>
              <a:ext cx="61"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2"/>
                    <a:pt x="0" y="0"/>
                  </a:cubicBezTo>
                  <a:lnTo>
                    <a:pt x="164" y="82"/>
                  </a:lnTo>
                  <a:close/>
                </a:path>
              </a:pathLst>
            </a:custGeom>
            <a:solidFill>
              <a:srgbClr val="3366FF"/>
            </a:solidFill>
            <a:ln w="0">
              <a:solidFill>
                <a:srgbClr val="0066FF"/>
              </a:solidFill>
              <a:round/>
              <a:headEnd/>
              <a:tailEnd/>
            </a:ln>
          </p:spPr>
          <p:txBody>
            <a:bodyPr/>
            <a:lstStyle/>
            <a:p>
              <a:endParaRPr lang="zh-CN" altLang="en-US"/>
            </a:p>
          </p:txBody>
        </p:sp>
        <p:sp>
          <p:nvSpPr>
            <p:cNvPr id="193799" name="Line 153"/>
            <p:cNvSpPr>
              <a:spLocks noChangeShapeType="1"/>
            </p:cNvSpPr>
            <p:nvPr/>
          </p:nvSpPr>
          <p:spPr bwMode="auto">
            <a:xfrm>
              <a:off x="3042" y="2818"/>
              <a:ext cx="63" cy="0"/>
            </a:xfrm>
            <a:prstGeom prst="line">
              <a:avLst/>
            </a:prstGeom>
            <a:noFill/>
            <a:ln w="15875" cap="rnd">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800" name="Freeform 154"/>
            <p:cNvSpPr>
              <a:spLocks/>
            </p:cNvSpPr>
            <p:nvPr/>
          </p:nvSpPr>
          <p:spPr bwMode="auto">
            <a:xfrm>
              <a:off x="3090" y="2787"/>
              <a:ext cx="61"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2"/>
                    <a:pt x="0" y="0"/>
                  </a:cubicBezTo>
                  <a:lnTo>
                    <a:pt x="164" y="82"/>
                  </a:lnTo>
                  <a:close/>
                </a:path>
              </a:pathLst>
            </a:custGeom>
            <a:solidFill>
              <a:srgbClr val="3366FF"/>
            </a:solidFill>
            <a:ln w="0">
              <a:solidFill>
                <a:srgbClr val="0066FF"/>
              </a:solidFill>
              <a:round/>
              <a:headEnd/>
              <a:tailEnd/>
            </a:ln>
          </p:spPr>
          <p:txBody>
            <a:bodyPr/>
            <a:lstStyle/>
            <a:p>
              <a:endParaRPr lang="zh-CN" altLang="en-US"/>
            </a:p>
          </p:txBody>
        </p:sp>
      </p:grpSp>
      <p:grpSp>
        <p:nvGrpSpPr>
          <p:cNvPr id="15" name="Group 595"/>
          <p:cNvGrpSpPr>
            <a:grpSpLocks/>
          </p:cNvGrpSpPr>
          <p:nvPr/>
        </p:nvGrpSpPr>
        <p:grpSpPr bwMode="auto">
          <a:xfrm>
            <a:off x="5137150" y="3937000"/>
            <a:ext cx="277813" cy="760413"/>
            <a:chOff x="3236" y="2480"/>
            <a:chExt cx="175" cy="479"/>
          </a:xfrm>
        </p:grpSpPr>
        <p:sp>
          <p:nvSpPr>
            <p:cNvPr id="193787" name="Rectangle 155"/>
            <p:cNvSpPr>
              <a:spLocks noChangeArrowheads="1"/>
            </p:cNvSpPr>
            <p:nvPr/>
          </p:nvSpPr>
          <p:spPr bwMode="auto">
            <a:xfrm>
              <a:off x="3236" y="2603"/>
              <a:ext cx="175" cy="356"/>
            </a:xfrm>
            <a:prstGeom prst="rect">
              <a:avLst/>
            </a:prstGeom>
            <a:solidFill>
              <a:srgbClr val="FFCCCC"/>
            </a:solidFill>
            <a:ln w="19050">
              <a:solidFill>
                <a:schemeClr val="tx1"/>
              </a:solidFill>
              <a:prstDash val="lgDash"/>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3788" name="Rectangle 157"/>
            <p:cNvSpPr>
              <a:spLocks noChangeArrowheads="1"/>
            </p:cNvSpPr>
            <p:nvPr/>
          </p:nvSpPr>
          <p:spPr bwMode="auto">
            <a:xfrm>
              <a:off x="3283" y="2480"/>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itchFamily="34" charset="-128"/>
                </a:rPr>
                <a:t>E</a:t>
              </a:r>
              <a:endParaRPr lang="en-US" altLang="zh-CN" sz="1800">
                <a:solidFill>
                  <a:srgbClr val="000000"/>
                </a:solidFill>
                <a:latin typeface="Arial" panose="020B0604020202020204" pitchFamily="34" charset="0"/>
                <a:ea typeface="MS PGothic" pitchFamily="34" charset="-128"/>
              </a:endParaRPr>
            </a:p>
          </p:txBody>
        </p:sp>
        <p:sp>
          <p:nvSpPr>
            <p:cNvPr id="193789" name="Line 160"/>
            <p:cNvSpPr>
              <a:spLocks noChangeShapeType="1"/>
            </p:cNvSpPr>
            <p:nvPr/>
          </p:nvSpPr>
          <p:spPr bwMode="auto">
            <a:xfrm>
              <a:off x="3276" y="2895"/>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790" name="Freeform 161"/>
            <p:cNvSpPr>
              <a:spLocks/>
            </p:cNvSpPr>
            <p:nvPr/>
          </p:nvSpPr>
          <p:spPr bwMode="auto">
            <a:xfrm>
              <a:off x="3324" y="2864"/>
              <a:ext cx="62"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3"/>
                    <a:pt x="26" y="52"/>
                    <a:pt x="0" y="0"/>
                  </a:cubicBezTo>
                  <a:lnTo>
                    <a:pt x="164" y="82"/>
                  </a:lnTo>
                  <a:close/>
                </a:path>
              </a:pathLst>
            </a:custGeom>
            <a:solidFill>
              <a:srgbClr val="FF0000"/>
            </a:solidFill>
            <a:ln w="0">
              <a:solidFill>
                <a:srgbClr val="FF0000"/>
              </a:solidFill>
              <a:round/>
              <a:headEnd/>
              <a:tailEnd/>
            </a:ln>
          </p:spPr>
          <p:txBody>
            <a:bodyPr/>
            <a:lstStyle/>
            <a:p>
              <a:endParaRPr lang="zh-CN" altLang="en-US"/>
            </a:p>
          </p:txBody>
        </p:sp>
        <p:sp>
          <p:nvSpPr>
            <p:cNvPr id="193791" name="Line 164"/>
            <p:cNvSpPr>
              <a:spLocks noChangeShapeType="1"/>
            </p:cNvSpPr>
            <p:nvPr/>
          </p:nvSpPr>
          <p:spPr bwMode="auto">
            <a:xfrm>
              <a:off x="3276" y="2818"/>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792" name="Freeform 165"/>
            <p:cNvSpPr>
              <a:spLocks/>
            </p:cNvSpPr>
            <p:nvPr/>
          </p:nvSpPr>
          <p:spPr bwMode="auto">
            <a:xfrm>
              <a:off x="3324" y="2787"/>
              <a:ext cx="62"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2"/>
                    <a:pt x="0" y="0"/>
                  </a:cubicBezTo>
                  <a:lnTo>
                    <a:pt x="164" y="82"/>
                  </a:lnTo>
                  <a:close/>
                </a:path>
              </a:pathLst>
            </a:custGeom>
            <a:solidFill>
              <a:srgbClr val="FF0000"/>
            </a:solidFill>
            <a:ln w="0">
              <a:solidFill>
                <a:srgbClr val="FF0000"/>
              </a:solidFill>
              <a:round/>
              <a:headEnd/>
              <a:tailEnd/>
            </a:ln>
          </p:spPr>
          <p:txBody>
            <a:bodyPr/>
            <a:lstStyle/>
            <a:p>
              <a:endParaRPr lang="zh-CN" altLang="en-US"/>
            </a:p>
          </p:txBody>
        </p:sp>
      </p:grpSp>
      <p:grpSp>
        <p:nvGrpSpPr>
          <p:cNvPr id="16" name="Group 596"/>
          <p:cNvGrpSpPr>
            <a:grpSpLocks/>
          </p:cNvGrpSpPr>
          <p:nvPr/>
        </p:nvGrpSpPr>
        <p:grpSpPr bwMode="auto">
          <a:xfrm>
            <a:off x="5510213" y="3937000"/>
            <a:ext cx="276225" cy="760413"/>
            <a:chOff x="3471" y="2480"/>
            <a:chExt cx="174" cy="479"/>
          </a:xfrm>
        </p:grpSpPr>
        <p:sp>
          <p:nvSpPr>
            <p:cNvPr id="193783" name="Rectangle 166"/>
            <p:cNvSpPr>
              <a:spLocks noChangeArrowheads="1"/>
            </p:cNvSpPr>
            <p:nvPr/>
          </p:nvSpPr>
          <p:spPr bwMode="auto">
            <a:xfrm>
              <a:off x="3471" y="2603"/>
              <a:ext cx="174" cy="356"/>
            </a:xfrm>
            <a:prstGeom prst="rect">
              <a:avLst/>
            </a:prstGeom>
            <a:solidFill>
              <a:srgbClr val="CCFFFF"/>
            </a:solidFill>
            <a:ln w="19050">
              <a:solidFill>
                <a:schemeClr val="tx1"/>
              </a:solidFill>
              <a:prstDash val="lgDash"/>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3784" name="Rectangle 168"/>
            <p:cNvSpPr>
              <a:spLocks noChangeArrowheads="1"/>
            </p:cNvSpPr>
            <p:nvPr/>
          </p:nvSpPr>
          <p:spPr bwMode="auto">
            <a:xfrm>
              <a:off x="3523" y="2480"/>
              <a:ext cx="6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itchFamily="34" charset="-128"/>
                </a:rPr>
                <a:t>F</a:t>
              </a:r>
              <a:endParaRPr lang="en-US" altLang="zh-CN" sz="1800">
                <a:solidFill>
                  <a:srgbClr val="000000"/>
                </a:solidFill>
                <a:latin typeface="Arial" panose="020B0604020202020204" pitchFamily="34" charset="0"/>
                <a:ea typeface="MS PGothic" pitchFamily="34" charset="-128"/>
              </a:endParaRPr>
            </a:p>
          </p:txBody>
        </p:sp>
        <p:sp>
          <p:nvSpPr>
            <p:cNvPr id="193785" name="Line 171"/>
            <p:cNvSpPr>
              <a:spLocks noChangeShapeType="1"/>
            </p:cNvSpPr>
            <p:nvPr/>
          </p:nvSpPr>
          <p:spPr bwMode="auto">
            <a:xfrm>
              <a:off x="3511" y="2895"/>
              <a:ext cx="62" cy="0"/>
            </a:xfrm>
            <a:prstGeom prst="line">
              <a:avLst/>
            </a:prstGeom>
            <a:noFill/>
            <a:ln w="15875" cap="rnd">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786" name="Freeform 172"/>
            <p:cNvSpPr>
              <a:spLocks/>
            </p:cNvSpPr>
            <p:nvPr/>
          </p:nvSpPr>
          <p:spPr bwMode="auto">
            <a:xfrm>
              <a:off x="3558" y="2864"/>
              <a:ext cx="62" cy="61"/>
            </a:xfrm>
            <a:custGeom>
              <a:avLst/>
              <a:gdLst>
                <a:gd name="T0" fmla="*/ 0 w 164"/>
                <a:gd name="T1" fmla="*/ 0 h 164"/>
                <a:gd name="T2" fmla="*/ 0 w 164"/>
                <a:gd name="T3" fmla="*/ 0 h 164"/>
                <a:gd name="T4" fmla="*/ 0 w 164"/>
                <a:gd name="T5" fmla="*/ 0 h 164"/>
                <a:gd name="T6" fmla="*/ 0 w 164"/>
                <a:gd name="T7" fmla="*/ 0 h 164"/>
                <a:gd name="T8" fmla="*/ 0 60000 65536"/>
                <a:gd name="T9" fmla="*/ 0 60000 65536"/>
                <a:gd name="T10" fmla="*/ 0 60000 65536"/>
                <a:gd name="T11" fmla="*/ 0 60000 65536"/>
                <a:gd name="T12" fmla="*/ 0 w 164"/>
                <a:gd name="T13" fmla="*/ 0 h 164"/>
                <a:gd name="T14" fmla="*/ 164 w 164"/>
                <a:gd name="T15" fmla="*/ 164 h 164"/>
              </a:gdLst>
              <a:ahLst/>
              <a:cxnLst>
                <a:cxn ang="T8">
                  <a:pos x="T0" y="T1"/>
                </a:cxn>
                <a:cxn ang="T9">
                  <a:pos x="T2" y="T3"/>
                </a:cxn>
                <a:cxn ang="T10">
                  <a:pos x="T4" y="T5"/>
                </a:cxn>
                <a:cxn ang="T11">
                  <a:pos x="T6" y="T7"/>
                </a:cxn>
              </a:cxnLst>
              <a:rect l="T12" t="T13" r="T14" b="T15"/>
              <a:pathLst>
                <a:path w="164" h="164">
                  <a:moveTo>
                    <a:pt x="164" y="82"/>
                  </a:moveTo>
                  <a:lnTo>
                    <a:pt x="0" y="164"/>
                  </a:lnTo>
                  <a:cubicBezTo>
                    <a:pt x="26" y="113"/>
                    <a:pt x="26" y="52"/>
                    <a:pt x="0" y="0"/>
                  </a:cubicBezTo>
                  <a:lnTo>
                    <a:pt x="164" y="82"/>
                  </a:lnTo>
                  <a:close/>
                </a:path>
              </a:pathLst>
            </a:custGeom>
            <a:solidFill>
              <a:srgbClr val="0066FF"/>
            </a:solidFill>
            <a:ln w="0">
              <a:solidFill>
                <a:srgbClr val="0066FF"/>
              </a:solidFill>
              <a:round/>
              <a:headEnd/>
              <a:tailEnd/>
            </a:ln>
          </p:spPr>
          <p:txBody>
            <a:bodyPr/>
            <a:lstStyle/>
            <a:p>
              <a:endParaRPr lang="zh-CN" altLang="en-US"/>
            </a:p>
          </p:txBody>
        </p:sp>
      </p:grpSp>
      <p:grpSp>
        <p:nvGrpSpPr>
          <p:cNvPr id="17" name="Group 597"/>
          <p:cNvGrpSpPr>
            <a:grpSpLocks/>
          </p:cNvGrpSpPr>
          <p:nvPr/>
        </p:nvGrpSpPr>
        <p:grpSpPr bwMode="auto">
          <a:xfrm>
            <a:off x="5881688" y="3937000"/>
            <a:ext cx="276225" cy="760413"/>
            <a:chOff x="3705" y="2480"/>
            <a:chExt cx="174" cy="479"/>
          </a:xfrm>
        </p:grpSpPr>
        <p:sp>
          <p:nvSpPr>
            <p:cNvPr id="193777" name="Rectangle 177"/>
            <p:cNvSpPr>
              <a:spLocks noChangeArrowheads="1"/>
            </p:cNvSpPr>
            <p:nvPr/>
          </p:nvSpPr>
          <p:spPr bwMode="auto">
            <a:xfrm>
              <a:off x="3705" y="2603"/>
              <a:ext cx="174" cy="356"/>
            </a:xfrm>
            <a:prstGeom prst="rect">
              <a:avLst/>
            </a:prstGeom>
            <a:solidFill>
              <a:srgbClr val="FFCCCC"/>
            </a:solidFill>
            <a:ln w="19050">
              <a:solidFill>
                <a:schemeClr val="tx1"/>
              </a:solidFill>
              <a:prstDash val="lgDash"/>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3778" name="Rectangle 179"/>
            <p:cNvSpPr>
              <a:spLocks noChangeArrowheads="1"/>
            </p:cNvSpPr>
            <p:nvPr/>
          </p:nvSpPr>
          <p:spPr bwMode="auto">
            <a:xfrm>
              <a:off x="3757" y="2480"/>
              <a:ext cx="6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itchFamily="34" charset="-128"/>
                </a:rPr>
                <a:t>F</a:t>
              </a:r>
              <a:endParaRPr lang="en-US" altLang="zh-CN" sz="1800">
                <a:solidFill>
                  <a:srgbClr val="000000"/>
                </a:solidFill>
                <a:latin typeface="Arial" panose="020B0604020202020204" pitchFamily="34" charset="0"/>
                <a:ea typeface="MS PGothic" pitchFamily="34" charset="-128"/>
              </a:endParaRPr>
            </a:p>
          </p:txBody>
        </p:sp>
        <p:sp>
          <p:nvSpPr>
            <p:cNvPr id="193779" name="Line 180"/>
            <p:cNvSpPr>
              <a:spLocks noChangeShapeType="1"/>
            </p:cNvSpPr>
            <p:nvPr/>
          </p:nvSpPr>
          <p:spPr bwMode="auto">
            <a:xfrm>
              <a:off x="3748" y="2654"/>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780" name="Freeform 181"/>
            <p:cNvSpPr>
              <a:spLocks/>
            </p:cNvSpPr>
            <p:nvPr/>
          </p:nvSpPr>
          <p:spPr bwMode="auto">
            <a:xfrm>
              <a:off x="3796" y="2623"/>
              <a:ext cx="62"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3"/>
                    <a:pt x="26" y="52"/>
                    <a:pt x="0" y="0"/>
                  </a:cubicBezTo>
                  <a:lnTo>
                    <a:pt x="164" y="82"/>
                  </a:lnTo>
                  <a:close/>
                </a:path>
              </a:pathLst>
            </a:custGeom>
            <a:solidFill>
              <a:srgbClr val="FF0000"/>
            </a:solidFill>
            <a:ln w="0">
              <a:solidFill>
                <a:srgbClr val="FF0000"/>
              </a:solidFill>
              <a:round/>
              <a:headEnd/>
              <a:tailEnd/>
            </a:ln>
          </p:spPr>
          <p:txBody>
            <a:bodyPr/>
            <a:lstStyle/>
            <a:p>
              <a:endParaRPr lang="zh-CN" altLang="en-US"/>
            </a:p>
          </p:txBody>
        </p:sp>
        <p:sp>
          <p:nvSpPr>
            <p:cNvPr id="193781" name="Line 184"/>
            <p:cNvSpPr>
              <a:spLocks noChangeShapeType="1"/>
            </p:cNvSpPr>
            <p:nvPr/>
          </p:nvSpPr>
          <p:spPr bwMode="auto">
            <a:xfrm>
              <a:off x="3745" y="2741"/>
              <a:ext cx="62"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782" name="Freeform 185"/>
            <p:cNvSpPr>
              <a:spLocks/>
            </p:cNvSpPr>
            <p:nvPr/>
          </p:nvSpPr>
          <p:spPr bwMode="auto">
            <a:xfrm>
              <a:off x="3793" y="2710"/>
              <a:ext cx="61" cy="62"/>
            </a:xfrm>
            <a:custGeom>
              <a:avLst/>
              <a:gdLst>
                <a:gd name="T0" fmla="*/ 0 w 163"/>
                <a:gd name="T1" fmla="*/ 0 h 164"/>
                <a:gd name="T2" fmla="*/ 0 w 163"/>
                <a:gd name="T3" fmla="*/ 0 h 164"/>
                <a:gd name="T4" fmla="*/ 0 w 163"/>
                <a:gd name="T5" fmla="*/ 0 h 164"/>
                <a:gd name="T6" fmla="*/ 0 w 163"/>
                <a:gd name="T7" fmla="*/ 0 h 164"/>
                <a:gd name="T8" fmla="*/ 0 w 163"/>
                <a:gd name="T9" fmla="*/ 0 h 164"/>
                <a:gd name="T10" fmla="*/ 0 60000 65536"/>
                <a:gd name="T11" fmla="*/ 0 60000 65536"/>
                <a:gd name="T12" fmla="*/ 0 60000 65536"/>
                <a:gd name="T13" fmla="*/ 0 60000 65536"/>
                <a:gd name="T14" fmla="*/ 0 60000 65536"/>
                <a:gd name="T15" fmla="*/ 0 w 163"/>
                <a:gd name="T16" fmla="*/ 0 h 164"/>
                <a:gd name="T17" fmla="*/ 163 w 163"/>
                <a:gd name="T18" fmla="*/ 164 h 164"/>
              </a:gdLst>
              <a:ahLst/>
              <a:cxnLst>
                <a:cxn ang="T10">
                  <a:pos x="T0" y="T1"/>
                </a:cxn>
                <a:cxn ang="T11">
                  <a:pos x="T2" y="T3"/>
                </a:cxn>
                <a:cxn ang="T12">
                  <a:pos x="T4" y="T5"/>
                </a:cxn>
                <a:cxn ang="T13">
                  <a:pos x="T6" y="T7"/>
                </a:cxn>
                <a:cxn ang="T14">
                  <a:pos x="T8" y="T9"/>
                </a:cxn>
              </a:cxnLst>
              <a:rect l="T15" t="T16" r="T17" b="T18"/>
              <a:pathLst>
                <a:path w="163" h="164">
                  <a:moveTo>
                    <a:pt x="163" y="82"/>
                  </a:moveTo>
                  <a:lnTo>
                    <a:pt x="0" y="164"/>
                  </a:lnTo>
                  <a:cubicBezTo>
                    <a:pt x="25" y="112"/>
                    <a:pt x="25" y="52"/>
                    <a:pt x="0" y="0"/>
                  </a:cubicBezTo>
                  <a:lnTo>
                    <a:pt x="163" y="82"/>
                  </a:lnTo>
                  <a:close/>
                </a:path>
              </a:pathLst>
            </a:custGeom>
            <a:solidFill>
              <a:srgbClr val="FF0000"/>
            </a:solidFill>
            <a:ln w="0">
              <a:solidFill>
                <a:srgbClr val="FF0000"/>
              </a:solidFill>
              <a:round/>
              <a:headEnd/>
              <a:tailEnd/>
            </a:ln>
          </p:spPr>
          <p:txBody>
            <a:bodyPr/>
            <a:lstStyle/>
            <a:p>
              <a:endParaRPr lang="zh-CN" altLang="en-US"/>
            </a:p>
          </p:txBody>
        </p:sp>
      </p:grpSp>
      <p:sp>
        <p:nvSpPr>
          <p:cNvPr id="193556" name="Freeform 188"/>
          <p:cNvSpPr>
            <a:spLocks noEditPoints="1"/>
          </p:cNvSpPr>
          <p:nvPr/>
        </p:nvSpPr>
        <p:spPr bwMode="auto">
          <a:xfrm>
            <a:off x="1320800" y="4373563"/>
            <a:ext cx="366713" cy="52387"/>
          </a:xfrm>
          <a:custGeom>
            <a:avLst/>
            <a:gdLst>
              <a:gd name="T0" fmla="*/ 2147483646 w 617"/>
              <a:gd name="T1" fmla="*/ 0 h 88"/>
              <a:gd name="T2" fmla="*/ 2147483646 w 617"/>
              <a:gd name="T3" fmla="*/ 0 h 88"/>
              <a:gd name="T4" fmla="*/ 2147483646 w 617"/>
              <a:gd name="T5" fmla="*/ 2147483646 h 88"/>
              <a:gd name="T6" fmla="*/ 2147483646 w 617"/>
              <a:gd name="T7" fmla="*/ 2147483646 h 88"/>
              <a:gd name="T8" fmla="*/ 2147483646 w 617"/>
              <a:gd name="T9" fmla="*/ 2147483646 h 88"/>
              <a:gd name="T10" fmla="*/ 0 w 617"/>
              <a:gd name="T11" fmla="*/ 2147483646 h 88"/>
              <a:gd name="T12" fmla="*/ 2147483646 w 617"/>
              <a:gd name="T13" fmla="*/ 0 h 88"/>
              <a:gd name="T14" fmla="*/ 2147483646 w 617"/>
              <a:gd name="T15" fmla="*/ 0 h 88"/>
              <a:gd name="T16" fmla="*/ 2147483646 w 617"/>
              <a:gd name="T17" fmla="*/ 0 h 88"/>
              <a:gd name="T18" fmla="*/ 2147483646 w 617"/>
              <a:gd name="T19" fmla="*/ 2147483646 h 88"/>
              <a:gd name="T20" fmla="*/ 2147483646 w 617"/>
              <a:gd name="T21" fmla="*/ 2147483646 h 88"/>
              <a:gd name="T22" fmla="*/ 2147483646 w 617"/>
              <a:gd name="T23" fmla="*/ 2147483646 h 88"/>
              <a:gd name="T24" fmla="*/ 2147483646 w 617"/>
              <a:gd name="T25" fmla="*/ 2147483646 h 88"/>
              <a:gd name="T26" fmla="*/ 2147483646 w 617"/>
              <a:gd name="T27" fmla="*/ 0 h 88"/>
              <a:gd name="T28" fmla="*/ 2147483646 w 617"/>
              <a:gd name="T29" fmla="*/ 0 h 88"/>
              <a:gd name="T30" fmla="*/ 2147483646 w 617"/>
              <a:gd name="T31" fmla="*/ 0 h 88"/>
              <a:gd name="T32" fmla="*/ 2147483646 w 617"/>
              <a:gd name="T33" fmla="*/ 2147483646 h 88"/>
              <a:gd name="T34" fmla="*/ 2147483646 w 617"/>
              <a:gd name="T35" fmla="*/ 2147483646 h 88"/>
              <a:gd name="T36" fmla="*/ 2147483646 w 617"/>
              <a:gd name="T37" fmla="*/ 2147483646 h 88"/>
              <a:gd name="T38" fmla="*/ 2147483646 w 617"/>
              <a:gd name="T39" fmla="*/ 2147483646 h 88"/>
              <a:gd name="T40" fmla="*/ 2147483646 w 617"/>
              <a:gd name="T41" fmla="*/ 0 h 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7"/>
              <a:gd name="T64" fmla="*/ 0 h 88"/>
              <a:gd name="T65" fmla="*/ 617 w 617"/>
              <a:gd name="T66" fmla="*/ 88 h 8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7" h="88">
                <a:moveTo>
                  <a:pt x="44" y="0"/>
                </a:moveTo>
                <a:lnTo>
                  <a:pt x="44" y="0"/>
                </a:lnTo>
                <a:cubicBezTo>
                  <a:pt x="68" y="0"/>
                  <a:pt x="88" y="19"/>
                  <a:pt x="88" y="44"/>
                </a:cubicBezTo>
                <a:cubicBezTo>
                  <a:pt x="88" y="68"/>
                  <a:pt x="68" y="88"/>
                  <a:pt x="44" y="88"/>
                </a:cubicBezTo>
                <a:cubicBezTo>
                  <a:pt x="19" y="88"/>
                  <a:pt x="0" y="68"/>
                  <a:pt x="0" y="44"/>
                </a:cubicBezTo>
                <a:cubicBezTo>
                  <a:pt x="0" y="19"/>
                  <a:pt x="19" y="0"/>
                  <a:pt x="44" y="0"/>
                </a:cubicBezTo>
                <a:close/>
                <a:moveTo>
                  <a:pt x="308" y="0"/>
                </a:moveTo>
                <a:lnTo>
                  <a:pt x="308" y="0"/>
                </a:lnTo>
                <a:cubicBezTo>
                  <a:pt x="332" y="0"/>
                  <a:pt x="352" y="19"/>
                  <a:pt x="352" y="44"/>
                </a:cubicBezTo>
                <a:cubicBezTo>
                  <a:pt x="352" y="68"/>
                  <a:pt x="332" y="88"/>
                  <a:pt x="308" y="88"/>
                </a:cubicBezTo>
                <a:cubicBezTo>
                  <a:pt x="284" y="88"/>
                  <a:pt x="264" y="68"/>
                  <a:pt x="264" y="44"/>
                </a:cubicBezTo>
                <a:cubicBezTo>
                  <a:pt x="264" y="19"/>
                  <a:pt x="284" y="0"/>
                  <a:pt x="308" y="0"/>
                </a:cubicBezTo>
                <a:close/>
                <a:moveTo>
                  <a:pt x="572" y="0"/>
                </a:moveTo>
                <a:lnTo>
                  <a:pt x="572" y="0"/>
                </a:lnTo>
                <a:cubicBezTo>
                  <a:pt x="597" y="0"/>
                  <a:pt x="617" y="19"/>
                  <a:pt x="617" y="44"/>
                </a:cubicBezTo>
                <a:cubicBezTo>
                  <a:pt x="617" y="68"/>
                  <a:pt x="597" y="88"/>
                  <a:pt x="572" y="88"/>
                </a:cubicBezTo>
                <a:cubicBezTo>
                  <a:pt x="548" y="88"/>
                  <a:pt x="528" y="68"/>
                  <a:pt x="528" y="44"/>
                </a:cubicBezTo>
                <a:cubicBezTo>
                  <a:pt x="528" y="19"/>
                  <a:pt x="548" y="0"/>
                  <a:pt x="572" y="0"/>
                </a:cubicBezTo>
                <a:close/>
              </a:path>
            </a:pathLst>
          </a:custGeom>
          <a:solidFill>
            <a:srgbClr val="000000"/>
          </a:solidFill>
          <a:ln w="9525">
            <a:solidFill>
              <a:srgbClr val="000000"/>
            </a:solidFill>
            <a:bevel/>
            <a:headEnd/>
            <a:tailEnd/>
          </a:ln>
        </p:spPr>
        <p:txBody>
          <a:bodyPr/>
          <a:lstStyle/>
          <a:p>
            <a:endParaRPr lang="zh-CN" altLang="en-US"/>
          </a:p>
        </p:txBody>
      </p:sp>
      <p:sp>
        <p:nvSpPr>
          <p:cNvPr id="193557" name="Freeform 189"/>
          <p:cNvSpPr>
            <a:spLocks noEditPoints="1"/>
          </p:cNvSpPr>
          <p:nvPr/>
        </p:nvSpPr>
        <p:spPr bwMode="auto">
          <a:xfrm>
            <a:off x="7731125" y="4373563"/>
            <a:ext cx="368300" cy="52387"/>
          </a:xfrm>
          <a:custGeom>
            <a:avLst/>
            <a:gdLst>
              <a:gd name="T0" fmla="*/ 2147483646 w 617"/>
              <a:gd name="T1" fmla="*/ 0 h 88"/>
              <a:gd name="T2" fmla="*/ 2147483646 w 617"/>
              <a:gd name="T3" fmla="*/ 0 h 88"/>
              <a:gd name="T4" fmla="*/ 2147483646 w 617"/>
              <a:gd name="T5" fmla="*/ 2147483646 h 88"/>
              <a:gd name="T6" fmla="*/ 2147483646 w 617"/>
              <a:gd name="T7" fmla="*/ 2147483646 h 88"/>
              <a:gd name="T8" fmla="*/ 2147483646 w 617"/>
              <a:gd name="T9" fmla="*/ 2147483646 h 88"/>
              <a:gd name="T10" fmla="*/ 0 w 617"/>
              <a:gd name="T11" fmla="*/ 2147483646 h 88"/>
              <a:gd name="T12" fmla="*/ 2147483646 w 617"/>
              <a:gd name="T13" fmla="*/ 0 h 88"/>
              <a:gd name="T14" fmla="*/ 2147483646 w 617"/>
              <a:gd name="T15" fmla="*/ 0 h 88"/>
              <a:gd name="T16" fmla="*/ 2147483646 w 617"/>
              <a:gd name="T17" fmla="*/ 0 h 88"/>
              <a:gd name="T18" fmla="*/ 2147483646 w 617"/>
              <a:gd name="T19" fmla="*/ 2147483646 h 88"/>
              <a:gd name="T20" fmla="*/ 2147483646 w 617"/>
              <a:gd name="T21" fmla="*/ 2147483646 h 88"/>
              <a:gd name="T22" fmla="*/ 2147483646 w 617"/>
              <a:gd name="T23" fmla="*/ 2147483646 h 88"/>
              <a:gd name="T24" fmla="*/ 2147483646 w 617"/>
              <a:gd name="T25" fmla="*/ 2147483646 h 88"/>
              <a:gd name="T26" fmla="*/ 2147483646 w 617"/>
              <a:gd name="T27" fmla="*/ 0 h 88"/>
              <a:gd name="T28" fmla="*/ 2147483646 w 617"/>
              <a:gd name="T29" fmla="*/ 0 h 88"/>
              <a:gd name="T30" fmla="*/ 2147483646 w 617"/>
              <a:gd name="T31" fmla="*/ 0 h 88"/>
              <a:gd name="T32" fmla="*/ 2147483646 w 617"/>
              <a:gd name="T33" fmla="*/ 2147483646 h 88"/>
              <a:gd name="T34" fmla="*/ 2147483646 w 617"/>
              <a:gd name="T35" fmla="*/ 2147483646 h 88"/>
              <a:gd name="T36" fmla="*/ 2147483646 w 617"/>
              <a:gd name="T37" fmla="*/ 2147483646 h 88"/>
              <a:gd name="T38" fmla="*/ 2147483646 w 617"/>
              <a:gd name="T39" fmla="*/ 2147483646 h 88"/>
              <a:gd name="T40" fmla="*/ 2147483646 w 617"/>
              <a:gd name="T41" fmla="*/ 0 h 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7"/>
              <a:gd name="T64" fmla="*/ 0 h 88"/>
              <a:gd name="T65" fmla="*/ 617 w 617"/>
              <a:gd name="T66" fmla="*/ 88 h 8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7" h="88">
                <a:moveTo>
                  <a:pt x="44" y="0"/>
                </a:moveTo>
                <a:lnTo>
                  <a:pt x="44" y="0"/>
                </a:lnTo>
                <a:cubicBezTo>
                  <a:pt x="69" y="0"/>
                  <a:pt x="88" y="19"/>
                  <a:pt x="88" y="44"/>
                </a:cubicBezTo>
                <a:cubicBezTo>
                  <a:pt x="88" y="68"/>
                  <a:pt x="69" y="88"/>
                  <a:pt x="44" y="88"/>
                </a:cubicBezTo>
                <a:cubicBezTo>
                  <a:pt x="20" y="88"/>
                  <a:pt x="0" y="68"/>
                  <a:pt x="0" y="44"/>
                </a:cubicBezTo>
                <a:cubicBezTo>
                  <a:pt x="0" y="19"/>
                  <a:pt x="20" y="0"/>
                  <a:pt x="44" y="0"/>
                </a:cubicBezTo>
                <a:close/>
                <a:moveTo>
                  <a:pt x="309" y="0"/>
                </a:moveTo>
                <a:lnTo>
                  <a:pt x="309" y="0"/>
                </a:lnTo>
                <a:cubicBezTo>
                  <a:pt x="333" y="0"/>
                  <a:pt x="353" y="19"/>
                  <a:pt x="353" y="44"/>
                </a:cubicBezTo>
                <a:cubicBezTo>
                  <a:pt x="353" y="68"/>
                  <a:pt x="333" y="88"/>
                  <a:pt x="309" y="88"/>
                </a:cubicBezTo>
                <a:cubicBezTo>
                  <a:pt x="284" y="88"/>
                  <a:pt x="265" y="68"/>
                  <a:pt x="265" y="44"/>
                </a:cubicBezTo>
                <a:cubicBezTo>
                  <a:pt x="265" y="19"/>
                  <a:pt x="284" y="0"/>
                  <a:pt x="309" y="0"/>
                </a:cubicBezTo>
                <a:close/>
                <a:moveTo>
                  <a:pt x="573" y="0"/>
                </a:moveTo>
                <a:lnTo>
                  <a:pt x="573" y="0"/>
                </a:lnTo>
                <a:cubicBezTo>
                  <a:pt x="598" y="0"/>
                  <a:pt x="617" y="19"/>
                  <a:pt x="617" y="44"/>
                </a:cubicBezTo>
                <a:cubicBezTo>
                  <a:pt x="617" y="68"/>
                  <a:pt x="598" y="88"/>
                  <a:pt x="573" y="88"/>
                </a:cubicBezTo>
                <a:cubicBezTo>
                  <a:pt x="549" y="88"/>
                  <a:pt x="529" y="68"/>
                  <a:pt x="529" y="44"/>
                </a:cubicBezTo>
                <a:cubicBezTo>
                  <a:pt x="529" y="19"/>
                  <a:pt x="549" y="0"/>
                  <a:pt x="573" y="0"/>
                </a:cubicBezTo>
                <a:close/>
              </a:path>
            </a:pathLst>
          </a:custGeom>
          <a:solidFill>
            <a:srgbClr val="000000"/>
          </a:solidFill>
          <a:ln w="9525">
            <a:solidFill>
              <a:srgbClr val="000000"/>
            </a:solidFill>
            <a:bevel/>
            <a:headEnd/>
            <a:tailEnd/>
          </a:ln>
        </p:spPr>
        <p:txBody>
          <a:bodyPr/>
          <a:lstStyle/>
          <a:p>
            <a:endParaRPr lang="zh-CN" altLang="en-US"/>
          </a:p>
        </p:txBody>
      </p:sp>
      <p:sp>
        <p:nvSpPr>
          <p:cNvPr id="193558" name="Freeform 190"/>
          <p:cNvSpPr>
            <a:spLocks/>
          </p:cNvSpPr>
          <p:nvPr/>
        </p:nvSpPr>
        <p:spPr bwMode="auto">
          <a:xfrm>
            <a:off x="1252538" y="4765675"/>
            <a:ext cx="6896100" cy="236538"/>
          </a:xfrm>
          <a:custGeom>
            <a:avLst/>
            <a:gdLst>
              <a:gd name="T0" fmla="*/ 2147483646 w 4344"/>
              <a:gd name="T1" fmla="*/ 2147483646 h 149"/>
              <a:gd name="T2" fmla="*/ 2147483646 w 4344"/>
              <a:gd name="T3" fmla="*/ 0 h 149"/>
              <a:gd name="T4" fmla="*/ 2147483646 w 4344"/>
              <a:gd name="T5" fmla="*/ 2147483646 h 149"/>
              <a:gd name="T6" fmla="*/ 0 w 4344"/>
              <a:gd name="T7" fmla="*/ 2147483646 h 149"/>
              <a:gd name="T8" fmla="*/ 0 w 4344"/>
              <a:gd name="T9" fmla="*/ 2147483646 h 149"/>
              <a:gd name="T10" fmla="*/ 2147483646 w 4344"/>
              <a:gd name="T11" fmla="*/ 2147483646 h 149"/>
              <a:gd name="T12" fmla="*/ 2147483646 w 4344"/>
              <a:gd name="T13" fmla="*/ 2147483646 h 149"/>
              <a:gd name="T14" fmla="*/ 2147483646 w 4344"/>
              <a:gd name="T15" fmla="*/ 2147483646 h 149"/>
              <a:gd name="T16" fmla="*/ 0 60000 65536"/>
              <a:gd name="T17" fmla="*/ 0 60000 65536"/>
              <a:gd name="T18" fmla="*/ 0 60000 65536"/>
              <a:gd name="T19" fmla="*/ 0 60000 65536"/>
              <a:gd name="T20" fmla="*/ 0 60000 65536"/>
              <a:gd name="T21" fmla="*/ 0 60000 65536"/>
              <a:gd name="T22" fmla="*/ 0 60000 65536"/>
              <a:gd name="T23" fmla="*/ 0 60000 65536"/>
              <a:gd name="T24" fmla="*/ 0 w 4344"/>
              <a:gd name="T25" fmla="*/ 0 h 149"/>
              <a:gd name="T26" fmla="*/ 4344 w 4344"/>
              <a:gd name="T27" fmla="*/ 149 h 1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344" h="149">
                <a:moveTo>
                  <a:pt x="4344" y="75"/>
                </a:moveTo>
                <a:lnTo>
                  <a:pt x="4270" y="0"/>
                </a:lnTo>
                <a:lnTo>
                  <a:pt x="4270" y="49"/>
                </a:lnTo>
                <a:lnTo>
                  <a:pt x="0" y="49"/>
                </a:lnTo>
                <a:lnTo>
                  <a:pt x="0" y="100"/>
                </a:lnTo>
                <a:lnTo>
                  <a:pt x="4270" y="100"/>
                </a:lnTo>
                <a:lnTo>
                  <a:pt x="4270" y="149"/>
                </a:lnTo>
                <a:lnTo>
                  <a:pt x="4344" y="75"/>
                </a:lnTo>
                <a:close/>
              </a:path>
            </a:pathLst>
          </a:cu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3559" name="Freeform 191"/>
          <p:cNvSpPr>
            <a:spLocks/>
          </p:cNvSpPr>
          <p:nvPr/>
        </p:nvSpPr>
        <p:spPr bwMode="auto">
          <a:xfrm>
            <a:off x="1252538" y="4765675"/>
            <a:ext cx="6896100" cy="236538"/>
          </a:xfrm>
          <a:custGeom>
            <a:avLst/>
            <a:gdLst>
              <a:gd name="T0" fmla="*/ 2147483646 w 4344"/>
              <a:gd name="T1" fmla="*/ 2147483646 h 149"/>
              <a:gd name="T2" fmla="*/ 2147483646 w 4344"/>
              <a:gd name="T3" fmla="*/ 0 h 149"/>
              <a:gd name="T4" fmla="*/ 2147483646 w 4344"/>
              <a:gd name="T5" fmla="*/ 2147483646 h 149"/>
              <a:gd name="T6" fmla="*/ 0 w 4344"/>
              <a:gd name="T7" fmla="*/ 2147483646 h 149"/>
              <a:gd name="T8" fmla="*/ 0 w 4344"/>
              <a:gd name="T9" fmla="*/ 2147483646 h 149"/>
              <a:gd name="T10" fmla="*/ 2147483646 w 4344"/>
              <a:gd name="T11" fmla="*/ 2147483646 h 149"/>
              <a:gd name="T12" fmla="*/ 2147483646 w 4344"/>
              <a:gd name="T13" fmla="*/ 2147483646 h 149"/>
              <a:gd name="T14" fmla="*/ 2147483646 w 4344"/>
              <a:gd name="T15" fmla="*/ 2147483646 h 149"/>
              <a:gd name="T16" fmla="*/ 0 60000 65536"/>
              <a:gd name="T17" fmla="*/ 0 60000 65536"/>
              <a:gd name="T18" fmla="*/ 0 60000 65536"/>
              <a:gd name="T19" fmla="*/ 0 60000 65536"/>
              <a:gd name="T20" fmla="*/ 0 60000 65536"/>
              <a:gd name="T21" fmla="*/ 0 60000 65536"/>
              <a:gd name="T22" fmla="*/ 0 60000 65536"/>
              <a:gd name="T23" fmla="*/ 0 60000 65536"/>
              <a:gd name="T24" fmla="*/ 0 w 4344"/>
              <a:gd name="T25" fmla="*/ 0 h 149"/>
              <a:gd name="T26" fmla="*/ 4344 w 4344"/>
              <a:gd name="T27" fmla="*/ 149 h 1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344" h="149">
                <a:moveTo>
                  <a:pt x="4344" y="75"/>
                </a:moveTo>
                <a:lnTo>
                  <a:pt x="4270" y="0"/>
                </a:lnTo>
                <a:lnTo>
                  <a:pt x="4270" y="49"/>
                </a:lnTo>
                <a:lnTo>
                  <a:pt x="0" y="49"/>
                </a:lnTo>
                <a:lnTo>
                  <a:pt x="0" y="100"/>
                </a:lnTo>
                <a:lnTo>
                  <a:pt x="4270" y="100"/>
                </a:lnTo>
                <a:lnTo>
                  <a:pt x="4270" y="149"/>
                </a:lnTo>
                <a:lnTo>
                  <a:pt x="4344" y="75"/>
                </a:lnTo>
                <a:close/>
              </a:path>
            </a:pathLst>
          </a:custGeom>
          <a:noFill/>
          <a:ln w="158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3560" name="Rectangle 192"/>
          <p:cNvSpPr>
            <a:spLocks noChangeArrowheads="1"/>
          </p:cNvSpPr>
          <p:nvPr/>
        </p:nvSpPr>
        <p:spPr bwMode="auto">
          <a:xfrm>
            <a:off x="8221663" y="4775200"/>
            <a:ext cx="3937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itchFamily="34" charset="-128"/>
              </a:rPr>
              <a:t>Time</a:t>
            </a:r>
            <a:endParaRPr lang="en-US" altLang="zh-CN" sz="1800">
              <a:solidFill>
                <a:srgbClr val="000000"/>
              </a:solidFill>
              <a:latin typeface="Arial" panose="020B0604020202020204" pitchFamily="34" charset="0"/>
              <a:ea typeface="MS PGothic" pitchFamily="34" charset="-128"/>
            </a:endParaRPr>
          </a:p>
        </p:txBody>
      </p:sp>
      <p:grpSp>
        <p:nvGrpSpPr>
          <p:cNvPr id="18" name="Group 602"/>
          <p:cNvGrpSpPr>
            <a:grpSpLocks/>
          </p:cNvGrpSpPr>
          <p:nvPr/>
        </p:nvGrpSpPr>
        <p:grpSpPr bwMode="auto">
          <a:xfrm>
            <a:off x="1792288" y="5099050"/>
            <a:ext cx="277812" cy="765175"/>
            <a:chOff x="1129" y="3212"/>
            <a:chExt cx="175" cy="482"/>
          </a:xfrm>
        </p:grpSpPr>
        <p:sp>
          <p:nvSpPr>
            <p:cNvPr id="193767" name="Rectangle 211"/>
            <p:cNvSpPr>
              <a:spLocks noChangeArrowheads="1"/>
            </p:cNvSpPr>
            <p:nvPr/>
          </p:nvSpPr>
          <p:spPr bwMode="auto">
            <a:xfrm>
              <a:off x="1129" y="3338"/>
              <a:ext cx="175" cy="356"/>
            </a:xfrm>
            <a:prstGeom prst="rect">
              <a:avLst/>
            </a:prstGeom>
            <a:solidFill>
              <a:srgbClr val="CCFFFF"/>
            </a:solidFill>
            <a:ln w="19050">
              <a:solidFill>
                <a:schemeClr val="tx1"/>
              </a:solidFill>
              <a:prstDash val="lgDash"/>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3768" name="Rectangle 213"/>
            <p:cNvSpPr>
              <a:spLocks noChangeArrowheads="1"/>
            </p:cNvSpPr>
            <p:nvPr/>
          </p:nvSpPr>
          <p:spPr bwMode="auto">
            <a:xfrm>
              <a:off x="1177" y="3212"/>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itchFamily="34" charset="-128"/>
                </a:rPr>
                <a:t>A</a:t>
              </a:r>
              <a:endParaRPr lang="en-US" altLang="zh-CN" sz="1800">
                <a:solidFill>
                  <a:srgbClr val="000000"/>
                </a:solidFill>
                <a:latin typeface="Arial" panose="020B0604020202020204" pitchFamily="34" charset="0"/>
                <a:ea typeface="MS PGothic" pitchFamily="34" charset="-128"/>
              </a:endParaRPr>
            </a:p>
          </p:txBody>
        </p:sp>
        <p:sp>
          <p:nvSpPr>
            <p:cNvPr id="193769" name="Line 214"/>
            <p:cNvSpPr>
              <a:spLocks noChangeShapeType="1"/>
            </p:cNvSpPr>
            <p:nvPr/>
          </p:nvSpPr>
          <p:spPr bwMode="auto">
            <a:xfrm>
              <a:off x="1173" y="3389"/>
              <a:ext cx="62" cy="0"/>
            </a:xfrm>
            <a:prstGeom prst="line">
              <a:avLst/>
            </a:prstGeom>
            <a:noFill/>
            <a:ln w="15875" cap="rnd">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770" name="Freeform 215"/>
            <p:cNvSpPr>
              <a:spLocks/>
            </p:cNvSpPr>
            <p:nvPr/>
          </p:nvSpPr>
          <p:spPr bwMode="auto">
            <a:xfrm>
              <a:off x="1221" y="3359"/>
              <a:ext cx="61" cy="61"/>
            </a:xfrm>
            <a:custGeom>
              <a:avLst/>
              <a:gdLst>
                <a:gd name="T0" fmla="*/ 0 w 163"/>
                <a:gd name="T1" fmla="*/ 0 h 164"/>
                <a:gd name="T2" fmla="*/ 0 w 163"/>
                <a:gd name="T3" fmla="*/ 0 h 164"/>
                <a:gd name="T4" fmla="*/ 0 w 163"/>
                <a:gd name="T5" fmla="*/ 0 h 164"/>
                <a:gd name="T6" fmla="*/ 0 w 163"/>
                <a:gd name="T7" fmla="*/ 0 h 164"/>
                <a:gd name="T8" fmla="*/ 0 w 163"/>
                <a:gd name="T9" fmla="*/ 0 h 164"/>
                <a:gd name="T10" fmla="*/ 0 60000 65536"/>
                <a:gd name="T11" fmla="*/ 0 60000 65536"/>
                <a:gd name="T12" fmla="*/ 0 60000 65536"/>
                <a:gd name="T13" fmla="*/ 0 60000 65536"/>
                <a:gd name="T14" fmla="*/ 0 60000 65536"/>
                <a:gd name="T15" fmla="*/ 0 w 163"/>
                <a:gd name="T16" fmla="*/ 0 h 164"/>
                <a:gd name="T17" fmla="*/ 163 w 163"/>
                <a:gd name="T18" fmla="*/ 164 h 164"/>
              </a:gdLst>
              <a:ahLst/>
              <a:cxnLst>
                <a:cxn ang="T10">
                  <a:pos x="T0" y="T1"/>
                </a:cxn>
                <a:cxn ang="T11">
                  <a:pos x="T2" y="T3"/>
                </a:cxn>
                <a:cxn ang="T12">
                  <a:pos x="T4" y="T5"/>
                </a:cxn>
                <a:cxn ang="T13">
                  <a:pos x="T6" y="T7"/>
                </a:cxn>
                <a:cxn ang="T14">
                  <a:pos x="T8" y="T9"/>
                </a:cxn>
              </a:cxnLst>
              <a:rect l="T15" t="T16" r="T17" b="T18"/>
              <a:pathLst>
                <a:path w="163" h="164">
                  <a:moveTo>
                    <a:pt x="163" y="82"/>
                  </a:moveTo>
                  <a:lnTo>
                    <a:pt x="0" y="164"/>
                  </a:lnTo>
                  <a:cubicBezTo>
                    <a:pt x="25" y="112"/>
                    <a:pt x="25" y="51"/>
                    <a:pt x="0" y="0"/>
                  </a:cubicBezTo>
                  <a:lnTo>
                    <a:pt x="163" y="82"/>
                  </a:lnTo>
                  <a:close/>
                </a:path>
              </a:pathLst>
            </a:custGeom>
            <a:solidFill>
              <a:srgbClr val="3366FF"/>
            </a:solidFill>
            <a:ln w="0">
              <a:solidFill>
                <a:srgbClr val="0066FF"/>
              </a:solidFill>
              <a:round/>
              <a:headEnd/>
              <a:tailEnd/>
            </a:ln>
          </p:spPr>
          <p:txBody>
            <a:bodyPr/>
            <a:lstStyle/>
            <a:p>
              <a:endParaRPr lang="zh-CN" altLang="en-US"/>
            </a:p>
          </p:txBody>
        </p:sp>
        <p:sp>
          <p:nvSpPr>
            <p:cNvPr id="193771" name="Line 216"/>
            <p:cNvSpPr>
              <a:spLocks noChangeShapeType="1"/>
            </p:cNvSpPr>
            <p:nvPr/>
          </p:nvSpPr>
          <p:spPr bwMode="auto">
            <a:xfrm>
              <a:off x="1169" y="3630"/>
              <a:ext cx="63" cy="0"/>
            </a:xfrm>
            <a:prstGeom prst="line">
              <a:avLst/>
            </a:prstGeom>
            <a:noFill/>
            <a:ln w="15875" cap="rnd">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772" name="Freeform 217"/>
            <p:cNvSpPr>
              <a:spLocks/>
            </p:cNvSpPr>
            <p:nvPr/>
          </p:nvSpPr>
          <p:spPr bwMode="auto">
            <a:xfrm>
              <a:off x="1217" y="3599"/>
              <a:ext cx="61"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1"/>
                    <a:pt x="0" y="0"/>
                  </a:cubicBezTo>
                  <a:lnTo>
                    <a:pt x="164" y="82"/>
                  </a:lnTo>
                  <a:close/>
                </a:path>
              </a:pathLst>
            </a:custGeom>
            <a:solidFill>
              <a:srgbClr val="3366FF"/>
            </a:solidFill>
            <a:ln w="0">
              <a:solidFill>
                <a:srgbClr val="0066FF"/>
              </a:solidFill>
              <a:round/>
              <a:headEnd/>
              <a:tailEnd/>
            </a:ln>
          </p:spPr>
          <p:txBody>
            <a:bodyPr/>
            <a:lstStyle/>
            <a:p>
              <a:endParaRPr lang="zh-CN" altLang="en-US"/>
            </a:p>
          </p:txBody>
        </p:sp>
        <p:sp>
          <p:nvSpPr>
            <p:cNvPr id="193773" name="Line 218"/>
            <p:cNvSpPr>
              <a:spLocks noChangeShapeType="1"/>
            </p:cNvSpPr>
            <p:nvPr/>
          </p:nvSpPr>
          <p:spPr bwMode="auto">
            <a:xfrm>
              <a:off x="1169" y="3476"/>
              <a:ext cx="63" cy="0"/>
            </a:xfrm>
            <a:prstGeom prst="line">
              <a:avLst/>
            </a:prstGeom>
            <a:noFill/>
            <a:ln w="15875" cap="rnd">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774" name="Freeform 219"/>
            <p:cNvSpPr>
              <a:spLocks/>
            </p:cNvSpPr>
            <p:nvPr/>
          </p:nvSpPr>
          <p:spPr bwMode="auto">
            <a:xfrm>
              <a:off x="1217" y="3446"/>
              <a:ext cx="61"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1"/>
                    <a:pt x="0" y="0"/>
                  </a:cubicBezTo>
                  <a:lnTo>
                    <a:pt x="164" y="82"/>
                  </a:lnTo>
                  <a:close/>
                </a:path>
              </a:pathLst>
            </a:custGeom>
            <a:solidFill>
              <a:srgbClr val="3366FF"/>
            </a:solidFill>
            <a:ln w="0">
              <a:solidFill>
                <a:srgbClr val="0066FF"/>
              </a:solidFill>
              <a:round/>
              <a:headEnd/>
              <a:tailEnd/>
            </a:ln>
          </p:spPr>
          <p:txBody>
            <a:bodyPr/>
            <a:lstStyle/>
            <a:p>
              <a:endParaRPr lang="zh-CN" altLang="en-US"/>
            </a:p>
          </p:txBody>
        </p:sp>
        <p:sp>
          <p:nvSpPr>
            <p:cNvPr id="193775" name="Line 220"/>
            <p:cNvSpPr>
              <a:spLocks noChangeShapeType="1"/>
            </p:cNvSpPr>
            <p:nvPr/>
          </p:nvSpPr>
          <p:spPr bwMode="auto">
            <a:xfrm>
              <a:off x="1169" y="3553"/>
              <a:ext cx="63" cy="0"/>
            </a:xfrm>
            <a:prstGeom prst="line">
              <a:avLst/>
            </a:prstGeom>
            <a:noFill/>
            <a:ln w="15875" cap="rnd">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776" name="Freeform 221"/>
            <p:cNvSpPr>
              <a:spLocks/>
            </p:cNvSpPr>
            <p:nvPr/>
          </p:nvSpPr>
          <p:spPr bwMode="auto">
            <a:xfrm>
              <a:off x="1217" y="3522"/>
              <a:ext cx="61"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1"/>
                    <a:pt x="0" y="0"/>
                  </a:cubicBezTo>
                  <a:lnTo>
                    <a:pt x="164" y="82"/>
                  </a:lnTo>
                  <a:close/>
                </a:path>
              </a:pathLst>
            </a:custGeom>
            <a:solidFill>
              <a:srgbClr val="3366FF"/>
            </a:solidFill>
            <a:ln w="0">
              <a:solidFill>
                <a:srgbClr val="0066FF"/>
              </a:solidFill>
              <a:round/>
              <a:headEnd/>
              <a:tailEnd/>
            </a:ln>
          </p:spPr>
          <p:txBody>
            <a:bodyPr/>
            <a:lstStyle/>
            <a:p>
              <a:endParaRPr lang="zh-CN" altLang="en-US"/>
            </a:p>
          </p:txBody>
        </p:sp>
      </p:grpSp>
      <p:grpSp>
        <p:nvGrpSpPr>
          <p:cNvPr id="19" name="Group 603"/>
          <p:cNvGrpSpPr>
            <a:grpSpLocks/>
          </p:cNvGrpSpPr>
          <p:nvPr/>
        </p:nvGrpSpPr>
        <p:grpSpPr bwMode="auto">
          <a:xfrm>
            <a:off x="2163763" y="5099050"/>
            <a:ext cx="277812" cy="765175"/>
            <a:chOff x="1363" y="3212"/>
            <a:chExt cx="175" cy="482"/>
          </a:xfrm>
        </p:grpSpPr>
        <p:sp>
          <p:nvSpPr>
            <p:cNvPr id="193757" name="Rectangle 222"/>
            <p:cNvSpPr>
              <a:spLocks noChangeArrowheads="1"/>
            </p:cNvSpPr>
            <p:nvPr/>
          </p:nvSpPr>
          <p:spPr bwMode="auto">
            <a:xfrm>
              <a:off x="1363" y="3338"/>
              <a:ext cx="175" cy="356"/>
            </a:xfrm>
            <a:prstGeom prst="rect">
              <a:avLst/>
            </a:prstGeom>
            <a:solidFill>
              <a:srgbClr val="FFCCCC"/>
            </a:solidFill>
            <a:ln w="19050">
              <a:solidFill>
                <a:schemeClr val="tx1"/>
              </a:solidFill>
              <a:prstDash val="lgDash"/>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3758" name="Rectangle 224"/>
            <p:cNvSpPr>
              <a:spLocks noChangeArrowheads="1"/>
            </p:cNvSpPr>
            <p:nvPr/>
          </p:nvSpPr>
          <p:spPr bwMode="auto">
            <a:xfrm>
              <a:off x="1411" y="3212"/>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itchFamily="34" charset="-128"/>
                </a:rPr>
                <a:t>A</a:t>
              </a:r>
              <a:endParaRPr lang="en-US" altLang="zh-CN" sz="1800">
                <a:solidFill>
                  <a:srgbClr val="000000"/>
                </a:solidFill>
                <a:latin typeface="Arial" panose="020B0604020202020204" pitchFamily="34" charset="0"/>
                <a:ea typeface="MS PGothic" pitchFamily="34" charset="-128"/>
              </a:endParaRPr>
            </a:p>
          </p:txBody>
        </p:sp>
        <p:sp>
          <p:nvSpPr>
            <p:cNvPr id="193759" name="Line 225"/>
            <p:cNvSpPr>
              <a:spLocks noChangeShapeType="1"/>
            </p:cNvSpPr>
            <p:nvPr/>
          </p:nvSpPr>
          <p:spPr bwMode="auto">
            <a:xfrm>
              <a:off x="1407" y="3389"/>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760" name="Freeform 226"/>
            <p:cNvSpPr>
              <a:spLocks/>
            </p:cNvSpPr>
            <p:nvPr/>
          </p:nvSpPr>
          <p:spPr bwMode="auto">
            <a:xfrm>
              <a:off x="1455" y="3359"/>
              <a:ext cx="61"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1"/>
                    <a:pt x="0" y="0"/>
                  </a:cubicBezTo>
                  <a:lnTo>
                    <a:pt x="164" y="82"/>
                  </a:lnTo>
                  <a:close/>
                </a:path>
              </a:pathLst>
            </a:custGeom>
            <a:solidFill>
              <a:srgbClr val="FF0000"/>
            </a:solidFill>
            <a:ln w="0">
              <a:solidFill>
                <a:srgbClr val="FF0000"/>
              </a:solidFill>
              <a:round/>
              <a:headEnd/>
              <a:tailEnd/>
            </a:ln>
          </p:spPr>
          <p:txBody>
            <a:bodyPr/>
            <a:lstStyle/>
            <a:p>
              <a:endParaRPr lang="zh-CN" altLang="en-US"/>
            </a:p>
          </p:txBody>
        </p:sp>
        <p:sp>
          <p:nvSpPr>
            <p:cNvPr id="193761" name="Line 227"/>
            <p:cNvSpPr>
              <a:spLocks noChangeShapeType="1"/>
            </p:cNvSpPr>
            <p:nvPr/>
          </p:nvSpPr>
          <p:spPr bwMode="auto">
            <a:xfrm>
              <a:off x="1403" y="3630"/>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762" name="Freeform 228"/>
            <p:cNvSpPr>
              <a:spLocks/>
            </p:cNvSpPr>
            <p:nvPr/>
          </p:nvSpPr>
          <p:spPr bwMode="auto">
            <a:xfrm>
              <a:off x="1451" y="3599"/>
              <a:ext cx="62"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5" y="112"/>
                    <a:pt x="25" y="51"/>
                    <a:pt x="0" y="0"/>
                  </a:cubicBezTo>
                  <a:lnTo>
                    <a:pt x="164" y="82"/>
                  </a:lnTo>
                  <a:close/>
                </a:path>
              </a:pathLst>
            </a:custGeom>
            <a:solidFill>
              <a:srgbClr val="FF0000"/>
            </a:solidFill>
            <a:ln w="0">
              <a:solidFill>
                <a:srgbClr val="FF0000"/>
              </a:solidFill>
              <a:round/>
              <a:headEnd/>
              <a:tailEnd/>
            </a:ln>
          </p:spPr>
          <p:txBody>
            <a:bodyPr/>
            <a:lstStyle/>
            <a:p>
              <a:endParaRPr lang="zh-CN" altLang="en-US"/>
            </a:p>
          </p:txBody>
        </p:sp>
        <p:sp>
          <p:nvSpPr>
            <p:cNvPr id="193763" name="Line 229"/>
            <p:cNvSpPr>
              <a:spLocks noChangeShapeType="1"/>
            </p:cNvSpPr>
            <p:nvPr/>
          </p:nvSpPr>
          <p:spPr bwMode="auto">
            <a:xfrm>
              <a:off x="1403" y="3476"/>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764" name="Freeform 230"/>
            <p:cNvSpPr>
              <a:spLocks/>
            </p:cNvSpPr>
            <p:nvPr/>
          </p:nvSpPr>
          <p:spPr bwMode="auto">
            <a:xfrm>
              <a:off x="1451" y="3446"/>
              <a:ext cx="62"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5" y="112"/>
                    <a:pt x="25" y="51"/>
                    <a:pt x="0" y="0"/>
                  </a:cubicBezTo>
                  <a:lnTo>
                    <a:pt x="164" y="82"/>
                  </a:lnTo>
                  <a:close/>
                </a:path>
              </a:pathLst>
            </a:custGeom>
            <a:solidFill>
              <a:srgbClr val="FF0000"/>
            </a:solidFill>
            <a:ln w="0">
              <a:solidFill>
                <a:srgbClr val="FF0000"/>
              </a:solidFill>
              <a:round/>
              <a:headEnd/>
              <a:tailEnd/>
            </a:ln>
          </p:spPr>
          <p:txBody>
            <a:bodyPr/>
            <a:lstStyle/>
            <a:p>
              <a:endParaRPr lang="zh-CN" altLang="en-US"/>
            </a:p>
          </p:txBody>
        </p:sp>
        <p:sp>
          <p:nvSpPr>
            <p:cNvPr id="193765" name="Line 231"/>
            <p:cNvSpPr>
              <a:spLocks noChangeShapeType="1"/>
            </p:cNvSpPr>
            <p:nvPr/>
          </p:nvSpPr>
          <p:spPr bwMode="auto">
            <a:xfrm>
              <a:off x="1403" y="3553"/>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766" name="Freeform 232"/>
            <p:cNvSpPr>
              <a:spLocks/>
            </p:cNvSpPr>
            <p:nvPr/>
          </p:nvSpPr>
          <p:spPr bwMode="auto">
            <a:xfrm>
              <a:off x="1451" y="3522"/>
              <a:ext cx="62"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5" y="112"/>
                    <a:pt x="25" y="51"/>
                    <a:pt x="0" y="0"/>
                  </a:cubicBezTo>
                  <a:lnTo>
                    <a:pt x="164" y="82"/>
                  </a:lnTo>
                  <a:close/>
                </a:path>
              </a:pathLst>
            </a:custGeom>
            <a:solidFill>
              <a:srgbClr val="FF0000"/>
            </a:solidFill>
            <a:ln w="0">
              <a:solidFill>
                <a:srgbClr val="FF0000"/>
              </a:solidFill>
              <a:round/>
              <a:headEnd/>
              <a:tailEnd/>
            </a:ln>
          </p:spPr>
          <p:txBody>
            <a:bodyPr/>
            <a:lstStyle/>
            <a:p>
              <a:endParaRPr lang="zh-CN" altLang="en-US"/>
            </a:p>
          </p:txBody>
        </p:sp>
      </p:grpSp>
      <p:grpSp>
        <p:nvGrpSpPr>
          <p:cNvPr id="20" name="Group 643"/>
          <p:cNvGrpSpPr>
            <a:grpSpLocks/>
          </p:cNvGrpSpPr>
          <p:nvPr/>
        </p:nvGrpSpPr>
        <p:grpSpPr bwMode="auto">
          <a:xfrm>
            <a:off x="2535238" y="5099050"/>
            <a:ext cx="277812" cy="765175"/>
            <a:chOff x="1597" y="3212"/>
            <a:chExt cx="175" cy="482"/>
          </a:xfrm>
        </p:grpSpPr>
        <p:sp>
          <p:nvSpPr>
            <p:cNvPr id="193747" name="Rectangle 233"/>
            <p:cNvSpPr>
              <a:spLocks noChangeArrowheads="1"/>
            </p:cNvSpPr>
            <p:nvPr/>
          </p:nvSpPr>
          <p:spPr bwMode="auto">
            <a:xfrm>
              <a:off x="1597" y="3338"/>
              <a:ext cx="175" cy="356"/>
            </a:xfrm>
            <a:prstGeom prst="rect">
              <a:avLst/>
            </a:prstGeom>
            <a:solidFill>
              <a:srgbClr val="CCFF99"/>
            </a:solidFill>
            <a:ln w="28575">
              <a:solidFill>
                <a:schemeClr val="tx1"/>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3748" name="Rectangle 235"/>
            <p:cNvSpPr>
              <a:spLocks noChangeArrowheads="1"/>
            </p:cNvSpPr>
            <p:nvPr/>
          </p:nvSpPr>
          <p:spPr bwMode="auto">
            <a:xfrm>
              <a:off x="1645" y="3212"/>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itchFamily="34" charset="-128"/>
                </a:rPr>
                <a:t>B</a:t>
              </a:r>
              <a:endParaRPr lang="en-US" altLang="zh-CN" sz="1800">
                <a:solidFill>
                  <a:srgbClr val="000000"/>
                </a:solidFill>
                <a:latin typeface="Arial" panose="020B0604020202020204" pitchFamily="34" charset="0"/>
                <a:ea typeface="MS PGothic" pitchFamily="34" charset="-128"/>
              </a:endParaRPr>
            </a:p>
          </p:txBody>
        </p:sp>
        <p:sp>
          <p:nvSpPr>
            <p:cNvPr id="193749" name="Line 236"/>
            <p:cNvSpPr>
              <a:spLocks noChangeShapeType="1"/>
            </p:cNvSpPr>
            <p:nvPr/>
          </p:nvSpPr>
          <p:spPr bwMode="auto">
            <a:xfrm>
              <a:off x="1641" y="3389"/>
              <a:ext cx="63" cy="0"/>
            </a:xfrm>
            <a:prstGeom prst="line">
              <a:avLst/>
            </a:prstGeom>
            <a:noFill/>
            <a:ln w="15875" cap="rnd">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750" name="Freeform 237"/>
            <p:cNvSpPr>
              <a:spLocks/>
            </p:cNvSpPr>
            <p:nvPr/>
          </p:nvSpPr>
          <p:spPr bwMode="auto">
            <a:xfrm>
              <a:off x="1689" y="3359"/>
              <a:ext cx="61"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1"/>
                    <a:pt x="0" y="0"/>
                  </a:cubicBezTo>
                  <a:lnTo>
                    <a:pt x="164" y="82"/>
                  </a:lnTo>
                  <a:close/>
                </a:path>
              </a:pathLst>
            </a:custGeom>
            <a:solidFill>
              <a:srgbClr val="3366FF"/>
            </a:solidFill>
            <a:ln w="0">
              <a:solidFill>
                <a:srgbClr val="0066FF"/>
              </a:solidFill>
              <a:round/>
              <a:headEnd/>
              <a:tailEnd/>
            </a:ln>
          </p:spPr>
          <p:txBody>
            <a:bodyPr/>
            <a:lstStyle/>
            <a:p>
              <a:endParaRPr lang="zh-CN" altLang="en-US"/>
            </a:p>
          </p:txBody>
        </p:sp>
        <p:sp>
          <p:nvSpPr>
            <p:cNvPr id="193751" name="Line 240"/>
            <p:cNvSpPr>
              <a:spLocks noChangeShapeType="1"/>
            </p:cNvSpPr>
            <p:nvPr/>
          </p:nvSpPr>
          <p:spPr bwMode="auto">
            <a:xfrm>
              <a:off x="1638" y="3476"/>
              <a:ext cx="62" cy="0"/>
            </a:xfrm>
            <a:prstGeom prst="line">
              <a:avLst/>
            </a:prstGeom>
            <a:noFill/>
            <a:ln w="15875" cap="rnd">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752" name="Freeform 241"/>
            <p:cNvSpPr>
              <a:spLocks/>
            </p:cNvSpPr>
            <p:nvPr/>
          </p:nvSpPr>
          <p:spPr bwMode="auto">
            <a:xfrm>
              <a:off x="1685" y="3446"/>
              <a:ext cx="62"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1"/>
                    <a:pt x="0" y="0"/>
                  </a:cubicBezTo>
                  <a:lnTo>
                    <a:pt x="164" y="82"/>
                  </a:lnTo>
                  <a:close/>
                </a:path>
              </a:pathLst>
            </a:custGeom>
            <a:solidFill>
              <a:srgbClr val="3366FF"/>
            </a:solidFill>
            <a:ln w="0">
              <a:solidFill>
                <a:srgbClr val="0066FF"/>
              </a:solidFill>
              <a:round/>
              <a:headEnd/>
              <a:tailEnd/>
            </a:ln>
          </p:spPr>
          <p:txBody>
            <a:bodyPr/>
            <a:lstStyle/>
            <a:p>
              <a:endParaRPr lang="zh-CN" altLang="en-US"/>
            </a:p>
          </p:txBody>
        </p:sp>
        <p:sp>
          <p:nvSpPr>
            <p:cNvPr id="193753" name="Line 242"/>
            <p:cNvSpPr>
              <a:spLocks noChangeShapeType="1"/>
            </p:cNvSpPr>
            <p:nvPr/>
          </p:nvSpPr>
          <p:spPr bwMode="auto">
            <a:xfrm>
              <a:off x="1638" y="3553"/>
              <a:ext cx="62" cy="0"/>
            </a:xfrm>
            <a:prstGeom prst="line">
              <a:avLst/>
            </a:prstGeom>
            <a:noFill/>
            <a:ln w="15875" cap="rnd">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754" name="Freeform 243"/>
            <p:cNvSpPr>
              <a:spLocks/>
            </p:cNvSpPr>
            <p:nvPr/>
          </p:nvSpPr>
          <p:spPr bwMode="auto">
            <a:xfrm>
              <a:off x="1685" y="3522"/>
              <a:ext cx="62"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1"/>
                    <a:pt x="0" y="0"/>
                  </a:cubicBezTo>
                  <a:lnTo>
                    <a:pt x="164" y="82"/>
                  </a:lnTo>
                  <a:close/>
                </a:path>
              </a:pathLst>
            </a:custGeom>
            <a:solidFill>
              <a:srgbClr val="3366FF"/>
            </a:solidFill>
            <a:ln w="0">
              <a:solidFill>
                <a:srgbClr val="0066FF"/>
              </a:solidFill>
              <a:round/>
              <a:headEnd/>
              <a:tailEnd/>
            </a:ln>
          </p:spPr>
          <p:txBody>
            <a:bodyPr/>
            <a:lstStyle/>
            <a:p>
              <a:endParaRPr lang="zh-CN" altLang="en-US"/>
            </a:p>
          </p:txBody>
        </p:sp>
        <p:sp>
          <p:nvSpPr>
            <p:cNvPr id="193755" name="Line 249"/>
            <p:cNvSpPr>
              <a:spLocks noChangeShapeType="1"/>
            </p:cNvSpPr>
            <p:nvPr/>
          </p:nvSpPr>
          <p:spPr bwMode="auto">
            <a:xfrm>
              <a:off x="1634" y="3629"/>
              <a:ext cx="62"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756" name="Freeform 250"/>
            <p:cNvSpPr>
              <a:spLocks/>
            </p:cNvSpPr>
            <p:nvPr/>
          </p:nvSpPr>
          <p:spPr bwMode="auto">
            <a:xfrm>
              <a:off x="1681" y="3598"/>
              <a:ext cx="62"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1"/>
                    <a:pt x="0" y="0"/>
                  </a:cubicBezTo>
                  <a:lnTo>
                    <a:pt x="164" y="82"/>
                  </a:lnTo>
                  <a:close/>
                </a:path>
              </a:pathLst>
            </a:custGeom>
            <a:solidFill>
              <a:srgbClr val="FF0000"/>
            </a:solidFill>
            <a:ln w="0">
              <a:solidFill>
                <a:srgbClr val="FF0000"/>
              </a:solidFill>
              <a:round/>
              <a:headEnd/>
              <a:tailEnd/>
            </a:ln>
          </p:spPr>
          <p:txBody>
            <a:bodyPr/>
            <a:lstStyle/>
            <a:p>
              <a:endParaRPr lang="zh-CN" altLang="en-US"/>
            </a:p>
          </p:txBody>
        </p:sp>
      </p:grpSp>
      <p:grpSp>
        <p:nvGrpSpPr>
          <p:cNvPr id="21" name="Group 644"/>
          <p:cNvGrpSpPr>
            <a:grpSpLocks/>
          </p:cNvGrpSpPr>
          <p:nvPr/>
        </p:nvGrpSpPr>
        <p:grpSpPr bwMode="auto">
          <a:xfrm>
            <a:off x="2906713" y="5099050"/>
            <a:ext cx="277812" cy="765175"/>
            <a:chOff x="1831" y="3212"/>
            <a:chExt cx="175" cy="482"/>
          </a:xfrm>
        </p:grpSpPr>
        <p:sp>
          <p:nvSpPr>
            <p:cNvPr id="193743" name="Rectangle 244"/>
            <p:cNvSpPr>
              <a:spLocks noChangeArrowheads="1"/>
            </p:cNvSpPr>
            <p:nvPr/>
          </p:nvSpPr>
          <p:spPr bwMode="auto">
            <a:xfrm>
              <a:off x="1831" y="3338"/>
              <a:ext cx="175" cy="356"/>
            </a:xfrm>
            <a:prstGeom prst="rect">
              <a:avLst/>
            </a:prstGeom>
            <a:solidFill>
              <a:srgbClr val="CCFF99"/>
            </a:solidFill>
            <a:ln w="28575">
              <a:solidFill>
                <a:schemeClr val="tx1"/>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3744" name="Rectangle 246"/>
            <p:cNvSpPr>
              <a:spLocks noChangeArrowheads="1"/>
            </p:cNvSpPr>
            <p:nvPr/>
          </p:nvSpPr>
          <p:spPr bwMode="auto">
            <a:xfrm>
              <a:off x="1879" y="3212"/>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itchFamily="34" charset="-128"/>
                </a:rPr>
                <a:t>B</a:t>
              </a:r>
              <a:endParaRPr lang="en-US" altLang="zh-CN" sz="1800">
                <a:solidFill>
                  <a:srgbClr val="000000"/>
                </a:solidFill>
                <a:latin typeface="Arial" panose="020B0604020202020204" pitchFamily="34" charset="0"/>
                <a:ea typeface="MS PGothic" pitchFamily="34" charset="-128"/>
              </a:endParaRPr>
            </a:p>
          </p:txBody>
        </p:sp>
        <p:sp>
          <p:nvSpPr>
            <p:cNvPr id="193745" name="Line 253"/>
            <p:cNvSpPr>
              <a:spLocks noChangeShapeType="1"/>
            </p:cNvSpPr>
            <p:nvPr/>
          </p:nvSpPr>
          <p:spPr bwMode="auto">
            <a:xfrm>
              <a:off x="1872" y="3553"/>
              <a:ext cx="62"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746" name="Freeform 254"/>
            <p:cNvSpPr>
              <a:spLocks/>
            </p:cNvSpPr>
            <p:nvPr/>
          </p:nvSpPr>
          <p:spPr bwMode="auto">
            <a:xfrm>
              <a:off x="1919" y="3522"/>
              <a:ext cx="62"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1"/>
                    <a:pt x="0" y="0"/>
                  </a:cubicBezTo>
                  <a:lnTo>
                    <a:pt x="164" y="82"/>
                  </a:lnTo>
                  <a:close/>
                </a:path>
              </a:pathLst>
            </a:custGeom>
            <a:solidFill>
              <a:srgbClr val="FF0000"/>
            </a:solidFill>
            <a:ln w="0">
              <a:solidFill>
                <a:srgbClr val="FF0000"/>
              </a:solidFill>
              <a:round/>
              <a:headEnd/>
              <a:tailEnd/>
            </a:ln>
          </p:spPr>
          <p:txBody>
            <a:bodyPr/>
            <a:lstStyle/>
            <a:p>
              <a:endParaRPr lang="zh-CN" altLang="en-US"/>
            </a:p>
          </p:txBody>
        </p:sp>
      </p:grpSp>
      <p:grpSp>
        <p:nvGrpSpPr>
          <p:cNvPr id="22" name="Group 611"/>
          <p:cNvGrpSpPr>
            <a:grpSpLocks/>
          </p:cNvGrpSpPr>
          <p:nvPr/>
        </p:nvGrpSpPr>
        <p:grpSpPr bwMode="auto">
          <a:xfrm>
            <a:off x="5129213" y="5099050"/>
            <a:ext cx="276225" cy="765175"/>
            <a:chOff x="3231" y="3212"/>
            <a:chExt cx="174" cy="482"/>
          </a:xfrm>
        </p:grpSpPr>
        <p:sp>
          <p:nvSpPr>
            <p:cNvPr id="193733" name="Rectangle 255"/>
            <p:cNvSpPr>
              <a:spLocks noChangeArrowheads="1"/>
            </p:cNvSpPr>
            <p:nvPr/>
          </p:nvSpPr>
          <p:spPr bwMode="auto">
            <a:xfrm>
              <a:off x="3231" y="3338"/>
              <a:ext cx="174" cy="356"/>
            </a:xfrm>
            <a:prstGeom prst="rect">
              <a:avLst/>
            </a:prstGeom>
            <a:solidFill>
              <a:srgbClr val="CCFFFF"/>
            </a:solidFill>
            <a:ln w="19050">
              <a:solidFill>
                <a:schemeClr val="tx1"/>
              </a:solidFill>
              <a:prstDash val="lgDash"/>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3734" name="Rectangle 257"/>
            <p:cNvSpPr>
              <a:spLocks noChangeArrowheads="1"/>
            </p:cNvSpPr>
            <p:nvPr/>
          </p:nvSpPr>
          <p:spPr bwMode="auto">
            <a:xfrm>
              <a:off x="3271" y="3212"/>
              <a:ext cx="87"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itchFamily="34" charset="-128"/>
                </a:rPr>
                <a:t>G</a:t>
              </a:r>
              <a:endParaRPr lang="en-US" altLang="zh-CN" sz="1800">
                <a:solidFill>
                  <a:srgbClr val="000000"/>
                </a:solidFill>
                <a:latin typeface="Arial" panose="020B0604020202020204" pitchFamily="34" charset="0"/>
                <a:ea typeface="MS PGothic" pitchFamily="34" charset="-128"/>
              </a:endParaRPr>
            </a:p>
          </p:txBody>
        </p:sp>
        <p:sp>
          <p:nvSpPr>
            <p:cNvPr id="193735" name="Line 258"/>
            <p:cNvSpPr>
              <a:spLocks noChangeShapeType="1"/>
            </p:cNvSpPr>
            <p:nvPr/>
          </p:nvSpPr>
          <p:spPr bwMode="auto">
            <a:xfrm>
              <a:off x="3274" y="3389"/>
              <a:ext cx="63" cy="0"/>
            </a:xfrm>
            <a:prstGeom prst="line">
              <a:avLst/>
            </a:prstGeom>
            <a:noFill/>
            <a:ln w="15875" cap="rnd">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736" name="Freeform 259"/>
            <p:cNvSpPr>
              <a:spLocks/>
            </p:cNvSpPr>
            <p:nvPr/>
          </p:nvSpPr>
          <p:spPr bwMode="auto">
            <a:xfrm>
              <a:off x="3322" y="3359"/>
              <a:ext cx="61" cy="61"/>
            </a:xfrm>
            <a:custGeom>
              <a:avLst/>
              <a:gdLst>
                <a:gd name="T0" fmla="*/ 0 w 163"/>
                <a:gd name="T1" fmla="*/ 0 h 164"/>
                <a:gd name="T2" fmla="*/ 0 w 163"/>
                <a:gd name="T3" fmla="*/ 0 h 164"/>
                <a:gd name="T4" fmla="*/ 0 w 163"/>
                <a:gd name="T5" fmla="*/ 0 h 164"/>
                <a:gd name="T6" fmla="*/ 0 w 163"/>
                <a:gd name="T7" fmla="*/ 0 h 164"/>
                <a:gd name="T8" fmla="*/ 0 w 163"/>
                <a:gd name="T9" fmla="*/ 0 h 164"/>
                <a:gd name="T10" fmla="*/ 0 60000 65536"/>
                <a:gd name="T11" fmla="*/ 0 60000 65536"/>
                <a:gd name="T12" fmla="*/ 0 60000 65536"/>
                <a:gd name="T13" fmla="*/ 0 60000 65536"/>
                <a:gd name="T14" fmla="*/ 0 60000 65536"/>
                <a:gd name="T15" fmla="*/ 0 w 163"/>
                <a:gd name="T16" fmla="*/ 0 h 164"/>
                <a:gd name="T17" fmla="*/ 163 w 163"/>
                <a:gd name="T18" fmla="*/ 164 h 164"/>
              </a:gdLst>
              <a:ahLst/>
              <a:cxnLst>
                <a:cxn ang="T10">
                  <a:pos x="T0" y="T1"/>
                </a:cxn>
                <a:cxn ang="T11">
                  <a:pos x="T2" y="T3"/>
                </a:cxn>
                <a:cxn ang="T12">
                  <a:pos x="T4" y="T5"/>
                </a:cxn>
                <a:cxn ang="T13">
                  <a:pos x="T6" y="T7"/>
                </a:cxn>
                <a:cxn ang="T14">
                  <a:pos x="T8" y="T9"/>
                </a:cxn>
              </a:cxnLst>
              <a:rect l="T15" t="T16" r="T17" b="T18"/>
              <a:pathLst>
                <a:path w="163" h="164">
                  <a:moveTo>
                    <a:pt x="163" y="82"/>
                  </a:moveTo>
                  <a:lnTo>
                    <a:pt x="0" y="164"/>
                  </a:lnTo>
                  <a:cubicBezTo>
                    <a:pt x="25" y="112"/>
                    <a:pt x="25" y="51"/>
                    <a:pt x="0" y="0"/>
                  </a:cubicBezTo>
                  <a:lnTo>
                    <a:pt x="163" y="82"/>
                  </a:lnTo>
                  <a:close/>
                </a:path>
              </a:pathLst>
            </a:custGeom>
            <a:solidFill>
              <a:srgbClr val="3366FF"/>
            </a:solidFill>
            <a:ln w="0">
              <a:solidFill>
                <a:srgbClr val="0066FF"/>
              </a:solidFill>
              <a:round/>
              <a:headEnd/>
              <a:tailEnd/>
            </a:ln>
          </p:spPr>
          <p:txBody>
            <a:bodyPr/>
            <a:lstStyle/>
            <a:p>
              <a:endParaRPr lang="zh-CN" altLang="en-US"/>
            </a:p>
          </p:txBody>
        </p:sp>
        <p:sp>
          <p:nvSpPr>
            <p:cNvPr id="193737" name="Line 260"/>
            <p:cNvSpPr>
              <a:spLocks noChangeShapeType="1"/>
            </p:cNvSpPr>
            <p:nvPr/>
          </p:nvSpPr>
          <p:spPr bwMode="auto">
            <a:xfrm>
              <a:off x="3271" y="3630"/>
              <a:ext cx="62" cy="0"/>
            </a:xfrm>
            <a:prstGeom prst="line">
              <a:avLst/>
            </a:prstGeom>
            <a:noFill/>
            <a:ln w="15875" cap="rnd">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738" name="Freeform 261"/>
            <p:cNvSpPr>
              <a:spLocks/>
            </p:cNvSpPr>
            <p:nvPr/>
          </p:nvSpPr>
          <p:spPr bwMode="auto">
            <a:xfrm>
              <a:off x="3318" y="3599"/>
              <a:ext cx="62"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1"/>
                    <a:pt x="0" y="0"/>
                  </a:cubicBezTo>
                  <a:lnTo>
                    <a:pt x="164" y="82"/>
                  </a:lnTo>
                  <a:close/>
                </a:path>
              </a:pathLst>
            </a:custGeom>
            <a:solidFill>
              <a:srgbClr val="3366FF"/>
            </a:solidFill>
            <a:ln w="0">
              <a:solidFill>
                <a:srgbClr val="0066FF"/>
              </a:solidFill>
              <a:round/>
              <a:headEnd/>
              <a:tailEnd/>
            </a:ln>
          </p:spPr>
          <p:txBody>
            <a:bodyPr/>
            <a:lstStyle/>
            <a:p>
              <a:endParaRPr lang="zh-CN" altLang="en-US"/>
            </a:p>
          </p:txBody>
        </p:sp>
        <p:sp>
          <p:nvSpPr>
            <p:cNvPr id="193739" name="Line 262"/>
            <p:cNvSpPr>
              <a:spLocks noChangeShapeType="1"/>
            </p:cNvSpPr>
            <p:nvPr/>
          </p:nvSpPr>
          <p:spPr bwMode="auto">
            <a:xfrm>
              <a:off x="3271" y="3476"/>
              <a:ext cx="62" cy="0"/>
            </a:xfrm>
            <a:prstGeom prst="line">
              <a:avLst/>
            </a:prstGeom>
            <a:noFill/>
            <a:ln w="15875" cap="rnd">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740" name="Freeform 263"/>
            <p:cNvSpPr>
              <a:spLocks/>
            </p:cNvSpPr>
            <p:nvPr/>
          </p:nvSpPr>
          <p:spPr bwMode="auto">
            <a:xfrm>
              <a:off x="3318" y="3446"/>
              <a:ext cx="62"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1"/>
                    <a:pt x="0" y="0"/>
                  </a:cubicBezTo>
                  <a:lnTo>
                    <a:pt x="164" y="82"/>
                  </a:lnTo>
                  <a:close/>
                </a:path>
              </a:pathLst>
            </a:custGeom>
            <a:solidFill>
              <a:srgbClr val="3366FF"/>
            </a:solidFill>
            <a:ln w="0">
              <a:solidFill>
                <a:srgbClr val="0066FF"/>
              </a:solidFill>
              <a:round/>
              <a:headEnd/>
              <a:tailEnd/>
            </a:ln>
          </p:spPr>
          <p:txBody>
            <a:bodyPr/>
            <a:lstStyle/>
            <a:p>
              <a:endParaRPr lang="zh-CN" altLang="en-US"/>
            </a:p>
          </p:txBody>
        </p:sp>
        <p:sp>
          <p:nvSpPr>
            <p:cNvPr id="193741" name="Line 264"/>
            <p:cNvSpPr>
              <a:spLocks noChangeShapeType="1"/>
            </p:cNvSpPr>
            <p:nvPr/>
          </p:nvSpPr>
          <p:spPr bwMode="auto">
            <a:xfrm>
              <a:off x="3271" y="3553"/>
              <a:ext cx="62" cy="0"/>
            </a:xfrm>
            <a:prstGeom prst="line">
              <a:avLst/>
            </a:prstGeom>
            <a:noFill/>
            <a:ln w="15875" cap="rnd">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742" name="Freeform 265"/>
            <p:cNvSpPr>
              <a:spLocks/>
            </p:cNvSpPr>
            <p:nvPr/>
          </p:nvSpPr>
          <p:spPr bwMode="auto">
            <a:xfrm>
              <a:off x="3318" y="3522"/>
              <a:ext cx="62"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1"/>
                    <a:pt x="0" y="0"/>
                  </a:cubicBezTo>
                  <a:lnTo>
                    <a:pt x="164" y="82"/>
                  </a:lnTo>
                  <a:close/>
                </a:path>
              </a:pathLst>
            </a:custGeom>
            <a:solidFill>
              <a:srgbClr val="3366FF"/>
            </a:solidFill>
            <a:ln w="0">
              <a:solidFill>
                <a:srgbClr val="0066FF"/>
              </a:solidFill>
              <a:round/>
              <a:headEnd/>
              <a:tailEnd/>
            </a:ln>
          </p:spPr>
          <p:txBody>
            <a:bodyPr/>
            <a:lstStyle/>
            <a:p>
              <a:endParaRPr lang="zh-CN" altLang="en-US"/>
            </a:p>
          </p:txBody>
        </p:sp>
      </p:grpSp>
      <p:grpSp>
        <p:nvGrpSpPr>
          <p:cNvPr id="23" name="Group 612"/>
          <p:cNvGrpSpPr>
            <a:grpSpLocks/>
          </p:cNvGrpSpPr>
          <p:nvPr/>
        </p:nvGrpSpPr>
        <p:grpSpPr bwMode="auto">
          <a:xfrm>
            <a:off x="5500688" y="5099050"/>
            <a:ext cx="276225" cy="765175"/>
            <a:chOff x="3465" y="3212"/>
            <a:chExt cx="174" cy="482"/>
          </a:xfrm>
        </p:grpSpPr>
        <p:sp>
          <p:nvSpPr>
            <p:cNvPr id="193723" name="Rectangle 266"/>
            <p:cNvSpPr>
              <a:spLocks noChangeArrowheads="1"/>
            </p:cNvSpPr>
            <p:nvPr/>
          </p:nvSpPr>
          <p:spPr bwMode="auto">
            <a:xfrm>
              <a:off x="3465" y="3338"/>
              <a:ext cx="174" cy="356"/>
            </a:xfrm>
            <a:prstGeom prst="rect">
              <a:avLst/>
            </a:prstGeom>
            <a:solidFill>
              <a:srgbClr val="FFCCCC"/>
            </a:solidFill>
            <a:ln w="19050">
              <a:solidFill>
                <a:schemeClr val="tx1"/>
              </a:solidFill>
              <a:prstDash val="lgDash"/>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3724" name="Rectangle 268"/>
            <p:cNvSpPr>
              <a:spLocks noChangeArrowheads="1"/>
            </p:cNvSpPr>
            <p:nvPr/>
          </p:nvSpPr>
          <p:spPr bwMode="auto">
            <a:xfrm>
              <a:off x="3505" y="3212"/>
              <a:ext cx="87"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itchFamily="34" charset="-128"/>
                </a:rPr>
                <a:t>G</a:t>
              </a:r>
              <a:endParaRPr lang="en-US" altLang="zh-CN" sz="1800">
                <a:solidFill>
                  <a:srgbClr val="000000"/>
                </a:solidFill>
                <a:latin typeface="Arial" panose="020B0604020202020204" pitchFamily="34" charset="0"/>
                <a:ea typeface="MS PGothic" pitchFamily="34" charset="-128"/>
              </a:endParaRPr>
            </a:p>
          </p:txBody>
        </p:sp>
        <p:sp>
          <p:nvSpPr>
            <p:cNvPr id="193725" name="Line 269"/>
            <p:cNvSpPr>
              <a:spLocks noChangeShapeType="1"/>
            </p:cNvSpPr>
            <p:nvPr/>
          </p:nvSpPr>
          <p:spPr bwMode="auto">
            <a:xfrm>
              <a:off x="3508" y="3389"/>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726" name="Freeform 270"/>
            <p:cNvSpPr>
              <a:spLocks/>
            </p:cNvSpPr>
            <p:nvPr/>
          </p:nvSpPr>
          <p:spPr bwMode="auto">
            <a:xfrm>
              <a:off x="3556" y="3359"/>
              <a:ext cx="62"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1"/>
                    <a:pt x="0" y="0"/>
                  </a:cubicBezTo>
                  <a:lnTo>
                    <a:pt x="164" y="82"/>
                  </a:lnTo>
                  <a:close/>
                </a:path>
              </a:pathLst>
            </a:custGeom>
            <a:solidFill>
              <a:srgbClr val="FF0000"/>
            </a:solidFill>
            <a:ln w="0">
              <a:solidFill>
                <a:srgbClr val="FF0000"/>
              </a:solidFill>
              <a:round/>
              <a:headEnd/>
              <a:tailEnd/>
            </a:ln>
          </p:spPr>
          <p:txBody>
            <a:bodyPr/>
            <a:lstStyle/>
            <a:p>
              <a:endParaRPr lang="zh-CN" altLang="en-US"/>
            </a:p>
          </p:txBody>
        </p:sp>
        <p:sp>
          <p:nvSpPr>
            <p:cNvPr id="193727" name="Line 271"/>
            <p:cNvSpPr>
              <a:spLocks noChangeShapeType="1"/>
            </p:cNvSpPr>
            <p:nvPr/>
          </p:nvSpPr>
          <p:spPr bwMode="auto">
            <a:xfrm>
              <a:off x="3505" y="3630"/>
              <a:ext cx="62"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728" name="Freeform 272"/>
            <p:cNvSpPr>
              <a:spLocks/>
            </p:cNvSpPr>
            <p:nvPr/>
          </p:nvSpPr>
          <p:spPr bwMode="auto">
            <a:xfrm>
              <a:off x="3553" y="3599"/>
              <a:ext cx="61" cy="62"/>
            </a:xfrm>
            <a:custGeom>
              <a:avLst/>
              <a:gdLst>
                <a:gd name="T0" fmla="*/ 0 w 163"/>
                <a:gd name="T1" fmla="*/ 0 h 164"/>
                <a:gd name="T2" fmla="*/ 0 w 163"/>
                <a:gd name="T3" fmla="*/ 0 h 164"/>
                <a:gd name="T4" fmla="*/ 0 w 163"/>
                <a:gd name="T5" fmla="*/ 0 h 164"/>
                <a:gd name="T6" fmla="*/ 0 w 163"/>
                <a:gd name="T7" fmla="*/ 0 h 164"/>
                <a:gd name="T8" fmla="*/ 0 w 163"/>
                <a:gd name="T9" fmla="*/ 0 h 164"/>
                <a:gd name="T10" fmla="*/ 0 60000 65536"/>
                <a:gd name="T11" fmla="*/ 0 60000 65536"/>
                <a:gd name="T12" fmla="*/ 0 60000 65536"/>
                <a:gd name="T13" fmla="*/ 0 60000 65536"/>
                <a:gd name="T14" fmla="*/ 0 60000 65536"/>
                <a:gd name="T15" fmla="*/ 0 w 163"/>
                <a:gd name="T16" fmla="*/ 0 h 164"/>
                <a:gd name="T17" fmla="*/ 163 w 163"/>
                <a:gd name="T18" fmla="*/ 164 h 164"/>
              </a:gdLst>
              <a:ahLst/>
              <a:cxnLst>
                <a:cxn ang="T10">
                  <a:pos x="T0" y="T1"/>
                </a:cxn>
                <a:cxn ang="T11">
                  <a:pos x="T2" y="T3"/>
                </a:cxn>
                <a:cxn ang="T12">
                  <a:pos x="T4" y="T5"/>
                </a:cxn>
                <a:cxn ang="T13">
                  <a:pos x="T6" y="T7"/>
                </a:cxn>
                <a:cxn ang="T14">
                  <a:pos x="T8" y="T9"/>
                </a:cxn>
              </a:cxnLst>
              <a:rect l="T15" t="T16" r="T17" b="T18"/>
              <a:pathLst>
                <a:path w="163" h="164">
                  <a:moveTo>
                    <a:pt x="163" y="82"/>
                  </a:moveTo>
                  <a:lnTo>
                    <a:pt x="0" y="164"/>
                  </a:lnTo>
                  <a:cubicBezTo>
                    <a:pt x="25" y="112"/>
                    <a:pt x="25" y="51"/>
                    <a:pt x="0" y="0"/>
                  </a:cubicBezTo>
                  <a:lnTo>
                    <a:pt x="163" y="82"/>
                  </a:lnTo>
                  <a:close/>
                </a:path>
              </a:pathLst>
            </a:custGeom>
            <a:solidFill>
              <a:srgbClr val="FF0000"/>
            </a:solidFill>
            <a:ln w="0">
              <a:solidFill>
                <a:srgbClr val="FF0000"/>
              </a:solidFill>
              <a:round/>
              <a:headEnd/>
              <a:tailEnd/>
            </a:ln>
          </p:spPr>
          <p:txBody>
            <a:bodyPr/>
            <a:lstStyle/>
            <a:p>
              <a:endParaRPr lang="zh-CN" altLang="en-US"/>
            </a:p>
          </p:txBody>
        </p:sp>
        <p:sp>
          <p:nvSpPr>
            <p:cNvPr id="193729" name="Line 273"/>
            <p:cNvSpPr>
              <a:spLocks noChangeShapeType="1"/>
            </p:cNvSpPr>
            <p:nvPr/>
          </p:nvSpPr>
          <p:spPr bwMode="auto">
            <a:xfrm>
              <a:off x="3505" y="3476"/>
              <a:ext cx="62"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730" name="Freeform 274"/>
            <p:cNvSpPr>
              <a:spLocks/>
            </p:cNvSpPr>
            <p:nvPr/>
          </p:nvSpPr>
          <p:spPr bwMode="auto">
            <a:xfrm>
              <a:off x="3553" y="3446"/>
              <a:ext cx="61" cy="61"/>
            </a:xfrm>
            <a:custGeom>
              <a:avLst/>
              <a:gdLst>
                <a:gd name="T0" fmla="*/ 0 w 163"/>
                <a:gd name="T1" fmla="*/ 0 h 164"/>
                <a:gd name="T2" fmla="*/ 0 w 163"/>
                <a:gd name="T3" fmla="*/ 0 h 164"/>
                <a:gd name="T4" fmla="*/ 0 w 163"/>
                <a:gd name="T5" fmla="*/ 0 h 164"/>
                <a:gd name="T6" fmla="*/ 0 w 163"/>
                <a:gd name="T7" fmla="*/ 0 h 164"/>
                <a:gd name="T8" fmla="*/ 0 w 163"/>
                <a:gd name="T9" fmla="*/ 0 h 164"/>
                <a:gd name="T10" fmla="*/ 0 60000 65536"/>
                <a:gd name="T11" fmla="*/ 0 60000 65536"/>
                <a:gd name="T12" fmla="*/ 0 60000 65536"/>
                <a:gd name="T13" fmla="*/ 0 60000 65536"/>
                <a:gd name="T14" fmla="*/ 0 60000 65536"/>
                <a:gd name="T15" fmla="*/ 0 w 163"/>
                <a:gd name="T16" fmla="*/ 0 h 164"/>
                <a:gd name="T17" fmla="*/ 163 w 163"/>
                <a:gd name="T18" fmla="*/ 164 h 164"/>
              </a:gdLst>
              <a:ahLst/>
              <a:cxnLst>
                <a:cxn ang="T10">
                  <a:pos x="T0" y="T1"/>
                </a:cxn>
                <a:cxn ang="T11">
                  <a:pos x="T2" y="T3"/>
                </a:cxn>
                <a:cxn ang="T12">
                  <a:pos x="T4" y="T5"/>
                </a:cxn>
                <a:cxn ang="T13">
                  <a:pos x="T6" y="T7"/>
                </a:cxn>
                <a:cxn ang="T14">
                  <a:pos x="T8" y="T9"/>
                </a:cxn>
              </a:cxnLst>
              <a:rect l="T15" t="T16" r="T17" b="T18"/>
              <a:pathLst>
                <a:path w="163" h="164">
                  <a:moveTo>
                    <a:pt x="163" y="82"/>
                  </a:moveTo>
                  <a:lnTo>
                    <a:pt x="0" y="164"/>
                  </a:lnTo>
                  <a:cubicBezTo>
                    <a:pt x="25" y="112"/>
                    <a:pt x="25" y="51"/>
                    <a:pt x="0" y="0"/>
                  </a:cubicBezTo>
                  <a:lnTo>
                    <a:pt x="163" y="82"/>
                  </a:lnTo>
                  <a:close/>
                </a:path>
              </a:pathLst>
            </a:custGeom>
            <a:solidFill>
              <a:srgbClr val="FF0000"/>
            </a:solidFill>
            <a:ln w="0">
              <a:solidFill>
                <a:srgbClr val="FF0000"/>
              </a:solidFill>
              <a:round/>
              <a:headEnd/>
              <a:tailEnd/>
            </a:ln>
          </p:spPr>
          <p:txBody>
            <a:bodyPr/>
            <a:lstStyle/>
            <a:p>
              <a:endParaRPr lang="zh-CN" altLang="en-US"/>
            </a:p>
          </p:txBody>
        </p:sp>
        <p:sp>
          <p:nvSpPr>
            <p:cNvPr id="193731" name="Line 275"/>
            <p:cNvSpPr>
              <a:spLocks noChangeShapeType="1"/>
            </p:cNvSpPr>
            <p:nvPr/>
          </p:nvSpPr>
          <p:spPr bwMode="auto">
            <a:xfrm>
              <a:off x="3505" y="3553"/>
              <a:ext cx="62"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732" name="Freeform 276"/>
            <p:cNvSpPr>
              <a:spLocks/>
            </p:cNvSpPr>
            <p:nvPr/>
          </p:nvSpPr>
          <p:spPr bwMode="auto">
            <a:xfrm>
              <a:off x="3553" y="3522"/>
              <a:ext cx="61" cy="62"/>
            </a:xfrm>
            <a:custGeom>
              <a:avLst/>
              <a:gdLst>
                <a:gd name="T0" fmla="*/ 0 w 163"/>
                <a:gd name="T1" fmla="*/ 0 h 164"/>
                <a:gd name="T2" fmla="*/ 0 w 163"/>
                <a:gd name="T3" fmla="*/ 0 h 164"/>
                <a:gd name="T4" fmla="*/ 0 w 163"/>
                <a:gd name="T5" fmla="*/ 0 h 164"/>
                <a:gd name="T6" fmla="*/ 0 w 163"/>
                <a:gd name="T7" fmla="*/ 0 h 164"/>
                <a:gd name="T8" fmla="*/ 0 w 163"/>
                <a:gd name="T9" fmla="*/ 0 h 164"/>
                <a:gd name="T10" fmla="*/ 0 60000 65536"/>
                <a:gd name="T11" fmla="*/ 0 60000 65536"/>
                <a:gd name="T12" fmla="*/ 0 60000 65536"/>
                <a:gd name="T13" fmla="*/ 0 60000 65536"/>
                <a:gd name="T14" fmla="*/ 0 60000 65536"/>
                <a:gd name="T15" fmla="*/ 0 w 163"/>
                <a:gd name="T16" fmla="*/ 0 h 164"/>
                <a:gd name="T17" fmla="*/ 163 w 163"/>
                <a:gd name="T18" fmla="*/ 164 h 164"/>
              </a:gdLst>
              <a:ahLst/>
              <a:cxnLst>
                <a:cxn ang="T10">
                  <a:pos x="T0" y="T1"/>
                </a:cxn>
                <a:cxn ang="T11">
                  <a:pos x="T2" y="T3"/>
                </a:cxn>
                <a:cxn ang="T12">
                  <a:pos x="T4" y="T5"/>
                </a:cxn>
                <a:cxn ang="T13">
                  <a:pos x="T6" y="T7"/>
                </a:cxn>
                <a:cxn ang="T14">
                  <a:pos x="T8" y="T9"/>
                </a:cxn>
              </a:cxnLst>
              <a:rect l="T15" t="T16" r="T17" b="T18"/>
              <a:pathLst>
                <a:path w="163" h="164">
                  <a:moveTo>
                    <a:pt x="163" y="82"/>
                  </a:moveTo>
                  <a:lnTo>
                    <a:pt x="0" y="164"/>
                  </a:lnTo>
                  <a:cubicBezTo>
                    <a:pt x="25" y="112"/>
                    <a:pt x="25" y="51"/>
                    <a:pt x="0" y="0"/>
                  </a:cubicBezTo>
                  <a:lnTo>
                    <a:pt x="163" y="82"/>
                  </a:lnTo>
                  <a:close/>
                </a:path>
              </a:pathLst>
            </a:custGeom>
            <a:solidFill>
              <a:srgbClr val="FF0000"/>
            </a:solidFill>
            <a:ln w="0">
              <a:solidFill>
                <a:srgbClr val="FF0000"/>
              </a:solidFill>
              <a:round/>
              <a:headEnd/>
              <a:tailEnd/>
            </a:ln>
          </p:spPr>
          <p:txBody>
            <a:bodyPr/>
            <a:lstStyle/>
            <a:p>
              <a:endParaRPr lang="zh-CN" altLang="en-US"/>
            </a:p>
          </p:txBody>
        </p:sp>
      </p:grpSp>
      <p:grpSp>
        <p:nvGrpSpPr>
          <p:cNvPr id="24" name="Group 613"/>
          <p:cNvGrpSpPr>
            <a:grpSpLocks/>
          </p:cNvGrpSpPr>
          <p:nvPr/>
        </p:nvGrpSpPr>
        <p:grpSpPr bwMode="auto">
          <a:xfrm>
            <a:off x="5872163" y="5099050"/>
            <a:ext cx="276225" cy="765175"/>
            <a:chOff x="3699" y="3212"/>
            <a:chExt cx="174" cy="482"/>
          </a:xfrm>
        </p:grpSpPr>
        <p:sp>
          <p:nvSpPr>
            <p:cNvPr id="193713" name="Rectangle 277"/>
            <p:cNvSpPr>
              <a:spLocks noChangeArrowheads="1"/>
            </p:cNvSpPr>
            <p:nvPr/>
          </p:nvSpPr>
          <p:spPr bwMode="auto">
            <a:xfrm>
              <a:off x="3699" y="3338"/>
              <a:ext cx="174" cy="356"/>
            </a:xfrm>
            <a:prstGeom prst="rect">
              <a:avLst/>
            </a:prstGeom>
            <a:solidFill>
              <a:srgbClr val="CCFFFF"/>
            </a:solidFill>
            <a:ln w="19050">
              <a:solidFill>
                <a:schemeClr val="tx1"/>
              </a:solidFill>
              <a:prstDash val="lgDash"/>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3714" name="Rectangle 279"/>
            <p:cNvSpPr>
              <a:spLocks noChangeArrowheads="1"/>
            </p:cNvSpPr>
            <p:nvPr/>
          </p:nvSpPr>
          <p:spPr bwMode="auto">
            <a:xfrm>
              <a:off x="3751" y="3212"/>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itchFamily="34" charset="-128"/>
                </a:rPr>
                <a:t>A</a:t>
              </a:r>
              <a:endParaRPr lang="en-US" altLang="zh-CN" sz="1800">
                <a:solidFill>
                  <a:srgbClr val="000000"/>
                </a:solidFill>
                <a:latin typeface="Arial" panose="020B0604020202020204" pitchFamily="34" charset="0"/>
                <a:ea typeface="MS PGothic" pitchFamily="34" charset="-128"/>
              </a:endParaRPr>
            </a:p>
          </p:txBody>
        </p:sp>
        <p:sp>
          <p:nvSpPr>
            <p:cNvPr id="193715" name="Line 280"/>
            <p:cNvSpPr>
              <a:spLocks noChangeShapeType="1"/>
            </p:cNvSpPr>
            <p:nvPr/>
          </p:nvSpPr>
          <p:spPr bwMode="auto">
            <a:xfrm>
              <a:off x="3742" y="3389"/>
              <a:ext cx="63" cy="0"/>
            </a:xfrm>
            <a:prstGeom prst="line">
              <a:avLst/>
            </a:prstGeom>
            <a:noFill/>
            <a:ln w="15875" cap="rnd">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716" name="Freeform 281"/>
            <p:cNvSpPr>
              <a:spLocks/>
            </p:cNvSpPr>
            <p:nvPr/>
          </p:nvSpPr>
          <p:spPr bwMode="auto">
            <a:xfrm>
              <a:off x="3790" y="3359"/>
              <a:ext cx="62"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1"/>
                    <a:pt x="0" y="0"/>
                  </a:cubicBezTo>
                  <a:lnTo>
                    <a:pt x="164" y="82"/>
                  </a:lnTo>
                  <a:close/>
                </a:path>
              </a:pathLst>
            </a:custGeom>
            <a:solidFill>
              <a:srgbClr val="3366FF"/>
            </a:solidFill>
            <a:ln w="0">
              <a:solidFill>
                <a:srgbClr val="0066FF"/>
              </a:solidFill>
              <a:round/>
              <a:headEnd/>
              <a:tailEnd/>
            </a:ln>
          </p:spPr>
          <p:txBody>
            <a:bodyPr/>
            <a:lstStyle/>
            <a:p>
              <a:endParaRPr lang="zh-CN" altLang="en-US"/>
            </a:p>
          </p:txBody>
        </p:sp>
        <p:sp>
          <p:nvSpPr>
            <p:cNvPr id="193717" name="Line 282"/>
            <p:cNvSpPr>
              <a:spLocks noChangeShapeType="1"/>
            </p:cNvSpPr>
            <p:nvPr/>
          </p:nvSpPr>
          <p:spPr bwMode="auto">
            <a:xfrm>
              <a:off x="3739" y="3630"/>
              <a:ext cx="63" cy="0"/>
            </a:xfrm>
            <a:prstGeom prst="line">
              <a:avLst/>
            </a:prstGeom>
            <a:noFill/>
            <a:ln w="15875" cap="rnd">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718" name="Freeform 283"/>
            <p:cNvSpPr>
              <a:spLocks/>
            </p:cNvSpPr>
            <p:nvPr/>
          </p:nvSpPr>
          <p:spPr bwMode="auto">
            <a:xfrm>
              <a:off x="3787" y="3599"/>
              <a:ext cx="61"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1"/>
                    <a:pt x="0" y="0"/>
                  </a:cubicBezTo>
                  <a:lnTo>
                    <a:pt x="164" y="82"/>
                  </a:lnTo>
                  <a:close/>
                </a:path>
              </a:pathLst>
            </a:custGeom>
            <a:solidFill>
              <a:srgbClr val="3366FF"/>
            </a:solidFill>
            <a:ln w="0">
              <a:solidFill>
                <a:srgbClr val="0066FF"/>
              </a:solidFill>
              <a:round/>
              <a:headEnd/>
              <a:tailEnd/>
            </a:ln>
          </p:spPr>
          <p:txBody>
            <a:bodyPr/>
            <a:lstStyle/>
            <a:p>
              <a:endParaRPr lang="zh-CN" altLang="en-US"/>
            </a:p>
          </p:txBody>
        </p:sp>
        <p:sp>
          <p:nvSpPr>
            <p:cNvPr id="193719" name="Line 284"/>
            <p:cNvSpPr>
              <a:spLocks noChangeShapeType="1"/>
            </p:cNvSpPr>
            <p:nvPr/>
          </p:nvSpPr>
          <p:spPr bwMode="auto">
            <a:xfrm>
              <a:off x="3739" y="3476"/>
              <a:ext cx="63" cy="0"/>
            </a:xfrm>
            <a:prstGeom prst="line">
              <a:avLst/>
            </a:prstGeom>
            <a:noFill/>
            <a:ln w="15875" cap="rnd">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720" name="Freeform 285"/>
            <p:cNvSpPr>
              <a:spLocks/>
            </p:cNvSpPr>
            <p:nvPr/>
          </p:nvSpPr>
          <p:spPr bwMode="auto">
            <a:xfrm>
              <a:off x="3787" y="3446"/>
              <a:ext cx="61"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1"/>
                    <a:pt x="0" y="0"/>
                  </a:cubicBezTo>
                  <a:lnTo>
                    <a:pt x="164" y="82"/>
                  </a:lnTo>
                  <a:close/>
                </a:path>
              </a:pathLst>
            </a:custGeom>
            <a:solidFill>
              <a:srgbClr val="3366FF"/>
            </a:solidFill>
            <a:ln w="0">
              <a:solidFill>
                <a:srgbClr val="0066FF"/>
              </a:solidFill>
              <a:round/>
              <a:headEnd/>
              <a:tailEnd/>
            </a:ln>
          </p:spPr>
          <p:txBody>
            <a:bodyPr/>
            <a:lstStyle/>
            <a:p>
              <a:endParaRPr lang="zh-CN" altLang="en-US"/>
            </a:p>
          </p:txBody>
        </p:sp>
        <p:sp>
          <p:nvSpPr>
            <p:cNvPr id="193721" name="Line 286"/>
            <p:cNvSpPr>
              <a:spLocks noChangeShapeType="1"/>
            </p:cNvSpPr>
            <p:nvPr/>
          </p:nvSpPr>
          <p:spPr bwMode="auto">
            <a:xfrm>
              <a:off x="3739" y="3553"/>
              <a:ext cx="63" cy="0"/>
            </a:xfrm>
            <a:prstGeom prst="line">
              <a:avLst/>
            </a:prstGeom>
            <a:noFill/>
            <a:ln w="15875" cap="rnd">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722" name="Freeform 287"/>
            <p:cNvSpPr>
              <a:spLocks/>
            </p:cNvSpPr>
            <p:nvPr/>
          </p:nvSpPr>
          <p:spPr bwMode="auto">
            <a:xfrm>
              <a:off x="3787" y="3522"/>
              <a:ext cx="61"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1"/>
                    <a:pt x="0" y="0"/>
                  </a:cubicBezTo>
                  <a:lnTo>
                    <a:pt x="164" y="82"/>
                  </a:lnTo>
                  <a:close/>
                </a:path>
              </a:pathLst>
            </a:custGeom>
            <a:solidFill>
              <a:srgbClr val="3366FF"/>
            </a:solidFill>
            <a:ln w="0">
              <a:solidFill>
                <a:srgbClr val="0066FF"/>
              </a:solidFill>
              <a:round/>
              <a:headEnd/>
              <a:tailEnd/>
            </a:ln>
          </p:spPr>
          <p:txBody>
            <a:bodyPr/>
            <a:lstStyle/>
            <a:p>
              <a:endParaRPr lang="zh-CN" altLang="en-US"/>
            </a:p>
          </p:txBody>
        </p:sp>
      </p:grpSp>
      <p:grpSp>
        <p:nvGrpSpPr>
          <p:cNvPr id="25" name="Group 614"/>
          <p:cNvGrpSpPr>
            <a:grpSpLocks/>
          </p:cNvGrpSpPr>
          <p:nvPr/>
        </p:nvGrpSpPr>
        <p:grpSpPr bwMode="auto">
          <a:xfrm>
            <a:off x="6243638" y="5099050"/>
            <a:ext cx="277812" cy="765175"/>
            <a:chOff x="3933" y="3212"/>
            <a:chExt cx="175" cy="482"/>
          </a:xfrm>
        </p:grpSpPr>
        <p:sp>
          <p:nvSpPr>
            <p:cNvPr id="193703" name="Rectangle 288"/>
            <p:cNvSpPr>
              <a:spLocks noChangeArrowheads="1"/>
            </p:cNvSpPr>
            <p:nvPr/>
          </p:nvSpPr>
          <p:spPr bwMode="auto">
            <a:xfrm>
              <a:off x="3933" y="3338"/>
              <a:ext cx="175" cy="356"/>
            </a:xfrm>
            <a:prstGeom prst="rect">
              <a:avLst/>
            </a:prstGeom>
            <a:solidFill>
              <a:srgbClr val="FFCCCC"/>
            </a:solidFill>
            <a:ln w="19050">
              <a:solidFill>
                <a:schemeClr val="tx1"/>
              </a:solidFill>
              <a:prstDash val="lgDash"/>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3704" name="Rectangle 290"/>
            <p:cNvSpPr>
              <a:spLocks noChangeArrowheads="1"/>
            </p:cNvSpPr>
            <p:nvPr/>
          </p:nvSpPr>
          <p:spPr bwMode="auto">
            <a:xfrm>
              <a:off x="3985" y="3212"/>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itchFamily="34" charset="-128"/>
                </a:rPr>
                <a:t>A</a:t>
              </a:r>
              <a:endParaRPr lang="en-US" altLang="zh-CN" sz="1800">
                <a:solidFill>
                  <a:srgbClr val="000000"/>
                </a:solidFill>
                <a:latin typeface="Arial" panose="020B0604020202020204" pitchFamily="34" charset="0"/>
                <a:ea typeface="MS PGothic" pitchFamily="34" charset="-128"/>
              </a:endParaRPr>
            </a:p>
          </p:txBody>
        </p:sp>
        <p:sp>
          <p:nvSpPr>
            <p:cNvPr id="193705" name="Line 291"/>
            <p:cNvSpPr>
              <a:spLocks noChangeShapeType="1"/>
            </p:cNvSpPr>
            <p:nvPr/>
          </p:nvSpPr>
          <p:spPr bwMode="auto">
            <a:xfrm>
              <a:off x="3976" y="3389"/>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706" name="Freeform 292"/>
            <p:cNvSpPr>
              <a:spLocks/>
            </p:cNvSpPr>
            <p:nvPr/>
          </p:nvSpPr>
          <p:spPr bwMode="auto">
            <a:xfrm>
              <a:off x="4024" y="3359"/>
              <a:ext cx="62"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5" y="112"/>
                    <a:pt x="25" y="51"/>
                    <a:pt x="0" y="0"/>
                  </a:cubicBezTo>
                  <a:lnTo>
                    <a:pt x="164" y="82"/>
                  </a:lnTo>
                  <a:close/>
                </a:path>
              </a:pathLst>
            </a:custGeom>
            <a:solidFill>
              <a:srgbClr val="FF0000"/>
            </a:solidFill>
            <a:ln w="0">
              <a:solidFill>
                <a:srgbClr val="FF0000"/>
              </a:solidFill>
              <a:round/>
              <a:headEnd/>
              <a:tailEnd/>
            </a:ln>
          </p:spPr>
          <p:txBody>
            <a:bodyPr/>
            <a:lstStyle/>
            <a:p>
              <a:endParaRPr lang="zh-CN" altLang="en-US"/>
            </a:p>
          </p:txBody>
        </p:sp>
        <p:sp>
          <p:nvSpPr>
            <p:cNvPr id="193707" name="Line 293"/>
            <p:cNvSpPr>
              <a:spLocks noChangeShapeType="1"/>
            </p:cNvSpPr>
            <p:nvPr/>
          </p:nvSpPr>
          <p:spPr bwMode="auto">
            <a:xfrm>
              <a:off x="3973" y="3630"/>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708" name="Freeform 294"/>
            <p:cNvSpPr>
              <a:spLocks/>
            </p:cNvSpPr>
            <p:nvPr/>
          </p:nvSpPr>
          <p:spPr bwMode="auto">
            <a:xfrm>
              <a:off x="4021" y="3599"/>
              <a:ext cx="61"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1"/>
                    <a:pt x="0" y="0"/>
                  </a:cubicBezTo>
                  <a:lnTo>
                    <a:pt x="164" y="82"/>
                  </a:lnTo>
                  <a:close/>
                </a:path>
              </a:pathLst>
            </a:custGeom>
            <a:solidFill>
              <a:srgbClr val="FF0000"/>
            </a:solidFill>
            <a:ln w="0">
              <a:solidFill>
                <a:srgbClr val="FF0000"/>
              </a:solidFill>
              <a:round/>
              <a:headEnd/>
              <a:tailEnd/>
            </a:ln>
          </p:spPr>
          <p:txBody>
            <a:bodyPr/>
            <a:lstStyle/>
            <a:p>
              <a:endParaRPr lang="zh-CN" altLang="en-US"/>
            </a:p>
          </p:txBody>
        </p:sp>
        <p:sp>
          <p:nvSpPr>
            <p:cNvPr id="193709" name="Line 295"/>
            <p:cNvSpPr>
              <a:spLocks noChangeShapeType="1"/>
            </p:cNvSpPr>
            <p:nvPr/>
          </p:nvSpPr>
          <p:spPr bwMode="auto">
            <a:xfrm>
              <a:off x="3973" y="3476"/>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710" name="Freeform 296"/>
            <p:cNvSpPr>
              <a:spLocks/>
            </p:cNvSpPr>
            <p:nvPr/>
          </p:nvSpPr>
          <p:spPr bwMode="auto">
            <a:xfrm>
              <a:off x="4021" y="3446"/>
              <a:ext cx="61"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1"/>
                    <a:pt x="0" y="0"/>
                  </a:cubicBezTo>
                  <a:lnTo>
                    <a:pt x="164" y="82"/>
                  </a:lnTo>
                  <a:close/>
                </a:path>
              </a:pathLst>
            </a:custGeom>
            <a:solidFill>
              <a:srgbClr val="FF0000"/>
            </a:solidFill>
            <a:ln w="0">
              <a:solidFill>
                <a:srgbClr val="FF0000"/>
              </a:solidFill>
              <a:round/>
              <a:headEnd/>
              <a:tailEnd/>
            </a:ln>
          </p:spPr>
          <p:txBody>
            <a:bodyPr/>
            <a:lstStyle/>
            <a:p>
              <a:endParaRPr lang="zh-CN" altLang="en-US"/>
            </a:p>
          </p:txBody>
        </p:sp>
        <p:sp>
          <p:nvSpPr>
            <p:cNvPr id="193711" name="Line 297"/>
            <p:cNvSpPr>
              <a:spLocks noChangeShapeType="1"/>
            </p:cNvSpPr>
            <p:nvPr/>
          </p:nvSpPr>
          <p:spPr bwMode="auto">
            <a:xfrm>
              <a:off x="3973" y="3553"/>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712" name="Freeform 298"/>
            <p:cNvSpPr>
              <a:spLocks/>
            </p:cNvSpPr>
            <p:nvPr/>
          </p:nvSpPr>
          <p:spPr bwMode="auto">
            <a:xfrm>
              <a:off x="4021" y="3522"/>
              <a:ext cx="61"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1"/>
                    <a:pt x="0" y="0"/>
                  </a:cubicBezTo>
                  <a:lnTo>
                    <a:pt x="164" y="82"/>
                  </a:lnTo>
                  <a:close/>
                </a:path>
              </a:pathLst>
            </a:custGeom>
            <a:solidFill>
              <a:srgbClr val="FF0000"/>
            </a:solidFill>
            <a:ln w="0">
              <a:solidFill>
                <a:srgbClr val="FF0000"/>
              </a:solidFill>
              <a:round/>
              <a:headEnd/>
              <a:tailEnd/>
            </a:ln>
          </p:spPr>
          <p:txBody>
            <a:bodyPr/>
            <a:lstStyle/>
            <a:p>
              <a:endParaRPr lang="zh-CN" altLang="en-US"/>
            </a:p>
          </p:txBody>
        </p:sp>
      </p:grpSp>
      <p:grpSp>
        <p:nvGrpSpPr>
          <p:cNvPr id="26" name="Group 606"/>
          <p:cNvGrpSpPr>
            <a:grpSpLocks/>
          </p:cNvGrpSpPr>
          <p:nvPr/>
        </p:nvGrpSpPr>
        <p:grpSpPr bwMode="auto">
          <a:xfrm>
            <a:off x="3278188" y="5089525"/>
            <a:ext cx="277812" cy="774700"/>
            <a:chOff x="2065" y="3206"/>
            <a:chExt cx="175" cy="488"/>
          </a:xfrm>
        </p:grpSpPr>
        <p:sp>
          <p:nvSpPr>
            <p:cNvPr id="193697" name="Rectangle 299"/>
            <p:cNvSpPr>
              <a:spLocks noChangeArrowheads="1"/>
            </p:cNvSpPr>
            <p:nvPr/>
          </p:nvSpPr>
          <p:spPr bwMode="auto">
            <a:xfrm>
              <a:off x="2065" y="3333"/>
              <a:ext cx="175" cy="361"/>
            </a:xfrm>
            <a:prstGeom prst="rect">
              <a:avLst/>
            </a:prstGeom>
            <a:solidFill>
              <a:srgbClr val="CCFF99"/>
            </a:solidFill>
            <a:ln w="28575">
              <a:solidFill>
                <a:schemeClr val="tx1"/>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3698" name="Rectangle 301"/>
            <p:cNvSpPr>
              <a:spLocks noChangeArrowheads="1"/>
            </p:cNvSpPr>
            <p:nvPr/>
          </p:nvSpPr>
          <p:spPr bwMode="auto">
            <a:xfrm>
              <a:off x="2113" y="3206"/>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itchFamily="34" charset="-128"/>
                </a:rPr>
                <a:t>C</a:t>
              </a:r>
              <a:endParaRPr lang="en-US" altLang="zh-CN" sz="1800">
                <a:solidFill>
                  <a:srgbClr val="000000"/>
                </a:solidFill>
                <a:latin typeface="Arial" panose="020B0604020202020204" pitchFamily="34" charset="0"/>
                <a:ea typeface="MS PGothic" pitchFamily="34" charset="-128"/>
              </a:endParaRPr>
            </a:p>
          </p:txBody>
        </p:sp>
        <p:sp>
          <p:nvSpPr>
            <p:cNvPr id="193699" name="Line 302"/>
            <p:cNvSpPr>
              <a:spLocks noChangeShapeType="1"/>
            </p:cNvSpPr>
            <p:nvPr/>
          </p:nvSpPr>
          <p:spPr bwMode="auto">
            <a:xfrm>
              <a:off x="2109" y="3389"/>
              <a:ext cx="63" cy="0"/>
            </a:xfrm>
            <a:prstGeom prst="line">
              <a:avLst/>
            </a:prstGeom>
            <a:noFill/>
            <a:ln w="15875" cap="rnd">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700" name="Freeform 303"/>
            <p:cNvSpPr>
              <a:spLocks/>
            </p:cNvSpPr>
            <p:nvPr/>
          </p:nvSpPr>
          <p:spPr bwMode="auto">
            <a:xfrm>
              <a:off x="2157" y="3359"/>
              <a:ext cx="61"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1"/>
                    <a:pt x="0" y="0"/>
                  </a:cubicBezTo>
                  <a:lnTo>
                    <a:pt x="164" y="82"/>
                  </a:lnTo>
                  <a:close/>
                </a:path>
              </a:pathLst>
            </a:custGeom>
            <a:solidFill>
              <a:srgbClr val="3366FF"/>
            </a:solidFill>
            <a:ln w="0">
              <a:solidFill>
                <a:srgbClr val="0066FF"/>
              </a:solidFill>
              <a:round/>
              <a:headEnd/>
              <a:tailEnd/>
            </a:ln>
          </p:spPr>
          <p:txBody>
            <a:bodyPr/>
            <a:lstStyle/>
            <a:p>
              <a:endParaRPr lang="zh-CN" altLang="en-US"/>
            </a:p>
          </p:txBody>
        </p:sp>
        <p:sp>
          <p:nvSpPr>
            <p:cNvPr id="193701" name="Line 308"/>
            <p:cNvSpPr>
              <a:spLocks noChangeShapeType="1"/>
            </p:cNvSpPr>
            <p:nvPr/>
          </p:nvSpPr>
          <p:spPr bwMode="auto">
            <a:xfrm>
              <a:off x="2106" y="3553"/>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702" name="Freeform 309"/>
            <p:cNvSpPr>
              <a:spLocks/>
            </p:cNvSpPr>
            <p:nvPr/>
          </p:nvSpPr>
          <p:spPr bwMode="auto">
            <a:xfrm>
              <a:off x="2154" y="3522"/>
              <a:ext cx="61"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1"/>
                    <a:pt x="0" y="0"/>
                  </a:cubicBezTo>
                  <a:lnTo>
                    <a:pt x="164" y="82"/>
                  </a:lnTo>
                  <a:close/>
                </a:path>
              </a:pathLst>
            </a:custGeom>
            <a:solidFill>
              <a:srgbClr val="FF0000"/>
            </a:solidFill>
            <a:ln w="0">
              <a:solidFill>
                <a:srgbClr val="FF0000"/>
              </a:solidFill>
              <a:round/>
              <a:headEnd/>
              <a:tailEnd/>
            </a:ln>
          </p:spPr>
          <p:txBody>
            <a:bodyPr/>
            <a:lstStyle/>
            <a:p>
              <a:endParaRPr lang="zh-CN" altLang="en-US"/>
            </a:p>
          </p:txBody>
        </p:sp>
      </p:grpSp>
      <p:grpSp>
        <p:nvGrpSpPr>
          <p:cNvPr id="27" name="Group 607"/>
          <p:cNvGrpSpPr>
            <a:grpSpLocks/>
          </p:cNvGrpSpPr>
          <p:nvPr/>
        </p:nvGrpSpPr>
        <p:grpSpPr bwMode="auto">
          <a:xfrm>
            <a:off x="3641725" y="5089525"/>
            <a:ext cx="277813" cy="774700"/>
            <a:chOff x="2294" y="3206"/>
            <a:chExt cx="175" cy="488"/>
          </a:xfrm>
        </p:grpSpPr>
        <p:sp>
          <p:nvSpPr>
            <p:cNvPr id="193689" name="Rectangle 310"/>
            <p:cNvSpPr>
              <a:spLocks noChangeArrowheads="1"/>
            </p:cNvSpPr>
            <p:nvPr/>
          </p:nvSpPr>
          <p:spPr bwMode="auto">
            <a:xfrm>
              <a:off x="2294" y="3333"/>
              <a:ext cx="175" cy="361"/>
            </a:xfrm>
            <a:prstGeom prst="rect">
              <a:avLst/>
            </a:prstGeom>
            <a:solidFill>
              <a:srgbClr val="CCFF99"/>
            </a:solidFill>
            <a:ln w="28575">
              <a:solidFill>
                <a:schemeClr val="tx1"/>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3690" name="Rectangle 312"/>
            <p:cNvSpPr>
              <a:spLocks noChangeArrowheads="1"/>
            </p:cNvSpPr>
            <p:nvPr/>
          </p:nvSpPr>
          <p:spPr bwMode="auto">
            <a:xfrm>
              <a:off x="2341" y="3206"/>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itchFamily="34" charset="-128"/>
                </a:rPr>
                <a:t>D</a:t>
              </a:r>
              <a:endParaRPr lang="en-US" altLang="zh-CN" sz="1800">
                <a:solidFill>
                  <a:srgbClr val="000000"/>
                </a:solidFill>
                <a:latin typeface="Arial" panose="020B0604020202020204" pitchFamily="34" charset="0"/>
                <a:ea typeface="MS PGothic" pitchFamily="34" charset="-128"/>
              </a:endParaRPr>
            </a:p>
          </p:txBody>
        </p:sp>
        <p:sp>
          <p:nvSpPr>
            <p:cNvPr id="193691" name="Line 315"/>
            <p:cNvSpPr>
              <a:spLocks noChangeShapeType="1"/>
            </p:cNvSpPr>
            <p:nvPr/>
          </p:nvSpPr>
          <p:spPr bwMode="auto">
            <a:xfrm>
              <a:off x="2334" y="3630"/>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692" name="Freeform 316"/>
            <p:cNvSpPr>
              <a:spLocks/>
            </p:cNvSpPr>
            <p:nvPr/>
          </p:nvSpPr>
          <p:spPr bwMode="auto">
            <a:xfrm>
              <a:off x="2382" y="3599"/>
              <a:ext cx="61" cy="62"/>
            </a:xfrm>
            <a:custGeom>
              <a:avLst/>
              <a:gdLst>
                <a:gd name="T0" fmla="*/ 0 w 163"/>
                <a:gd name="T1" fmla="*/ 0 h 164"/>
                <a:gd name="T2" fmla="*/ 0 w 163"/>
                <a:gd name="T3" fmla="*/ 0 h 164"/>
                <a:gd name="T4" fmla="*/ 0 w 163"/>
                <a:gd name="T5" fmla="*/ 0 h 164"/>
                <a:gd name="T6" fmla="*/ 0 w 163"/>
                <a:gd name="T7" fmla="*/ 0 h 164"/>
                <a:gd name="T8" fmla="*/ 0 w 163"/>
                <a:gd name="T9" fmla="*/ 0 h 164"/>
                <a:gd name="T10" fmla="*/ 0 60000 65536"/>
                <a:gd name="T11" fmla="*/ 0 60000 65536"/>
                <a:gd name="T12" fmla="*/ 0 60000 65536"/>
                <a:gd name="T13" fmla="*/ 0 60000 65536"/>
                <a:gd name="T14" fmla="*/ 0 60000 65536"/>
                <a:gd name="T15" fmla="*/ 0 w 163"/>
                <a:gd name="T16" fmla="*/ 0 h 164"/>
                <a:gd name="T17" fmla="*/ 163 w 163"/>
                <a:gd name="T18" fmla="*/ 164 h 164"/>
              </a:gdLst>
              <a:ahLst/>
              <a:cxnLst>
                <a:cxn ang="T10">
                  <a:pos x="T0" y="T1"/>
                </a:cxn>
                <a:cxn ang="T11">
                  <a:pos x="T2" y="T3"/>
                </a:cxn>
                <a:cxn ang="T12">
                  <a:pos x="T4" y="T5"/>
                </a:cxn>
                <a:cxn ang="T13">
                  <a:pos x="T6" y="T7"/>
                </a:cxn>
                <a:cxn ang="T14">
                  <a:pos x="T8" y="T9"/>
                </a:cxn>
              </a:cxnLst>
              <a:rect l="T15" t="T16" r="T17" b="T18"/>
              <a:pathLst>
                <a:path w="163" h="164">
                  <a:moveTo>
                    <a:pt x="163" y="82"/>
                  </a:moveTo>
                  <a:lnTo>
                    <a:pt x="0" y="164"/>
                  </a:lnTo>
                  <a:cubicBezTo>
                    <a:pt x="25" y="112"/>
                    <a:pt x="25" y="51"/>
                    <a:pt x="0" y="0"/>
                  </a:cubicBezTo>
                  <a:lnTo>
                    <a:pt x="163" y="82"/>
                  </a:lnTo>
                  <a:close/>
                </a:path>
              </a:pathLst>
            </a:custGeom>
            <a:solidFill>
              <a:srgbClr val="FF0000"/>
            </a:solidFill>
            <a:ln w="0">
              <a:solidFill>
                <a:srgbClr val="FF0000"/>
              </a:solidFill>
              <a:round/>
              <a:headEnd/>
              <a:tailEnd/>
            </a:ln>
          </p:spPr>
          <p:txBody>
            <a:bodyPr/>
            <a:lstStyle/>
            <a:p>
              <a:endParaRPr lang="zh-CN" altLang="en-US"/>
            </a:p>
          </p:txBody>
        </p:sp>
        <p:sp>
          <p:nvSpPr>
            <p:cNvPr id="193693" name="Line 317"/>
            <p:cNvSpPr>
              <a:spLocks noChangeShapeType="1"/>
            </p:cNvSpPr>
            <p:nvPr/>
          </p:nvSpPr>
          <p:spPr bwMode="auto">
            <a:xfrm>
              <a:off x="2334" y="3476"/>
              <a:ext cx="63" cy="0"/>
            </a:xfrm>
            <a:prstGeom prst="line">
              <a:avLst/>
            </a:prstGeom>
            <a:noFill/>
            <a:ln w="15875" cap="rnd">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694" name="Freeform 318"/>
            <p:cNvSpPr>
              <a:spLocks/>
            </p:cNvSpPr>
            <p:nvPr/>
          </p:nvSpPr>
          <p:spPr bwMode="auto">
            <a:xfrm>
              <a:off x="2382" y="3446"/>
              <a:ext cx="61" cy="61"/>
            </a:xfrm>
            <a:custGeom>
              <a:avLst/>
              <a:gdLst>
                <a:gd name="T0" fmla="*/ 0 w 163"/>
                <a:gd name="T1" fmla="*/ 0 h 164"/>
                <a:gd name="T2" fmla="*/ 0 w 163"/>
                <a:gd name="T3" fmla="*/ 0 h 164"/>
                <a:gd name="T4" fmla="*/ 0 w 163"/>
                <a:gd name="T5" fmla="*/ 0 h 164"/>
                <a:gd name="T6" fmla="*/ 0 w 163"/>
                <a:gd name="T7" fmla="*/ 0 h 164"/>
                <a:gd name="T8" fmla="*/ 0 w 163"/>
                <a:gd name="T9" fmla="*/ 0 h 164"/>
                <a:gd name="T10" fmla="*/ 0 60000 65536"/>
                <a:gd name="T11" fmla="*/ 0 60000 65536"/>
                <a:gd name="T12" fmla="*/ 0 60000 65536"/>
                <a:gd name="T13" fmla="*/ 0 60000 65536"/>
                <a:gd name="T14" fmla="*/ 0 60000 65536"/>
                <a:gd name="T15" fmla="*/ 0 w 163"/>
                <a:gd name="T16" fmla="*/ 0 h 164"/>
                <a:gd name="T17" fmla="*/ 163 w 163"/>
                <a:gd name="T18" fmla="*/ 164 h 164"/>
              </a:gdLst>
              <a:ahLst/>
              <a:cxnLst>
                <a:cxn ang="T10">
                  <a:pos x="T0" y="T1"/>
                </a:cxn>
                <a:cxn ang="T11">
                  <a:pos x="T2" y="T3"/>
                </a:cxn>
                <a:cxn ang="T12">
                  <a:pos x="T4" y="T5"/>
                </a:cxn>
                <a:cxn ang="T13">
                  <a:pos x="T6" y="T7"/>
                </a:cxn>
                <a:cxn ang="T14">
                  <a:pos x="T8" y="T9"/>
                </a:cxn>
              </a:cxnLst>
              <a:rect l="T15" t="T16" r="T17" b="T18"/>
              <a:pathLst>
                <a:path w="163" h="164">
                  <a:moveTo>
                    <a:pt x="163" y="82"/>
                  </a:moveTo>
                  <a:lnTo>
                    <a:pt x="0" y="164"/>
                  </a:lnTo>
                  <a:cubicBezTo>
                    <a:pt x="25" y="112"/>
                    <a:pt x="25" y="51"/>
                    <a:pt x="0" y="0"/>
                  </a:cubicBezTo>
                  <a:lnTo>
                    <a:pt x="163" y="82"/>
                  </a:lnTo>
                  <a:close/>
                </a:path>
              </a:pathLst>
            </a:custGeom>
            <a:solidFill>
              <a:srgbClr val="3366FF"/>
            </a:solidFill>
            <a:ln w="0">
              <a:solidFill>
                <a:srgbClr val="0066FF"/>
              </a:solidFill>
              <a:round/>
              <a:headEnd/>
              <a:tailEnd/>
            </a:ln>
          </p:spPr>
          <p:txBody>
            <a:bodyPr/>
            <a:lstStyle/>
            <a:p>
              <a:endParaRPr lang="zh-CN" altLang="en-US"/>
            </a:p>
          </p:txBody>
        </p:sp>
        <p:sp>
          <p:nvSpPr>
            <p:cNvPr id="193695" name="Line 319"/>
            <p:cNvSpPr>
              <a:spLocks noChangeShapeType="1"/>
            </p:cNvSpPr>
            <p:nvPr/>
          </p:nvSpPr>
          <p:spPr bwMode="auto">
            <a:xfrm>
              <a:off x="2334" y="3553"/>
              <a:ext cx="63" cy="0"/>
            </a:xfrm>
            <a:prstGeom prst="line">
              <a:avLst/>
            </a:prstGeom>
            <a:noFill/>
            <a:ln w="15875" cap="rnd">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696" name="Freeform 320"/>
            <p:cNvSpPr>
              <a:spLocks/>
            </p:cNvSpPr>
            <p:nvPr/>
          </p:nvSpPr>
          <p:spPr bwMode="auto">
            <a:xfrm>
              <a:off x="2382" y="3522"/>
              <a:ext cx="61" cy="62"/>
            </a:xfrm>
            <a:custGeom>
              <a:avLst/>
              <a:gdLst>
                <a:gd name="T0" fmla="*/ 0 w 163"/>
                <a:gd name="T1" fmla="*/ 0 h 164"/>
                <a:gd name="T2" fmla="*/ 0 w 163"/>
                <a:gd name="T3" fmla="*/ 0 h 164"/>
                <a:gd name="T4" fmla="*/ 0 w 163"/>
                <a:gd name="T5" fmla="*/ 0 h 164"/>
                <a:gd name="T6" fmla="*/ 0 w 163"/>
                <a:gd name="T7" fmla="*/ 0 h 164"/>
                <a:gd name="T8" fmla="*/ 0 w 163"/>
                <a:gd name="T9" fmla="*/ 0 h 164"/>
                <a:gd name="T10" fmla="*/ 0 60000 65536"/>
                <a:gd name="T11" fmla="*/ 0 60000 65536"/>
                <a:gd name="T12" fmla="*/ 0 60000 65536"/>
                <a:gd name="T13" fmla="*/ 0 60000 65536"/>
                <a:gd name="T14" fmla="*/ 0 60000 65536"/>
                <a:gd name="T15" fmla="*/ 0 w 163"/>
                <a:gd name="T16" fmla="*/ 0 h 164"/>
                <a:gd name="T17" fmla="*/ 163 w 163"/>
                <a:gd name="T18" fmla="*/ 164 h 164"/>
              </a:gdLst>
              <a:ahLst/>
              <a:cxnLst>
                <a:cxn ang="T10">
                  <a:pos x="T0" y="T1"/>
                </a:cxn>
                <a:cxn ang="T11">
                  <a:pos x="T2" y="T3"/>
                </a:cxn>
                <a:cxn ang="T12">
                  <a:pos x="T4" y="T5"/>
                </a:cxn>
                <a:cxn ang="T13">
                  <a:pos x="T6" y="T7"/>
                </a:cxn>
                <a:cxn ang="T14">
                  <a:pos x="T8" y="T9"/>
                </a:cxn>
              </a:cxnLst>
              <a:rect l="T15" t="T16" r="T17" b="T18"/>
              <a:pathLst>
                <a:path w="163" h="164">
                  <a:moveTo>
                    <a:pt x="163" y="82"/>
                  </a:moveTo>
                  <a:lnTo>
                    <a:pt x="0" y="164"/>
                  </a:lnTo>
                  <a:cubicBezTo>
                    <a:pt x="25" y="112"/>
                    <a:pt x="25" y="51"/>
                    <a:pt x="0" y="0"/>
                  </a:cubicBezTo>
                  <a:lnTo>
                    <a:pt x="163" y="82"/>
                  </a:lnTo>
                  <a:close/>
                </a:path>
              </a:pathLst>
            </a:custGeom>
            <a:solidFill>
              <a:srgbClr val="3366FF"/>
            </a:solidFill>
            <a:ln w="0">
              <a:solidFill>
                <a:srgbClr val="0066FF"/>
              </a:solidFill>
              <a:round/>
              <a:headEnd/>
              <a:tailEnd/>
            </a:ln>
          </p:spPr>
          <p:txBody>
            <a:bodyPr/>
            <a:lstStyle/>
            <a:p>
              <a:endParaRPr lang="zh-CN" altLang="en-US"/>
            </a:p>
          </p:txBody>
        </p:sp>
      </p:grpSp>
      <p:grpSp>
        <p:nvGrpSpPr>
          <p:cNvPr id="28" name="Group 646"/>
          <p:cNvGrpSpPr>
            <a:grpSpLocks/>
          </p:cNvGrpSpPr>
          <p:nvPr/>
        </p:nvGrpSpPr>
        <p:grpSpPr bwMode="auto">
          <a:xfrm>
            <a:off x="4013200" y="5099050"/>
            <a:ext cx="277813" cy="765175"/>
            <a:chOff x="2528" y="3212"/>
            <a:chExt cx="175" cy="482"/>
          </a:xfrm>
        </p:grpSpPr>
        <p:sp>
          <p:nvSpPr>
            <p:cNvPr id="193679" name="Rectangle 321"/>
            <p:cNvSpPr>
              <a:spLocks noChangeArrowheads="1"/>
            </p:cNvSpPr>
            <p:nvPr/>
          </p:nvSpPr>
          <p:spPr bwMode="auto">
            <a:xfrm>
              <a:off x="2528" y="3338"/>
              <a:ext cx="175" cy="356"/>
            </a:xfrm>
            <a:prstGeom prst="rect">
              <a:avLst/>
            </a:prstGeom>
            <a:solidFill>
              <a:srgbClr val="CCFF99"/>
            </a:solidFill>
            <a:ln w="28575">
              <a:solidFill>
                <a:schemeClr val="tx1"/>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3680" name="Rectangle 323"/>
            <p:cNvSpPr>
              <a:spLocks noChangeArrowheads="1"/>
            </p:cNvSpPr>
            <p:nvPr/>
          </p:nvSpPr>
          <p:spPr bwMode="auto">
            <a:xfrm>
              <a:off x="2575" y="3212"/>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itchFamily="34" charset="-128"/>
                </a:rPr>
                <a:t>E</a:t>
              </a:r>
              <a:endParaRPr lang="en-US" altLang="zh-CN" sz="1800">
                <a:solidFill>
                  <a:srgbClr val="000000"/>
                </a:solidFill>
                <a:latin typeface="Arial" panose="020B0604020202020204" pitchFamily="34" charset="0"/>
                <a:ea typeface="MS PGothic" pitchFamily="34" charset="-128"/>
              </a:endParaRPr>
            </a:p>
          </p:txBody>
        </p:sp>
        <p:sp>
          <p:nvSpPr>
            <p:cNvPr id="193681" name="Line 324"/>
            <p:cNvSpPr>
              <a:spLocks noChangeShapeType="1"/>
            </p:cNvSpPr>
            <p:nvPr/>
          </p:nvSpPr>
          <p:spPr bwMode="auto">
            <a:xfrm>
              <a:off x="2572" y="3389"/>
              <a:ext cx="62" cy="0"/>
            </a:xfrm>
            <a:prstGeom prst="line">
              <a:avLst/>
            </a:prstGeom>
            <a:noFill/>
            <a:ln w="15875" cap="rnd">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682" name="Freeform 325"/>
            <p:cNvSpPr>
              <a:spLocks/>
            </p:cNvSpPr>
            <p:nvPr/>
          </p:nvSpPr>
          <p:spPr bwMode="auto">
            <a:xfrm>
              <a:off x="2619" y="3359"/>
              <a:ext cx="62"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1"/>
                    <a:pt x="0" y="0"/>
                  </a:cubicBezTo>
                  <a:lnTo>
                    <a:pt x="164" y="82"/>
                  </a:lnTo>
                  <a:close/>
                </a:path>
              </a:pathLst>
            </a:custGeom>
            <a:solidFill>
              <a:srgbClr val="3366FF"/>
            </a:solidFill>
            <a:ln w="0">
              <a:solidFill>
                <a:srgbClr val="0066FF"/>
              </a:solidFill>
              <a:round/>
              <a:headEnd/>
              <a:tailEnd/>
            </a:ln>
          </p:spPr>
          <p:txBody>
            <a:bodyPr/>
            <a:lstStyle/>
            <a:p>
              <a:endParaRPr lang="zh-CN" altLang="en-US"/>
            </a:p>
          </p:txBody>
        </p:sp>
        <p:sp>
          <p:nvSpPr>
            <p:cNvPr id="193683" name="Line 328"/>
            <p:cNvSpPr>
              <a:spLocks noChangeShapeType="1"/>
            </p:cNvSpPr>
            <p:nvPr/>
          </p:nvSpPr>
          <p:spPr bwMode="auto">
            <a:xfrm>
              <a:off x="2568" y="3476"/>
              <a:ext cx="63" cy="0"/>
            </a:xfrm>
            <a:prstGeom prst="line">
              <a:avLst/>
            </a:prstGeom>
            <a:noFill/>
            <a:ln w="15875" cap="rnd">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684" name="Freeform 329"/>
            <p:cNvSpPr>
              <a:spLocks/>
            </p:cNvSpPr>
            <p:nvPr/>
          </p:nvSpPr>
          <p:spPr bwMode="auto">
            <a:xfrm>
              <a:off x="2616" y="3446"/>
              <a:ext cx="61"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1"/>
                    <a:pt x="0" y="0"/>
                  </a:cubicBezTo>
                  <a:lnTo>
                    <a:pt x="164" y="82"/>
                  </a:lnTo>
                  <a:close/>
                </a:path>
              </a:pathLst>
            </a:custGeom>
            <a:solidFill>
              <a:srgbClr val="3366FF"/>
            </a:solidFill>
            <a:ln w="0">
              <a:solidFill>
                <a:srgbClr val="0066FF"/>
              </a:solidFill>
              <a:round/>
              <a:headEnd/>
              <a:tailEnd/>
            </a:ln>
          </p:spPr>
          <p:txBody>
            <a:bodyPr/>
            <a:lstStyle/>
            <a:p>
              <a:endParaRPr lang="zh-CN" altLang="en-US"/>
            </a:p>
          </p:txBody>
        </p:sp>
        <p:sp>
          <p:nvSpPr>
            <p:cNvPr id="193685" name="Line 330"/>
            <p:cNvSpPr>
              <a:spLocks noChangeShapeType="1"/>
            </p:cNvSpPr>
            <p:nvPr/>
          </p:nvSpPr>
          <p:spPr bwMode="auto">
            <a:xfrm>
              <a:off x="2568" y="3553"/>
              <a:ext cx="63" cy="0"/>
            </a:xfrm>
            <a:prstGeom prst="line">
              <a:avLst/>
            </a:prstGeom>
            <a:noFill/>
            <a:ln w="15875" cap="rnd">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686" name="Freeform 331"/>
            <p:cNvSpPr>
              <a:spLocks/>
            </p:cNvSpPr>
            <p:nvPr/>
          </p:nvSpPr>
          <p:spPr bwMode="auto">
            <a:xfrm>
              <a:off x="2616" y="3522"/>
              <a:ext cx="61"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1"/>
                    <a:pt x="0" y="0"/>
                  </a:cubicBezTo>
                  <a:lnTo>
                    <a:pt x="164" y="82"/>
                  </a:lnTo>
                  <a:close/>
                </a:path>
              </a:pathLst>
            </a:custGeom>
            <a:solidFill>
              <a:srgbClr val="3366FF"/>
            </a:solidFill>
            <a:ln w="0">
              <a:solidFill>
                <a:srgbClr val="0066FF"/>
              </a:solidFill>
              <a:round/>
              <a:headEnd/>
              <a:tailEnd/>
            </a:ln>
          </p:spPr>
          <p:txBody>
            <a:bodyPr/>
            <a:lstStyle/>
            <a:p>
              <a:endParaRPr lang="zh-CN" altLang="en-US"/>
            </a:p>
          </p:txBody>
        </p:sp>
        <p:sp>
          <p:nvSpPr>
            <p:cNvPr id="193687" name="Line 337"/>
            <p:cNvSpPr>
              <a:spLocks noChangeShapeType="1"/>
            </p:cNvSpPr>
            <p:nvPr/>
          </p:nvSpPr>
          <p:spPr bwMode="auto">
            <a:xfrm>
              <a:off x="2566" y="3629"/>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688" name="Freeform 338"/>
            <p:cNvSpPr>
              <a:spLocks/>
            </p:cNvSpPr>
            <p:nvPr/>
          </p:nvSpPr>
          <p:spPr bwMode="auto">
            <a:xfrm>
              <a:off x="2614" y="3598"/>
              <a:ext cx="61"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1"/>
                    <a:pt x="0" y="0"/>
                  </a:cubicBezTo>
                  <a:lnTo>
                    <a:pt x="164" y="82"/>
                  </a:lnTo>
                  <a:close/>
                </a:path>
              </a:pathLst>
            </a:custGeom>
            <a:solidFill>
              <a:srgbClr val="FF0000"/>
            </a:solidFill>
            <a:ln w="0">
              <a:solidFill>
                <a:srgbClr val="FF0000"/>
              </a:solidFill>
              <a:round/>
              <a:headEnd/>
              <a:tailEnd/>
            </a:ln>
          </p:spPr>
          <p:txBody>
            <a:bodyPr/>
            <a:lstStyle/>
            <a:p>
              <a:endParaRPr lang="zh-CN" altLang="en-US"/>
            </a:p>
          </p:txBody>
        </p:sp>
      </p:grpSp>
      <p:grpSp>
        <p:nvGrpSpPr>
          <p:cNvPr id="29" name="Group 645"/>
          <p:cNvGrpSpPr>
            <a:grpSpLocks/>
          </p:cNvGrpSpPr>
          <p:nvPr/>
        </p:nvGrpSpPr>
        <p:grpSpPr bwMode="auto">
          <a:xfrm>
            <a:off x="4384675" y="5099050"/>
            <a:ext cx="277813" cy="765175"/>
            <a:chOff x="2762" y="3212"/>
            <a:chExt cx="175" cy="482"/>
          </a:xfrm>
        </p:grpSpPr>
        <p:sp>
          <p:nvSpPr>
            <p:cNvPr id="193675" name="Rectangle 332"/>
            <p:cNvSpPr>
              <a:spLocks noChangeArrowheads="1"/>
            </p:cNvSpPr>
            <p:nvPr/>
          </p:nvSpPr>
          <p:spPr bwMode="auto">
            <a:xfrm>
              <a:off x="2762" y="3338"/>
              <a:ext cx="175" cy="356"/>
            </a:xfrm>
            <a:prstGeom prst="rect">
              <a:avLst/>
            </a:prstGeom>
            <a:solidFill>
              <a:srgbClr val="CCFF99"/>
            </a:solidFill>
            <a:ln w="28575">
              <a:solidFill>
                <a:schemeClr val="tx1"/>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3676" name="Rectangle 334"/>
            <p:cNvSpPr>
              <a:spLocks noChangeArrowheads="1"/>
            </p:cNvSpPr>
            <p:nvPr/>
          </p:nvSpPr>
          <p:spPr bwMode="auto">
            <a:xfrm>
              <a:off x="2809" y="3212"/>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itchFamily="34" charset="-128"/>
                </a:rPr>
                <a:t>E</a:t>
              </a:r>
              <a:endParaRPr lang="en-US" altLang="zh-CN" sz="1800">
                <a:solidFill>
                  <a:srgbClr val="000000"/>
                </a:solidFill>
                <a:latin typeface="Arial" panose="020B0604020202020204" pitchFamily="34" charset="0"/>
                <a:ea typeface="MS PGothic" pitchFamily="34" charset="-128"/>
              </a:endParaRPr>
            </a:p>
          </p:txBody>
        </p:sp>
        <p:sp>
          <p:nvSpPr>
            <p:cNvPr id="193677" name="Line 341"/>
            <p:cNvSpPr>
              <a:spLocks noChangeShapeType="1"/>
            </p:cNvSpPr>
            <p:nvPr/>
          </p:nvSpPr>
          <p:spPr bwMode="auto">
            <a:xfrm>
              <a:off x="2802" y="3553"/>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678" name="Freeform 342"/>
            <p:cNvSpPr>
              <a:spLocks/>
            </p:cNvSpPr>
            <p:nvPr/>
          </p:nvSpPr>
          <p:spPr bwMode="auto">
            <a:xfrm>
              <a:off x="2850" y="3522"/>
              <a:ext cx="61"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1"/>
                    <a:pt x="0" y="0"/>
                  </a:cubicBezTo>
                  <a:lnTo>
                    <a:pt x="164" y="82"/>
                  </a:lnTo>
                  <a:close/>
                </a:path>
              </a:pathLst>
            </a:custGeom>
            <a:solidFill>
              <a:srgbClr val="FF0000"/>
            </a:solidFill>
            <a:ln w="0">
              <a:solidFill>
                <a:srgbClr val="FF0000"/>
              </a:solidFill>
              <a:round/>
              <a:headEnd/>
              <a:tailEnd/>
            </a:ln>
          </p:spPr>
          <p:txBody>
            <a:bodyPr/>
            <a:lstStyle/>
            <a:p>
              <a:endParaRPr lang="zh-CN" altLang="en-US"/>
            </a:p>
          </p:txBody>
        </p:sp>
      </p:grpSp>
      <p:grpSp>
        <p:nvGrpSpPr>
          <p:cNvPr id="30" name="Group 610"/>
          <p:cNvGrpSpPr>
            <a:grpSpLocks/>
          </p:cNvGrpSpPr>
          <p:nvPr/>
        </p:nvGrpSpPr>
        <p:grpSpPr bwMode="auto">
          <a:xfrm>
            <a:off x="4756150" y="5089525"/>
            <a:ext cx="277813" cy="774700"/>
            <a:chOff x="2996" y="3206"/>
            <a:chExt cx="175" cy="488"/>
          </a:xfrm>
        </p:grpSpPr>
        <p:sp>
          <p:nvSpPr>
            <p:cNvPr id="193667" name="Rectangle 343"/>
            <p:cNvSpPr>
              <a:spLocks noChangeArrowheads="1"/>
            </p:cNvSpPr>
            <p:nvPr/>
          </p:nvSpPr>
          <p:spPr bwMode="auto">
            <a:xfrm>
              <a:off x="2996" y="3333"/>
              <a:ext cx="175" cy="361"/>
            </a:xfrm>
            <a:prstGeom prst="rect">
              <a:avLst/>
            </a:prstGeom>
            <a:solidFill>
              <a:srgbClr val="CCFF99"/>
            </a:solidFill>
            <a:ln w="28575">
              <a:solidFill>
                <a:schemeClr val="tx1"/>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3668" name="Rectangle 345"/>
            <p:cNvSpPr>
              <a:spLocks noChangeArrowheads="1"/>
            </p:cNvSpPr>
            <p:nvPr/>
          </p:nvSpPr>
          <p:spPr bwMode="auto">
            <a:xfrm>
              <a:off x="3049" y="3206"/>
              <a:ext cx="6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itchFamily="34" charset="-128"/>
                </a:rPr>
                <a:t>F</a:t>
              </a:r>
              <a:endParaRPr lang="en-US" altLang="zh-CN" sz="1800">
                <a:solidFill>
                  <a:srgbClr val="000000"/>
                </a:solidFill>
                <a:latin typeface="Arial" panose="020B0604020202020204" pitchFamily="34" charset="0"/>
                <a:ea typeface="MS PGothic" pitchFamily="34" charset="-128"/>
              </a:endParaRPr>
            </a:p>
          </p:txBody>
        </p:sp>
        <p:sp>
          <p:nvSpPr>
            <p:cNvPr id="193669" name="Line 346"/>
            <p:cNvSpPr>
              <a:spLocks noChangeShapeType="1"/>
            </p:cNvSpPr>
            <p:nvPr/>
          </p:nvSpPr>
          <p:spPr bwMode="auto">
            <a:xfrm>
              <a:off x="3040" y="3389"/>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670" name="Freeform 347"/>
            <p:cNvSpPr>
              <a:spLocks/>
            </p:cNvSpPr>
            <p:nvPr/>
          </p:nvSpPr>
          <p:spPr bwMode="auto">
            <a:xfrm>
              <a:off x="3088" y="3359"/>
              <a:ext cx="61"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1"/>
                    <a:pt x="0" y="0"/>
                  </a:cubicBezTo>
                  <a:lnTo>
                    <a:pt x="164" y="82"/>
                  </a:lnTo>
                  <a:close/>
                </a:path>
              </a:pathLst>
            </a:custGeom>
            <a:solidFill>
              <a:srgbClr val="FF0000"/>
            </a:solidFill>
            <a:ln w="0">
              <a:solidFill>
                <a:srgbClr val="FF0000"/>
              </a:solidFill>
              <a:round/>
              <a:headEnd/>
              <a:tailEnd/>
            </a:ln>
          </p:spPr>
          <p:txBody>
            <a:bodyPr/>
            <a:lstStyle/>
            <a:p>
              <a:endParaRPr lang="zh-CN" altLang="en-US"/>
            </a:p>
          </p:txBody>
        </p:sp>
        <p:sp>
          <p:nvSpPr>
            <p:cNvPr id="193671" name="Line 348"/>
            <p:cNvSpPr>
              <a:spLocks noChangeShapeType="1"/>
            </p:cNvSpPr>
            <p:nvPr/>
          </p:nvSpPr>
          <p:spPr bwMode="auto">
            <a:xfrm>
              <a:off x="3036" y="3630"/>
              <a:ext cx="63" cy="0"/>
            </a:xfrm>
            <a:prstGeom prst="line">
              <a:avLst/>
            </a:prstGeom>
            <a:noFill/>
            <a:ln w="15875" cap="rnd">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672" name="Freeform 349"/>
            <p:cNvSpPr>
              <a:spLocks/>
            </p:cNvSpPr>
            <p:nvPr/>
          </p:nvSpPr>
          <p:spPr bwMode="auto">
            <a:xfrm>
              <a:off x="3084" y="3599"/>
              <a:ext cx="62"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1"/>
                    <a:pt x="0" y="0"/>
                  </a:cubicBezTo>
                  <a:lnTo>
                    <a:pt x="164" y="82"/>
                  </a:lnTo>
                  <a:close/>
                </a:path>
              </a:pathLst>
            </a:custGeom>
            <a:solidFill>
              <a:srgbClr val="3366FF"/>
            </a:solidFill>
            <a:ln w="0">
              <a:solidFill>
                <a:srgbClr val="0066FF"/>
              </a:solidFill>
              <a:round/>
              <a:headEnd/>
              <a:tailEnd/>
            </a:ln>
          </p:spPr>
          <p:txBody>
            <a:bodyPr/>
            <a:lstStyle/>
            <a:p>
              <a:endParaRPr lang="zh-CN" altLang="en-US"/>
            </a:p>
          </p:txBody>
        </p:sp>
        <p:sp>
          <p:nvSpPr>
            <p:cNvPr id="193673" name="Line 350"/>
            <p:cNvSpPr>
              <a:spLocks noChangeShapeType="1"/>
            </p:cNvSpPr>
            <p:nvPr/>
          </p:nvSpPr>
          <p:spPr bwMode="auto">
            <a:xfrm>
              <a:off x="3036" y="3476"/>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674" name="Freeform 351"/>
            <p:cNvSpPr>
              <a:spLocks/>
            </p:cNvSpPr>
            <p:nvPr/>
          </p:nvSpPr>
          <p:spPr bwMode="auto">
            <a:xfrm>
              <a:off x="3084" y="3446"/>
              <a:ext cx="62"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1"/>
                    <a:pt x="0" y="0"/>
                  </a:cubicBezTo>
                  <a:lnTo>
                    <a:pt x="164" y="82"/>
                  </a:lnTo>
                  <a:close/>
                </a:path>
              </a:pathLst>
            </a:custGeom>
            <a:solidFill>
              <a:srgbClr val="FF0000"/>
            </a:solidFill>
            <a:ln w="0">
              <a:solidFill>
                <a:srgbClr val="FF0000"/>
              </a:solidFill>
              <a:round/>
              <a:headEnd/>
              <a:tailEnd/>
            </a:ln>
          </p:spPr>
          <p:txBody>
            <a:bodyPr/>
            <a:lstStyle/>
            <a:p>
              <a:endParaRPr lang="zh-CN" altLang="en-US"/>
            </a:p>
          </p:txBody>
        </p:sp>
      </p:grpSp>
      <p:sp>
        <p:nvSpPr>
          <p:cNvPr id="193574" name="Freeform 354"/>
          <p:cNvSpPr>
            <a:spLocks noEditPoints="1"/>
          </p:cNvSpPr>
          <p:nvPr/>
        </p:nvSpPr>
        <p:spPr bwMode="auto">
          <a:xfrm>
            <a:off x="1320800" y="5540375"/>
            <a:ext cx="366713" cy="52388"/>
          </a:xfrm>
          <a:custGeom>
            <a:avLst/>
            <a:gdLst>
              <a:gd name="T0" fmla="*/ 2147483646 w 617"/>
              <a:gd name="T1" fmla="*/ 0 h 88"/>
              <a:gd name="T2" fmla="*/ 2147483646 w 617"/>
              <a:gd name="T3" fmla="*/ 0 h 88"/>
              <a:gd name="T4" fmla="*/ 2147483646 w 617"/>
              <a:gd name="T5" fmla="*/ 2147483646 h 88"/>
              <a:gd name="T6" fmla="*/ 2147483646 w 617"/>
              <a:gd name="T7" fmla="*/ 2147483646 h 88"/>
              <a:gd name="T8" fmla="*/ 2147483646 w 617"/>
              <a:gd name="T9" fmla="*/ 2147483646 h 88"/>
              <a:gd name="T10" fmla="*/ 0 w 617"/>
              <a:gd name="T11" fmla="*/ 2147483646 h 88"/>
              <a:gd name="T12" fmla="*/ 2147483646 w 617"/>
              <a:gd name="T13" fmla="*/ 0 h 88"/>
              <a:gd name="T14" fmla="*/ 2147483646 w 617"/>
              <a:gd name="T15" fmla="*/ 0 h 88"/>
              <a:gd name="T16" fmla="*/ 2147483646 w 617"/>
              <a:gd name="T17" fmla="*/ 0 h 88"/>
              <a:gd name="T18" fmla="*/ 2147483646 w 617"/>
              <a:gd name="T19" fmla="*/ 2147483646 h 88"/>
              <a:gd name="T20" fmla="*/ 2147483646 w 617"/>
              <a:gd name="T21" fmla="*/ 2147483646 h 88"/>
              <a:gd name="T22" fmla="*/ 2147483646 w 617"/>
              <a:gd name="T23" fmla="*/ 2147483646 h 88"/>
              <a:gd name="T24" fmla="*/ 2147483646 w 617"/>
              <a:gd name="T25" fmla="*/ 2147483646 h 88"/>
              <a:gd name="T26" fmla="*/ 2147483646 w 617"/>
              <a:gd name="T27" fmla="*/ 0 h 88"/>
              <a:gd name="T28" fmla="*/ 2147483646 w 617"/>
              <a:gd name="T29" fmla="*/ 0 h 88"/>
              <a:gd name="T30" fmla="*/ 2147483646 w 617"/>
              <a:gd name="T31" fmla="*/ 0 h 88"/>
              <a:gd name="T32" fmla="*/ 2147483646 w 617"/>
              <a:gd name="T33" fmla="*/ 2147483646 h 88"/>
              <a:gd name="T34" fmla="*/ 2147483646 w 617"/>
              <a:gd name="T35" fmla="*/ 2147483646 h 88"/>
              <a:gd name="T36" fmla="*/ 2147483646 w 617"/>
              <a:gd name="T37" fmla="*/ 2147483646 h 88"/>
              <a:gd name="T38" fmla="*/ 2147483646 w 617"/>
              <a:gd name="T39" fmla="*/ 2147483646 h 88"/>
              <a:gd name="T40" fmla="*/ 2147483646 w 617"/>
              <a:gd name="T41" fmla="*/ 0 h 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7"/>
              <a:gd name="T64" fmla="*/ 0 h 88"/>
              <a:gd name="T65" fmla="*/ 617 w 617"/>
              <a:gd name="T66" fmla="*/ 88 h 8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7" h="88">
                <a:moveTo>
                  <a:pt x="44" y="0"/>
                </a:moveTo>
                <a:lnTo>
                  <a:pt x="44" y="0"/>
                </a:lnTo>
                <a:cubicBezTo>
                  <a:pt x="68" y="0"/>
                  <a:pt x="88" y="20"/>
                  <a:pt x="88" y="44"/>
                </a:cubicBezTo>
                <a:cubicBezTo>
                  <a:pt x="88" y="69"/>
                  <a:pt x="68" y="88"/>
                  <a:pt x="44" y="88"/>
                </a:cubicBezTo>
                <a:cubicBezTo>
                  <a:pt x="19" y="88"/>
                  <a:pt x="0" y="69"/>
                  <a:pt x="0" y="44"/>
                </a:cubicBezTo>
                <a:cubicBezTo>
                  <a:pt x="0" y="20"/>
                  <a:pt x="19" y="0"/>
                  <a:pt x="44" y="0"/>
                </a:cubicBezTo>
                <a:close/>
                <a:moveTo>
                  <a:pt x="308" y="0"/>
                </a:moveTo>
                <a:lnTo>
                  <a:pt x="308" y="0"/>
                </a:lnTo>
                <a:cubicBezTo>
                  <a:pt x="332" y="0"/>
                  <a:pt x="352" y="20"/>
                  <a:pt x="352" y="44"/>
                </a:cubicBezTo>
                <a:cubicBezTo>
                  <a:pt x="352" y="69"/>
                  <a:pt x="332" y="88"/>
                  <a:pt x="308" y="88"/>
                </a:cubicBezTo>
                <a:cubicBezTo>
                  <a:pt x="284" y="88"/>
                  <a:pt x="264" y="69"/>
                  <a:pt x="264" y="44"/>
                </a:cubicBezTo>
                <a:cubicBezTo>
                  <a:pt x="264" y="20"/>
                  <a:pt x="284" y="0"/>
                  <a:pt x="308" y="0"/>
                </a:cubicBezTo>
                <a:close/>
                <a:moveTo>
                  <a:pt x="572" y="0"/>
                </a:moveTo>
                <a:lnTo>
                  <a:pt x="572" y="0"/>
                </a:lnTo>
                <a:cubicBezTo>
                  <a:pt x="597" y="0"/>
                  <a:pt x="617" y="20"/>
                  <a:pt x="617" y="44"/>
                </a:cubicBezTo>
                <a:cubicBezTo>
                  <a:pt x="617" y="69"/>
                  <a:pt x="597" y="88"/>
                  <a:pt x="572" y="88"/>
                </a:cubicBezTo>
                <a:cubicBezTo>
                  <a:pt x="548" y="88"/>
                  <a:pt x="528" y="69"/>
                  <a:pt x="528" y="44"/>
                </a:cubicBezTo>
                <a:cubicBezTo>
                  <a:pt x="528" y="20"/>
                  <a:pt x="548" y="0"/>
                  <a:pt x="572" y="0"/>
                </a:cubicBezTo>
                <a:close/>
              </a:path>
            </a:pathLst>
          </a:custGeom>
          <a:solidFill>
            <a:srgbClr val="000000"/>
          </a:solidFill>
          <a:ln w="9525">
            <a:solidFill>
              <a:srgbClr val="000000"/>
            </a:solidFill>
            <a:bevel/>
            <a:headEnd/>
            <a:tailEnd/>
          </a:ln>
        </p:spPr>
        <p:txBody>
          <a:bodyPr/>
          <a:lstStyle/>
          <a:p>
            <a:endParaRPr lang="zh-CN" altLang="en-US"/>
          </a:p>
        </p:txBody>
      </p:sp>
      <p:sp>
        <p:nvSpPr>
          <p:cNvPr id="193575" name="Freeform 355"/>
          <p:cNvSpPr>
            <a:spLocks noEditPoints="1"/>
          </p:cNvSpPr>
          <p:nvPr/>
        </p:nvSpPr>
        <p:spPr bwMode="auto">
          <a:xfrm>
            <a:off x="6616700" y="5540375"/>
            <a:ext cx="366713" cy="52388"/>
          </a:xfrm>
          <a:custGeom>
            <a:avLst/>
            <a:gdLst>
              <a:gd name="T0" fmla="*/ 2147483646 w 617"/>
              <a:gd name="T1" fmla="*/ 0 h 88"/>
              <a:gd name="T2" fmla="*/ 2147483646 w 617"/>
              <a:gd name="T3" fmla="*/ 0 h 88"/>
              <a:gd name="T4" fmla="*/ 2147483646 w 617"/>
              <a:gd name="T5" fmla="*/ 2147483646 h 88"/>
              <a:gd name="T6" fmla="*/ 2147483646 w 617"/>
              <a:gd name="T7" fmla="*/ 2147483646 h 88"/>
              <a:gd name="T8" fmla="*/ 2147483646 w 617"/>
              <a:gd name="T9" fmla="*/ 2147483646 h 88"/>
              <a:gd name="T10" fmla="*/ 0 w 617"/>
              <a:gd name="T11" fmla="*/ 2147483646 h 88"/>
              <a:gd name="T12" fmla="*/ 2147483646 w 617"/>
              <a:gd name="T13" fmla="*/ 0 h 88"/>
              <a:gd name="T14" fmla="*/ 2147483646 w 617"/>
              <a:gd name="T15" fmla="*/ 0 h 88"/>
              <a:gd name="T16" fmla="*/ 2147483646 w 617"/>
              <a:gd name="T17" fmla="*/ 0 h 88"/>
              <a:gd name="T18" fmla="*/ 2147483646 w 617"/>
              <a:gd name="T19" fmla="*/ 2147483646 h 88"/>
              <a:gd name="T20" fmla="*/ 2147483646 w 617"/>
              <a:gd name="T21" fmla="*/ 2147483646 h 88"/>
              <a:gd name="T22" fmla="*/ 2147483646 w 617"/>
              <a:gd name="T23" fmla="*/ 2147483646 h 88"/>
              <a:gd name="T24" fmla="*/ 2147483646 w 617"/>
              <a:gd name="T25" fmla="*/ 2147483646 h 88"/>
              <a:gd name="T26" fmla="*/ 2147483646 w 617"/>
              <a:gd name="T27" fmla="*/ 0 h 88"/>
              <a:gd name="T28" fmla="*/ 2147483646 w 617"/>
              <a:gd name="T29" fmla="*/ 0 h 88"/>
              <a:gd name="T30" fmla="*/ 2147483646 w 617"/>
              <a:gd name="T31" fmla="*/ 0 h 88"/>
              <a:gd name="T32" fmla="*/ 2147483646 w 617"/>
              <a:gd name="T33" fmla="*/ 2147483646 h 88"/>
              <a:gd name="T34" fmla="*/ 2147483646 w 617"/>
              <a:gd name="T35" fmla="*/ 2147483646 h 88"/>
              <a:gd name="T36" fmla="*/ 2147483646 w 617"/>
              <a:gd name="T37" fmla="*/ 2147483646 h 88"/>
              <a:gd name="T38" fmla="*/ 2147483646 w 617"/>
              <a:gd name="T39" fmla="*/ 2147483646 h 88"/>
              <a:gd name="T40" fmla="*/ 2147483646 w 617"/>
              <a:gd name="T41" fmla="*/ 0 h 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7"/>
              <a:gd name="T64" fmla="*/ 0 h 88"/>
              <a:gd name="T65" fmla="*/ 617 w 617"/>
              <a:gd name="T66" fmla="*/ 88 h 8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7" h="88">
                <a:moveTo>
                  <a:pt x="44" y="0"/>
                </a:moveTo>
                <a:lnTo>
                  <a:pt x="44" y="0"/>
                </a:lnTo>
                <a:cubicBezTo>
                  <a:pt x="69" y="0"/>
                  <a:pt x="88" y="20"/>
                  <a:pt x="88" y="44"/>
                </a:cubicBezTo>
                <a:cubicBezTo>
                  <a:pt x="88" y="69"/>
                  <a:pt x="69" y="88"/>
                  <a:pt x="44" y="88"/>
                </a:cubicBezTo>
                <a:cubicBezTo>
                  <a:pt x="20" y="88"/>
                  <a:pt x="0" y="69"/>
                  <a:pt x="0" y="44"/>
                </a:cubicBezTo>
                <a:cubicBezTo>
                  <a:pt x="0" y="20"/>
                  <a:pt x="20" y="0"/>
                  <a:pt x="44" y="0"/>
                </a:cubicBezTo>
                <a:close/>
                <a:moveTo>
                  <a:pt x="309" y="0"/>
                </a:moveTo>
                <a:lnTo>
                  <a:pt x="309" y="0"/>
                </a:lnTo>
                <a:cubicBezTo>
                  <a:pt x="333" y="0"/>
                  <a:pt x="353" y="20"/>
                  <a:pt x="353" y="44"/>
                </a:cubicBezTo>
                <a:cubicBezTo>
                  <a:pt x="353" y="69"/>
                  <a:pt x="333" y="88"/>
                  <a:pt x="309" y="88"/>
                </a:cubicBezTo>
                <a:cubicBezTo>
                  <a:pt x="284" y="88"/>
                  <a:pt x="264" y="69"/>
                  <a:pt x="264" y="44"/>
                </a:cubicBezTo>
                <a:cubicBezTo>
                  <a:pt x="264" y="20"/>
                  <a:pt x="284" y="0"/>
                  <a:pt x="309" y="0"/>
                </a:cubicBezTo>
                <a:close/>
                <a:moveTo>
                  <a:pt x="573" y="0"/>
                </a:moveTo>
                <a:lnTo>
                  <a:pt x="573" y="0"/>
                </a:lnTo>
                <a:cubicBezTo>
                  <a:pt x="597" y="0"/>
                  <a:pt x="617" y="20"/>
                  <a:pt x="617" y="44"/>
                </a:cubicBezTo>
                <a:cubicBezTo>
                  <a:pt x="617" y="69"/>
                  <a:pt x="597" y="88"/>
                  <a:pt x="573" y="88"/>
                </a:cubicBezTo>
                <a:cubicBezTo>
                  <a:pt x="549" y="88"/>
                  <a:pt x="529" y="69"/>
                  <a:pt x="529" y="44"/>
                </a:cubicBezTo>
                <a:cubicBezTo>
                  <a:pt x="529" y="20"/>
                  <a:pt x="549" y="0"/>
                  <a:pt x="573" y="0"/>
                </a:cubicBezTo>
                <a:close/>
              </a:path>
            </a:pathLst>
          </a:custGeom>
          <a:solidFill>
            <a:srgbClr val="000000"/>
          </a:solidFill>
          <a:ln w="9525">
            <a:solidFill>
              <a:srgbClr val="000000"/>
            </a:solidFill>
            <a:bevel/>
            <a:headEnd/>
            <a:tailEnd/>
          </a:ln>
        </p:spPr>
        <p:txBody>
          <a:bodyPr/>
          <a:lstStyle/>
          <a:p>
            <a:endParaRPr lang="zh-CN" altLang="en-US"/>
          </a:p>
        </p:txBody>
      </p:sp>
      <p:sp>
        <p:nvSpPr>
          <p:cNvPr id="193576" name="Freeform 356"/>
          <p:cNvSpPr>
            <a:spLocks/>
          </p:cNvSpPr>
          <p:nvPr/>
        </p:nvSpPr>
        <p:spPr bwMode="auto">
          <a:xfrm>
            <a:off x="1252538" y="5932488"/>
            <a:ext cx="6896100" cy="236537"/>
          </a:xfrm>
          <a:custGeom>
            <a:avLst/>
            <a:gdLst>
              <a:gd name="T0" fmla="*/ 2147483646 w 4344"/>
              <a:gd name="T1" fmla="*/ 2147483646 h 149"/>
              <a:gd name="T2" fmla="*/ 2147483646 w 4344"/>
              <a:gd name="T3" fmla="*/ 0 h 149"/>
              <a:gd name="T4" fmla="*/ 2147483646 w 4344"/>
              <a:gd name="T5" fmla="*/ 2147483646 h 149"/>
              <a:gd name="T6" fmla="*/ 0 w 4344"/>
              <a:gd name="T7" fmla="*/ 2147483646 h 149"/>
              <a:gd name="T8" fmla="*/ 0 w 4344"/>
              <a:gd name="T9" fmla="*/ 2147483646 h 149"/>
              <a:gd name="T10" fmla="*/ 2147483646 w 4344"/>
              <a:gd name="T11" fmla="*/ 2147483646 h 149"/>
              <a:gd name="T12" fmla="*/ 2147483646 w 4344"/>
              <a:gd name="T13" fmla="*/ 2147483646 h 149"/>
              <a:gd name="T14" fmla="*/ 2147483646 w 4344"/>
              <a:gd name="T15" fmla="*/ 2147483646 h 149"/>
              <a:gd name="T16" fmla="*/ 0 60000 65536"/>
              <a:gd name="T17" fmla="*/ 0 60000 65536"/>
              <a:gd name="T18" fmla="*/ 0 60000 65536"/>
              <a:gd name="T19" fmla="*/ 0 60000 65536"/>
              <a:gd name="T20" fmla="*/ 0 60000 65536"/>
              <a:gd name="T21" fmla="*/ 0 60000 65536"/>
              <a:gd name="T22" fmla="*/ 0 60000 65536"/>
              <a:gd name="T23" fmla="*/ 0 60000 65536"/>
              <a:gd name="T24" fmla="*/ 0 w 4344"/>
              <a:gd name="T25" fmla="*/ 0 h 149"/>
              <a:gd name="T26" fmla="*/ 4344 w 4344"/>
              <a:gd name="T27" fmla="*/ 149 h 1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344" h="149">
                <a:moveTo>
                  <a:pt x="4344" y="74"/>
                </a:moveTo>
                <a:lnTo>
                  <a:pt x="4270" y="0"/>
                </a:lnTo>
                <a:lnTo>
                  <a:pt x="4270" y="49"/>
                </a:lnTo>
                <a:lnTo>
                  <a:pt x="0" y="49"/>
                </a:lnTo>
                <a:lnTo>
                  <a:pt x="0" y="100"/>
                </a:lnTo>
                <a:lnTo>
                  <a:pt x="4270" y="100"/>
                </a:lnTo>
                <a:lnTo>
                  <a:pt x="4270" y="149"/>
                </a:lnTo>
                <a:lnTo>
                  <a:pt x="4344" y="74"/>
                </a:lnTo>
                <a:close/>
              </a:path>
            </a:pathLst>
          </a:cu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3577" name="Freeform 357"/>
          <p:cNvSpPr>
            <a:spLocks/>
          </p:cNvSpPr>
          <p:nvPr/>
        </p:nvSpPr>
        <p:spPr bwMode="auto">
          <a:xfrm>
            <a:off x="1252538" y="5932488"/>
            <a:ext cx="6896100" cy="236537"/>
          </a:xfrm>
          <a:custGeom>
            <a:avLst/>
            <a:gdLst>
              <a:gd name="T0" fmla="*/ 2147483646 w 4344"/>
              <a:gd name="T1" fmla="*/ 2147483646 h 149"/>
              <a:gd name="T2" fmla="*/ 2147483646 w 4344"/>
              <a:gd name="T3" fmla="*/ 0 h 149"/>
              <a:gd name="T4" fmla="*/ 2147483646 w 4344"/>
              <a:gd name="T5" fmla="*/ 2147483646 h 149"/>
              <a:gd name="T6" fmla="*/ 0 w 4344"/>
              <a:gd name="T7" fmla="*/ 2147483646 h 149"/>
              <a:gd name="T8" fmla="*/ 0 w 4344"/>
              <a:gd name="T9" fmla="*/ 2147483646 h 149"/>
              <a:gd name="T10" fmla="*/ 2147483646 w 4344"/>
              <a:gd name="T11" fmla="*/ 2147483646 h 149"/>
              <a:gd name="T12" fmla="*/ 2147483646 w 4344"/>
              <a:gd name="T13" fmla="*/ 2147483646 h 149"/>
              <a:gd name="T14" fmla="*/ 2147483646 w 4344"/>
              <a:gd name="T15" fmla="*/ 2147483646 h 149"/>
              <a:gd name="T16" fmla="*/ 0 60000 65536"/>
              <a:gd name="T17" fmla="*/ 0 60000 65536"/>
              <a:gd name="T18" fmla="*/ 0 60000 65536"/>
              <a:gd name="T19" fmla="*/ 0 60000 65536"/>
              <a:gd name="T20" fmla="*/ 0 60000 65536"/>
              <a:gd name="T21" fmla="*/ 0 60000 65536"/>
              <a:gd name="T22" fmla="*/ 0 60000 65536"/>
              <a:gd name="T23" fmla="*/ 0 60000 65536"/>
              <a:gd name="T24" fmla="*/ 0 w 4344"/>
              <a:gd name="T25" fmla="*/ 0 h 149"/>
              <a:gd name="T26" fmla="*/ 4344 w 4344"/>
              <a:gd name="T27" fmla="*/ 149 h 1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344" h="149">
                <a:moveTo>
                  <a:pt x="4344" y="74"/>
                </a:moveTo>
                <a:lnTo>
                  <a:pt x="4270" y="0"/>
                </a:lnTo>
                <a:lnTo>
                  <a:pt x="4270" y="49"/>
                </a:lnTo>
                <a:lnTo>
                  <a:pt x="0" y="49"/>
                </a:lnTo>
                <a:lnTo>
                  <a:pt x="0" y="100"/>
                </a:lnTo>
                <a:lnTo>
                  <a:pt x="4270" y="100"/>
                </a:lnTo>
                <a:lnTo>
                  <a:pt x="4270" y="149"/>
                </a:lnTo>
                <a:lnTo>
                  <a:pt x="4344" y="74"/>
                </a:lnTo>
                <a:close/>
              </a:path>
            </a:pathLst>
          </a:custGeom>
          <a:noFill/>
          <a:ln w="158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3578" name="Rectangle 358"/>
          <p:cNvSpPr>
            <a:spLocks noChangeArrowheads="1"/>
          </p:cNvSpPr>
          <p:nvPr/>
        </p:nvSpPr>
        <p:spPr bwMode="auto">
          <a:xfrm>
            <a:off x="8221663" y="5946775"/>
            <a:ext cx="3937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itchFamily="34" charset="-128"/>
              </a:rPr>
              <a:t>Time</a:t>
            </a:r>
            <a:endParaRPr lang="en-US" altLang="zh-CN" sz="1800">
              <a:solidFill>
                <a:srgbClr val="000000"/>
              </a:solidFill>
              <a:latin typeface="Arial" panose="020B0604020202020204" pitchFamily="34" charset="0"/>
              <a:ea typeface="MS PGothic" pitchFamily="34" charset="-128"/>
            </a:endParaRPr>
          </a:p>
        </p:txBody>
      </p:sp>
      <p:cxnSp>
        <p:nvCxnSpPr>
          <p:cNvPr id="193579" name="AutoShape 488"/>
          <p:cNvCxnSpPr>
            <a:cxnSpLocks noChangeShapeType="1"/>
            <a:stCxn id="193591" idx="2"/>
          </p:cNvCxnSpPr>
          <p:nvPr/>
        </p:nvCxnSpPr>
        <p:spPr bwMode="auto">
          <a:xfrm>
            <a:off x="2114550" y="2098675"/>
            <a:ext cx="407988" cy="125413"/>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93580" name="AutoShape 489"/>
          <p:cNvCxnSpPr>
            <a:cxnSpLocks noChangeShapeType="1"/>
            <a:stCxn id="193591" idx="2"/>
          </p:cNvCxnSpPr>
          <p:nvPr/>
        </p:nvCxnSpPr>
        <p:spPr bwMode="auto">
          <a:xfrm flipH="1">
            <a:off x="1639888" y="2098675"/>
            <a:ext cx="474662" cy="125413"/>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93581" name="AutoShape 490"/>
          <p:cNvCxnSpPr>
            <a:cxnSpLocks noChangeShapeType="1"/>
            <a:stCxn id="193597" idx="2"/>
            <a:endCxn id="193603" idx="0"/>
          </p:cNvCxnSpPr>
          <p:nvPr/>
        </p:nvCxnSpPr>
        <p:spPr bwMode="auto">
          <a:xfrm flipH="1">
            <a:off x="2074863" y="2674938"/>
            <a:ext cx="461962" cy="1635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93582" name="AutoShape 491"/>
          <p:cNvCxnSpPr>
            <a:cxnSpLocks noChangeShapeType="1"/>
            <a:stCxn id="193594" idx="2"/>
            <a:endCxn id="193603" idx="0"/>
          </p:cNvCxnSpPr>
          <p:nvPr/>
        </p:nvCxnSpPr>
        <p:spPr bwMode="auto">
          <a:xfrm>
            <a:off x="1576388" y="2674938"/>
            <a:ext cx="498475" cy="1635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93583" name="AutoShape 492"/>
          <p:cNvCxnSpPr>
            <a:cxnSpLocks noChangeShapeType="1"/>
            <a:stCxn id="193588" idx="2"/>
            <a:endCxn id="193600" idx="0"/>
          </p:cNvCxnSpPr>
          <p:nvPr/>
        </p:nvCxnSpPr>
        <p:spPr bwMode="auto">
          <a:xfrm>
            <a:off x="2574925" y="1484313"/>
            <a:ext cx="920750" cy="73977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93584" name="AutoShape 493"/>
          <p:cNvCxnSpPr>
            <a:cxnSpLocks noChangeShapeType="1"/>
            <a:stCxn id="193588" idx="2"/>
            <a:endCxn id="193591" idx="0"/>
          </p:cNvCxnSpPr>
          <p:nvPr/>
        </p:nvCxnSpPr>
        <p:spPr bwMode="auto">
          <a:xfrm flipH="1">
            <a:off x="2114550" y="1484313"/>
            <a:ext cx="460375" cy="1635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93585" name="AutoShape 494"/>
          <p:cNvCxnSpPr>
            <a:cxnSpLocks noChangeShapeType="1"/>
            <a:stCxn id="193600" idx="2"/>
            <a:endCxn id="193606" idx="0"/>
          </p:cNvCxnSpPr>
          <p:nvPr/>
        </p:nvCxnSpPr>
        <p:spPr bwMode="auto">
          <a:xfrm flipH="1">
            <a:off x="2574925" y="2674938"/>
            <a:ext cx="920750" cy="73977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93586" name="AutoShape 495"/>
          <p:cNvCxnSpPr>
            <a:cxnSpLocks noChangeShapeType="1"/>
            <a:stCxn id="193603" idx="2"/>
            <a:endCxn id="193606" idx="0"/>
          </p:cNvCxnSpPr>
          <p:nvPr/>
        </p:nvCxnSpPr>
        <p:spPr bwMode="auto">
          <a:xfrm>
            <a:off x="2074863" y="3289300"/>
            <a:ext cx="500062" cy="125413"/>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93587" name="AutoShape 496"/>
          <p:cNvCxnSpPr>
            <a:cxnSpLocks noChangeShapeType="1"/>
            <a:stCxn id="193606" idx="1"/>
            <a:endCxn id="193588" idx="1"/>
          </p:cNvCxnSpPr>
          <p:nvPr/>
        </p:nvCxnSpPr>
        <p:spPr bwMode="auto">
          <a:xfrm rot="10800000" flipH="1">
            <a:off x="2138363" y="1258888"/>
            <a:ext cx="1587" cy="2381250"/>
          </a:xfrm>
          <a:prstGeom prst="curvedConnector3">
            <a:avLst>
              <a:gd name="adj1" fmla="val -77500000"/>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93588" name="Rectangle 486"/>
          <p:cNvSpPr>
            <a:spLocks noChangeArrowheads="1"/>
          </p:cNvSpPr>
          <p:nvPr/>
        </p:nvSpPr>
        <p:spPr bwMode="auto">
          <a:xfrm>
            <a:off x="2152650" y="1047750"/>
            <a:ext cx="844550" cy="422275"/>
          </a:xfrm>
          <a:prstGeom prst="rect">
            <a:avLst/>
          </a:prstGeom>
          <a:solidFill>
            <a:srgbClr val="CCCCFF"/>
          </a:solidFill>
          <a:ln w="28575">
            <a:solidFill>
              <a:schemeClr val="tx1"/>
            </a:solidFill>
            <a:miter lim="800000"/>
            <a:headEnd/>
            <a:tailEnd/>
          </a:ln>
        </p:spPr>
        <p:txBody>
          <a:bodyPr lIns="45720" r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solidFill>
                  <a:srgbClr val="000000"/>
                </a:solidFill>
                <a:latin typeface="Arial" panose="020B0604020202020204" pitchFamily="34" charset="0"/>
                <a:ea typeface="MS PGothic" pitchFamily="34" charset="-128"/>
              </a:rPr>
              <a:t>A</a:t>
            </a:r>
          </a:p>
        </p:txBody>
      </p:sp>
      <p:sp>
        <p:nvSpPr>
          <p:cNvPr id="280" name="Text Box 556"/>
          <p:cNvSpPr txBox="1">
            <a:spLocks noChangeArrowheads="1"/>
          </p:cNvSpPr>
          <p:nvPr/>
        </p:nvSpPr>
        <p:spPr bwMode="auto">
          <a:xfrm>
            <a:off x="2420938" y="1047750"/>
            <a:ext cx="53181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itchFamily="34" charset="-128"/>
              </a:rPr>
              <a:t>x/1111</a:t>
            </a:r>
          </a:p>
        </p:txBody>
      </p:sp>
      <p:sp>
        <p:nvSpPr>
          <p:cNvPr id="281" name="Text Box 558"/>
          <p:cNvSpPr txBox="1">
            <a:spLocks noChangeArrowheads="1"/>
          </p:cNvSpPr>
          <p:nvPr/>
        </p:nvSpPr>
        <p:spPr bwMode="auto">
          <a:xfrm>
            <a:off x="2420938" y="1239838"/>
            <a:ext cx="53181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itchFamily="34" charset="-128"/>
              </a:rPr>
              <a:t>y/1111</a:t>
            </a:r>
          </a:p>
        </p:txBody>
      </p:sp>
      <p:sp>
        <p:nvSpPr>
          <p:cNvPr id="193591" name="Rectangle 563"/>
          <p:cNvSpPr>
            <a:spLocks noChangeArrowheads="1"/>
          </p:cNvSpPr>
          <p:nvPr/>
        </p:nvSpPr>
        <p:spPr bwMode="auto">
          <a:xfrm>
            <a:off x="1692275" y="1662113"/>
            <a:ext cx="844550" cy="422275"/>
          </a:xfrm>
          <a:prstGeom prst="rect">
            <a:avLst/>
          </a:prstGeom>
          <a:solidFill>
            <a:srgbClr val="CCCCFF"/>
          </a:solidFill>
          <a:ln w="28575">
            <a:solidFill>
              <a:schemeClr val="tx1"/>
            </a:solidFill>
            <a:miter lim="800000"/>
            <a:headEnd/>
            <a:tailEnd/>
          </a:ln>
        </p:spPr>
        <p:txBody>
          <a:bodyPr lIns="45720" r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solidFill>
                  <a:srgbClr val="000000"/>
                </a:solidFill>
                <a:latin typeface="Arial" panose="020B0604020202020204" pitchFamily="34" charset="0"/>
                <a:ea typeface="MS PGothic" pitchFamily="34" charset="-128"/>
              </a:rPr>
              <a:t>B</a:t>
            </a:r>
          </a:p>
        </p:txBody>
      </p:sp>
      <p:sp>
        <p:nvSpPr>
          <p:cNvPr id="283" name="Text Box 564"/>
          <p:cNvSpPr txBox="1">
            <a:spLocks noChangeArrowheads="1"/>
          </p:cNvSpPr>
          <p:nvPr/>
        </p:nvSpPr>
        <p:spPr bwMode="auto">
          <a:xfrm>
            <a:off x="1960563" y="1662113"/>
            <a:ext cx="53181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itchFamily="34" charset="-128"/>
              </a:rPr>
              <a:t>x/1110</a:t>
            </a:r>
          </a:p>
        </p:txBody>
      </p:sp>
      <p:sp>
        <p:nvSpPr>
          <p:cNvPr id="284" name="Text Box 565"/>
          <p:cNvSpPr txBox="1">
            <a:spLocks noChangeArrowheads="1"/>
          </p:cNvSpPr>
          <p:nvPr/>
        </p:nvSpPr>
        <p:spPr bwMode="auto">
          <a:xfrm>
            <a:off x="1960563" y="1854200"/>
            <a:ext cx="53181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itchFamily="34" charset="-128"/>
              </a:rPr>
              <a:t>y/0011</a:t>
            </a:r>
          </a:p>
        </p:txBody>
      </p:sp>
      <p:sp>
        <p:nvSpPr>
          <p:cNvPr id="193594" name="Rectangle 567"/>
          <p:cNvSpPr>
            <a:spLocks noChangeArrowheads="1"/>
          </p:cNvSpPr>
          <p:nvPr/>
        </p:nvSpPr>
        <p:spPr bwMode="auto">
          <a:xfrm>
            <a:off x="1154113" y="2238375"/>
            <a:ext cx="844550" cy="422275"/>
          </a:xfrm>
          <a:prstGeom prst="rect">
            <a:avLst/>
          </a:prstGeom>
          <a:solidFill>
            <a:srgbClr val="CCCCFF"/>
          </a:solidFill>
          <a:ln w="28575">
            <a:solidFill>
              <a:schemeClr val="tx1"/>
            </a:solidFill>
            <a:miter lim="800000"/>
            <a:headEnd/>
            <a:tailEnd/>
          </a:ln>
        </p:spPr>
        <p:txBody>
          <a:bodyPr lIns="45720" r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solidFill>
                  <a:srgbClr val="000000"/>
                </a:solidFill>
                <a:latin typeface="Arial" panose="020B0604020202020204" pitchFamily="34" charset="0"/>
                <a:ea typeface="MS PGothic" pitchFamily="34" charset="-128"/>
              </a:rPr>
              <a:t>C</a:t>
            </a:r>
          </a:p>
        </p:txBody>
      </p:sp>
      <p:sp>
        <p:nvSpPr>
          <p:cNvPr id="286" name="Text Box 568"/>
          <p:cNvSpPr txBox="1">
            <a:spLocks noChangeArrowheads="1"/>
          </p:cNvSpPr>
          <p:nvPr/>
        </p:nvSpPr>
        <p:spPr bwMode="auto">
          <a:xfrm>
            <a:off x="1422400" y="2238375"/>
            <a:ext cx="53181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itchFamily="34" charset="-128"/>
              </a:rPr>
              <a:t>x/1000</a:t>
            </a:r>
          </a:p>
        </p:txBody>
      </p:sp>
      <p:sp>
        <p:nvSpPr>
          <p:cNvPr id="287" name="Text Box 569"/>
          <p:cNvSpPr txBox="1">
            <a:spLocks noChangeArrowheads="1"/>
          </p:cNvSpPr>
          <p:nvPr/>
        </p:nvSpPr>
        <p:spPr bwMode="auto">
          <a:xfrm>
            <a:off x="1422400" y="2430463"/>
            <a:ext cx="53181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itchFamily="34" charset="-128"/>
              </a:rPr>
              <a:t>y/0010</a:t>
            </a:r>
          </a:p>
        </p:txBody>
      </p:sp>
      <p:sp>
        <p:nvSpPr>
          <p:cNvPr id="193597" name="Rectangle 571"/>
          <p:cNvSpPr>
            <a:spLocks noChangeArrowheads="1"/>
          </p:cNvSpPr>
          <p:nvPr/>
        </p:nvSpPr>
        <p:spPr bwMode="auto">
          <a:xfrm>
            <a:off x="2114550" y="2238375"/>
            <a:ext cx="844550" cy="422275"/>
          </a:xfrm>
          <a:prstGeom prst="rect">
            <a:avLst/>
          </a:prstGeom>
          <a:solidFill>
            <a:srgbClr val="CCCCFF"/>
          </a:solidFill>
          <a:ln w="28575">
            <a:solidFill>
              <a:schemeClr val="tx1"/>
            </a:solidFill>
            <a:miter lim="800000"/>
            <a:headEnd/>
            <a:tailEnd/>
          </a:ln>
        </p:spPr>
        <p:txBody>
          <a:bodyPr lIns="45720" r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solidFill>
                  <a:srgbClr val="000000"/>
                </a:solidFill>
                <a:latin typeface="Arial" panose="020B0604020202020204" pitchFamily="34" charset="0"/>
                <a:ea typeface="MS PGothic" pitchFamily="34" charset="-128"/>
              </a:rPr>
              <a:t>D</a:t>
            </a:r>
          </a:p>
        </p:txBody>
      </p:sp>
      <p:sp>
        <p:nvSpPr>
          <p:cNvPr id="289" name="Text Box 572"/>
          <p:cNvSpPr txBox="1">
            <a:spLocks noChangeArrowheads="1"/>
          </p:cNvSpPr>
          <p:nvPr/>
        </p:nvSpPr>
        <p:spPr bwMode="auto">
          <a:xfrm>
            <a:off x="2382838" y="2238375"/>
            <a:ext cx="53181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itchFamily="34" charset="-128"/>
              </a:rPr>
              <a:t>x/0110</a:t>
            </a:r>
          </a:p>
        </p:txBody>
      </p:sp>
      <p:sp>
        <p:nvSpPr>
          <p:cNvPr id="290" name="Text Box 573"/>
          <p:cNvSpPr txBox="1">
            <a:spLocks noChangeArrowheads="1"/>
          </p:cNvSpPr>
          <p:nvPr/>
        </p:nvSpPr>
        <p:spPr bwMode="auto">
          <a:xfrm>
            <a:off x="2382838" y="2430463"/>
            <a:ext cx="53181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itchFamily="34" charset="-128"/>
              </a:rPr>
              <a:t>y/0001</a:t>
            </a:r>
          </a:p>
        </p:txBody>
      </p:sp>
      <p:sp>
        <p:nvSpPr>
          <p:cNvPr id="193600" name="Rectangle 575"/>
          <p:cNvSpPr>
            <a:spLocks noChangeArrowheads="1"/>
          </p:cNvSpPr>
          <p:nvPr/>
        </p:nvSpPr>
        <p:spPr bwMode="auto">
          <a:xfrm>
            <a:off x="3073400" y="2238375"/>
            <a:ext cx="844550" cy="422275"/>
          </a:xfrm>
          <a:prstGeom prst="rect">
            <a:avLst/>
          </a:prstGeom>
          <a:solidFill>
            <a:srgbClr val="CCCCFF"/>
          </a:solidFill>
          <a:ln w="28575">
            <a:solidFill>
              <a:schemeClr val="tx1"/>
            </a:solidFill>
            <a:miter lim="800000"/>
            <a:headEnd/>
            <a:tailEnd/>
          </a:ln>
        </p:spPr>
        <p:txBody>
          <a:bodyPr lIns="45720" r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solidFill>
                  <a:srgbClr val="000000"/>
                </a:solidFill>
                <a:latin typeface="Arial" panose="020B0604020202020204" pitchFamily="34" charset="0"/>
                <a:ea typeface="MS PGothic" pitchFamily="34" charset="-128"/>
              </a:rPr>
              <a:t>F</a:t>
            </a:r>
          </a:p>
        </p:txBody>
      </p:sp>
      <p:sp>
        <p:nvSpPr>
          <p:cNvPr id="292" name="Text Box 576"/>
          <p:cNvSpPr txBox="1">
            <a:spLocks noChangeArrowheads="1"/>
          </p:cNvSpPr>
          <p:nvPr/>
        </p:nvSpPr>
        <p:spPr bwMode="auto">
          <a:xfrm>
            <a:off x="3341688" y="2238375"/>
            <a:ext cx="53181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itchFamily="34" charset="-128"/>
              </a:rPr>
              <a:t>x/0001</a:t>
            </a:r>
          </a:p>
        </p:txBody>
      </p:sp>
      <p:sp>
        <p:nvSpPr>
          <p:cNvPr id="293" name="Text Box 577"/>
          <p:cNvSpPr txBox="1">
            <a:spLocks noChangeArrowheads="1"/>
          </p:cNvSpPr>
          <p:nvPr/>
        </p:nvSpPr>
        <p:spPr bwMode="auto">
          <a:xfrm>
            <a:off x="3341688" y="2430463"/>
            <a:ext cx="53181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itchFamily="34" charset="-128"/>
              </a:rPr>
              <a:t>y/1100</a:t>
            </a:r>
          </a:p>
        </p:txBody>
      </p:sp>
      <p:sp>
        <p:nvSpPr>
          <p:cNvPr id="193603" name="Rectangle 579"/>
          <p:cNvSpPr>
            <a:spLocks noChangeArrowheads="1"/>
          </p:cNvSpPr>
          <p:nvPr/>
        </p:nvSpPr>
        <p:spPr bwMode="auto">
          <a:xfrm>
            <a:off x="1652588" y="2852738"/>
            <a:ext cx="844550" cy="422275"/>
          </a:xfrm>
          <a:prstGeom prst="rect">
            <a:avLst/>
          </a:prstGeom>
          <a:solidFill>
            <a:srgbClr val="CCCCFF"/>
          </a:solidFill>
          <a:ln w="28575">
            <a:solidFill>
              <a:schemeClr val="tx1"/>
            </a:solidFill>
            <a:miter lim="800000"/>
            <a:headEnd/>
            <a:tailEnd/>
          </a:ln>
        </p:spPr>
        <p:txBody>
          <a:bodyPr lIns="45720" r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solidFill>
                  <a:srgbClr val="000000"/>
                </a:solidFill>
                <a:latin typeface="Arial" panose="020B0604020202020204" pitchFamily="34" charset="0"/>
                <a:ea typeface="MS PGothic" pitchFamily="34" charset="-128"/>
              </a:rPr>
              <a:t>E</a:t>
            </a:r>
          </a:p>
        </p:txBody>
      </p:sp>
      <p:sp>
        <p:nvSpPr>
          <p:cNvPr id="295" name="Text Box 580"/>
          <p:cNvSpPr txBox="1">
            <a:spLocks noChangeArrowheads="1"/>
          </p:cNvSpPr>
          <p:nvPr/>
        </p:nvSpPr>
        <p:spPr bwMode="auto">
          <a:xfrm>
            <a:off x="1920875" y="2852738"/>
            <a:ext cx="53181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itchFamily="34" charset="-128"/>
              </a:rPr>
              <a:t>x/1110</a:t>
            </a:r>
          </a:p>
        </p:txBody>
      </p:sp>
      <p:sp>
        <p:nvSpPr>
          <p:cNvPr id="296" name="Text Box 581"/>
          <p:cNvSpPr txBox="1">
            <a:spLocks noChangeArrowheads="1"/>
          </p:cNvSpPr>
          <p:nvPr/>
        </p:nvSpPr>
        <p:spPr bwMode="auto">
          <a:xfrm>
            <a:off x="1920875" y="3044825"/>
            <a:ext cx="53181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itchFamily="34" charset="-128"/>
              </a:rPr>
              <a:t>y/0011</a:t>
            </a:r>
          </a:p>
        </p:txBody>
      </p:sp>
      <p:sp>
        <p:nvSpPr>
          <p:cNvPr id="193606" name="Rectangle 583"/>
          <p:cNvSpPr>
            <a:spLocks noChangeArrowheads="1"/>
          </p:cNvSpPr>
          <p:nvPr/>
        </p:nvSpPr>
        <p:spPr bwMode="auto">
          <a:xfrm>
            <a:off x="2152650" y="3429000"/>
            <a:ext cx="844550" cy="422275"/>
          </a:xfrm>
          <a:prstGeom prst="rect">
            <a:avLst/>
          </a:prstGeom>
          <a:solidFill>
            <a:srgbClr val="CCCCFF"/>
          </a:solidFill>
          <a:ln w="28575">
            <a:solidFill>
              <a:schemeClr val="tx1"/>
            </a:solidFill>
            <a:miter lim="800000"/>
            <a:headEnd/>
            <a:tailEnd/>
          </a:ln>
        </p:spPr>
        <p:txBody>
          <a:bodyPr lIns="45720" rIns="0"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solidFill>
                  <a:srgbClr val="000000"/>
                </a:solidFill>
                <a:latin typeface="Arial" panose="020B0604020202020204" pitchFamily="34" charset="0"/>
                <a:ea typeface="MS PGothic" pitchFamily="34" charset="-128"/>
              </a:rPr>
              <a:t>G</a:t>
            </a:r>
          </a:p>
        </p:txBody>
      </p:sp>
      <p:sp>
        <p:nvSpPr>
          <p:cNvPr id="298" name="Text Box 584"/>
          <p:cNvSpPr txBox="1">
            <a:spLocks noChangeArrowheads="1"/>
          </p:cNvSpPr>
          <p:nvPr/>
        </p:nvSpPr>
        <p:spPr bwMode="auto">
          <a:xfrm>
            <a:off x="2420938" y="3429000"/>
            <a:ext cx="53181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itchFamily="34" charset="-128"/>
              </a:rPr>
              <a:t>x/1111</a:t>
            </a:r>
          </a:p>
        </p:txBody>
      </p:sp>
      <p:sp>
        <p:nvSpPr>
          <p:cNvPr id="299" name="Text Box 585"/>
          <p:cNvSpPr txBox="1">
            <a:spLocks noChangeArrowheads="1"/>
          </p:cNvSpPr>
          <p:nvPr/>
        </p:nvSpPr>
        <p:spPr bwMode="auto">
          <a:xfrm>
            <a:off x="2420938" y="3621088"/>
            <a:ext cx="53181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itchFamily="34" charset="-128"/>
              </a:rPr>
              <a:t>y/1111</a:t>
            </a:r>
          </a:p>
        </p:txBody>
      </p:sp>
      <p:grpSp>
        <p:nvGrpSpPr>
          <p:cNvPr id="31" name="Group 648"/>
          <p:cNvGrpSpPr>
            <a:grpSpLocks/>
          </p:cNvGrpSpPr>
          <p:nvPr/>
        </p:nvGrpSpPr>
        <p:grpSpPr bwMode="auto">
          <a:xfrm>
            <a:off x="4524375" y="2546350"/>
            <a:ext cx="2774950" cy="793750"/>
            <a:chOff x="2850" y="1604"/>
            <a:chExt cx="1748" cy="500"/>
          </a:xfrm>
        </p:grpSpPr>
        <p:sp>
          <p:nvSpPr>
            <p:cNvPr id="193656" name="Rectangle 400"/>
            <p:cNvSpPr>
              <a:spLocks noChangeArrowheads="1"/>
            </p:cNvSpPr>
            <p:nvPr/>
          </p:nvSpPr>
          <p:spPr bwMode="auto">
            <a:xfrm>
              <a:off x="3079" y="1737"/>
              <a:ext cx="1519"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200">
                  <a:solidFill>
                    <a:srgbClr val="000000"/>
                  </a:solidFill>
                  <a:latin typeface="Arial" panose="020B0604020202020204" pitchFamily="34" charset="0"/>
                  <a:ea typeface="MS PGothic" pitchFamily="34" charset="-128"/>
                </a:rPr>
                <a:t>A new warp created from scalar threads of both Warp x and y executing at Basic Block D</a:t>
              </a:r>
            </a:p>
          </p:txBody>
        </p:sp>
        <p:grpSp>
          <p:nvGrpSpPr>
            <p:cNvPr id="193657" name="Group 647"/>
            <p:cNvGrpSpPr>
              <a:grpSpLocks/>
            </p:cNvGrpSpPr>
            <p:nvPr/>
          </p:nvGrpSpPr>
          <p:grpSpPr bwMode="auto">
            <a:xfrm>
              <a:off x="2850" y="1604"/>
              <a:ext cx="175" cy="500"/>
              <a:chOff x="2831" y="1593"/>
              <a:chExt cx="175" cy="500"/>
            </a:xfrm>
          </p:grpSpPr>
          <p:sp>
            <p:nvSpPr>
              <p:cNvPr id="193658" name="Rectangle 412"/>
              <p:cNvSpPr>
                <a:spLocks noChangeArrowheads="1"/>
              </p:cNvSpPr>
              <p:nvPr/>
            </p:nvSpPr>
            <p:spPr bwMode="auto">
              <a:xfrm>
                <a:off x="2831" y="1727"/>
                <a:ext cx="175" cy="366"/>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3659" name="Rectangle 413"/>
              <p:cNvSpPr>
                <a:spLocks noChangeArrowheads="1"/>
              </p:cNvSpPr>
              <p:nvPr/>
            </p:nvSpPr>
            <p:spPr bwMode="auto">
              <a:xfrm>
                <a:off x="2831" y="1727"/>
                <a:ext cx="175" cy="366"/>
              </a:xfrm>
              <a:prstGeom prst="rect">
                <a:avLst/>
              </a:prstGeom>
              <a:noFill/>
              <a:ln w="285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3660" name="Rectangle 414"/>
              <p:cNvSpPr>
                <a:spLocks noChangeArrowheads="1"/>
              </p:cNvSpPr>
              <p:nvPr/>
            </p:nvSpPr>
            <p:spPr bwMode="auto">
              <a:xfrm>
                <a:off x="2875" y="1593"/>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itchFamily="34" charset="-128"/>
                  </a:rPr>
                  <a:t>D</a:t>
                </a:r>
                <a:endParaRPr lang="en-US" altLang="zh-CN" sz="1800">
                  <a:solidFill>
                    <a:srgbClr val="000000"/>
                  </a:solidFill>
                  <a:latin typeface="Arial" panose="020B0604020202020204" pitchFamily="34" charset="0"/>
                  <a:ea typeface="MS PGothic" pitchFamily="34" charset="-128"/>
                </a:endParaRPr>
              </a:p>
            </p:txBody>
          </p:sp>
          <p:sp>
            <p:nvSpPr>
              <p:cNvPr id="193661" name="Line 417"/>
              <p:cNvSpPr>
                <a:spLocks noChangeShapeType="1"/>
              </p:cNvSpPr>
              <p:nvPr/>
            </p:nvSpPr>
            <p:spPr bwMode="auto">
              <a:xfrm>
                <a:off x="2871" y="2029"/>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662" name="Freeform 418"/>
              <p:cNvSpPr>
                <a:spLocks/>
              </p:cNvSpPr>
              <p:nvPr/>
            </p:nvSpPr>
            <p:spPr bwMode="auto">
              <a:xfrm>
                <a:off x="2919" y="1998"/>
                <a:ext cx="61" cy="61"/>
              </a:xfrm>
              <a:custGeom>
                <a:avLst/>
                <a:gdLst>
                  <a:gd name="T0" fmla="*/ 0 w 163"/>
                  <a:gd name="T1" fmla="*/ 0 h 164"/>
                  <a:gd name="T2" fmla="*/ 0 w 163"/>
                  <a:gd name="T3" fmla="*/ 0 h 164"/>
                  <a:gd name="T4" fmla="*/ 0 w 163"/>
                  <a:gd name="T5" fmla="*/ 0 h 164"/>
                  <a:gd name="T6" fmla="*/ 0 w 163"/>
                  <a:gd name="T7" fmla="*/ 0 h 164"/>
                  <a:gd name="T8" fmla="*/ 0 w 163"/>
                  <a:gd name="T9" fmla="*/ 0 h 164"/>
                  <a:gd name="T10" fmla="*/ 0 60000 65536"/>
                  <a:gd name="T11" fmla="*/ 0 60000 65536"/>
                  <a:gd name="T12" fmla="*/ 0 60000 65536"/>
                  <a:gd name="T13" fmla="*/ 0 60000 65536"/>
                  <a:gd name="T14" fmla="*/ 0 60000 65536"/>
                  <a:gd name="T15" fmla="*/ 0 w 163"/>
                  <a:gd name="T16" fmla="*/ 0 h 164"/>
                  <a:gd name="T17" fmla="*/ 163 w 163"/>
                  <a:gd name="T18" fmla="*/ 164 h 164"/>
                </a:gdLst>
                <a:ahLst/>
                <a:cxnLst>
                  <a:cxn ang="T10">
                    <a:pos x="T0" y="T1"/>
                  </a:cxn>
                  <a:cxn ang="T11">
                    <a:pos x="T2" y="T3"/>
                  </a:cxn>
                  <a:cxn ang="T12">
                    <a:pos x="T4" y="T5"/>
                  </a:cxn>
                  <a:cxn ang="T13">
                    <a:pos x="T6" y="T7"/>
                  </a:cxn>
                  <a:cxn ang="T14">
                    <a:pos x="T8" y="T9"/>
                  </a:cxn>
                </a:cxnLst>
                <a:rect l="T15" t="T16" r="T17" b="T18"/>
                <a:pathLst>
                  <a:path w="163" h="164">
                    <a:moveTo>
                      <a:pt x="163" y="82"/>
                    </a:moveTo>
                    <a:lnTo>
                      <a:pt x="0" y="164"/>
                    </a:lnTo>
                    <a:cubicBezTo>
                      <a:pt x="25" y="113"/>
                      <a:pt x="25" y="52"/>
                      <a:pt x="0" y="0"/>
                    </a:cubicBezTo>
                    <a:lnTo>
                      <a:pt x="163" y="82"/>
                    </a:lnTo>
                    <a:close/>
                  </a:path>
                </a:pathLst>
              </a:custGeom>
              <a:solidFill>
                <a:srgbClr val="FF0000"/>
              </a:solidFill>
              <a:ln w="0">
                <a:solidFill>
                  <a:srgbClr val="FF0000"/>
                </a:solidFill>
                <a:round/>
                <a:headEnd/>
                <a:tailEnd/>
              </a:ln>
            </p:spPr>
            <p:txBody>
              <a:bodyPr/>
              <a:lstStyle/>
              <a:p>
                <a:endParaRPr lang="zh-CN" altLang="en-US"/>
              </a:p>
            </p:txBody>
          </p:sp>
          <p:sp>
            <p:nvSpPr>
              <p:cNvPr id="193663" name="Line 419"/>
              <p:cNvSpPr>
                <a:spLocks noChangeShapeType="1"/>
              </p:cNvSpPr>
              <p:nvPr/>
            </p:nvSpPr>
            <p:spPr bwMode="auto">
              <a:xfrm>
                <a:off x="2871" y="1875"/>
                <a:ext cx="63" cy="0"/>
              </a:xfrm>
              <a:prstGeom prst="line">
                <a:avLst/>
              </a:prstGeom>
              <a:noFill/>
              <a:ln w="15875" cap="rnd">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664" name="Freeform 420"/>
              <p:cNvSpPr>
                <a:spLocks/>
              </p:cNvSpPr>
              <p:nvPr/>
            </p:nvSpPr>
            <p:spPr bwMode="auto">
              <a:xfrm>
                <a:off x="2919" y="1844"/>
                <a:ext cx="61" cy="62"/>
              </a:xfrm>
              <a:custGeom>
                <a:avLst/>
                <a:gdLst>
                  <a:gd name="T0" fmla="*/ 0 w 163"/>
                  <a:gd name="T1" fmla="*/ 0 h 164"/>
                  <a:gd name="T2" fmla="*/ 0 w 163"/>
                  <a:gd name="T3" fmla="*/ 0 h 164"/>
                  <a:gd name="T4" fmla="*/ 0 w 163"/>
                  <a:gd name="T5" fmla="*/ 0 h 164"/>
                  <a:gd name="T6" fmla="*/ 0 w 163"/>
                  <a:gd name="T7" fmla="*/ 0 h 164"/>
                  <a:gd name="T8" fmla="*/ 0 w 163"/>
                  <a:gd name="T9" fmla="*/ 0 h 164"/>
                  <a:gd name="T10" fmla="*/ 0 60000 65536"/>
                  <a:gd name="T11" fmla="*/ 0 60000 65536"/>
                  <a:gd name="T12" fmla="*/ 0 60000 65536"/>
                  <a:gd name="T13" fmla="*/ 0 60000 65536"/>
                  <a:gd name="T14" fmla="*/ 0 60000 65536"/>
                  <a:gd name="T15" fmla="*/ 0 w 163"/>
                  <a:gd name="T16" fmla="*/ 0 h 164"/>
                  <a:gd name="T17" fmla="*/ 163 w 163"/>
                  <a:gd name="T18" fmla="*/ 164 h 164"/>
                </a:gdLst>
                <a:ahLst/>
                <a:cxnLst>
                  <a:cxn ang="T10">
                    <a:pos x="T0" y="T1"/>
                  </a:cxn>
                  <a:cxn ang="T11">
                    <a:pos x="T2" y="T3"/>
                  </a:cxn>
                  <a:cxn ang="T12">
                    <a:pos x="T4" y="T5"/>
                  </a:cxn>
                  <a:cxn ang="T13">
                    <a:pos x="T6" y="T7"/>
                  </a:cxn>
                  <a:cxn ang="T14">
                    <a:pos x="T8" y="T9"/>
                  </a:cxn>
                </a:cxnLst>
                <a:rect l="T15" t="T16" r="T17" b="T18"/>
                <a:pathLst>
                  <a:path w="163" h="164">
                    <a:moveTo>
                      <a:pt x="163" y="82"/>
                    </a:moveTo>
                    <a:lnTo>
                      <a:pt x="0" y="164"/>
                    </a:lnTo>
                    <a:cubicBezTo>
                      <a:pt x="25" y="112"/>
                      <a:pt x="25" y="52"/>
                      <a:pt x="0" y="0"/>
                    </a:cubicBezTo>
                    <a:lnTo>
                      <a:pt x="163" y="82"/>
                    </a:lnTo>
                    <a:close/>
                  </a:path>
                </a:pathLst>
              </a:custGeom>
              <a:solidFill>
                <a:srgbClr val="3366FF"/>
              </a:solidFill>
              <a:ln w="0">
                <a:solidFill>
                  <a:srgbClr val="0066FF"/>
                </a:solidFill>
                <a:round/>
                <a:headEnd/>
                <a:tailEnd/>
              </a:ln>
            </p:spPr>
            <p:txBody>
              <a:bodyPr/>
              <a:lstStyle/>
              <a:p>
                <a:endParaRPr lang="zh-CN" altLang="en-US"/>
              </a:p>
            </p:txBody>
          </p:sp>
          <p:sp>
            <p:nvSpPr>
              <p:cNvPr id="193665" name="Line 421"/>
              <p:cNvSpPr>
                <a:spLocks noChangeShapeType="1"/>
              </p:cNvSpPr>
              <p:nvPr/>
            </p:nvSpPr>
            <p:spPr bwMode="auto">
              <a:xfrm>
                <a:off x="2871" y="1952"/>
                <a:ext cx="63" cy="0"/>
              </a:xfrm>
              <a:prstGeom prst="line">
                <a:avLst/>
              </a:prstGeom>
              <a:noFill/>
              <a:ln w="15875" cap="rnd">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666" name="Freeform 422"/>
              <p:cNvSpPr>
                <a:spLocks/>
              </p:cNvSpPr>
              <p:nvPr/>
            </p:nvSpPr>
            <p:spPr bwMode="auto">
              <a:xfrm>
                <a:off x="2919" y="1921"/>
                <a:ext cx="61" cy="62"/>
              </a:xfrm>
              <a:custGeom>
                <a:avLst/>
                <a:gdLst>
                  <a:gd name="T0" fmla="*/ 0 w 163"/>
                  <a:gd name="T1" fmla="*/ 0 h 164"/>
                  <a:gd name="T2" fmla="*/ 0 w 163"/>
                  <a:gd name="T3" fmla="*/ 0 h 164"/>
                  <a:gd name="T4" fmla="*/ 0 w 163"/>
                  <a:gd name="T5" fmla="*/ 0 h 164"/>
                  <a:gd name="T6" fmla="*/ 0 w 163"/>
                  <a:gd name="T7" fmla="*/ 0 h 164"/>
                  <a:gd name="T8" fmla="*/ 0 w 163"/>
                  <a:gd name="T9" fmla="*/ 0 h 164"/>
                  <a:gd name="T10" fmla="*/ 0 60000 65536"/>
                  <a:gd name="T11" fmla="*/ 0 60000 65536"/>
                  <a:gd name="T12" fmla="*/ 0 60000 65536"/>
                  <a:gd name="T13" fmla="*/ 0 60000 65536"/>
                  <a:gd name="T14" fmla="*/ 0 60000 65536"/>
                  <a:gd name="T15" fmla="*/ 0 w 163"/>
                  <a:gd name="T16" fmla="*/ 0 h 164"/>
                  <a:gd name="T17" fmla="*/ 163 w 163"/>
                  <a:gd name="T18" fmla="*/ 164 h 164"/>
                </a:gdLst>
                <a:ahLst/>
                <a:cxnLst>
                  <a:cxn ang="T10">
                    <a:pos x="T0" y="T1"/>
                  </a:cxn>
                  <a:cxn ang="T11">
                    <a:pos x="T2" y="T3"/>
                  </a:cxn>
                  <a:cxn ang="T12">
                    <a:pos x="T4" y="T5"/>
                  </a:cxn>
                  <a:cxn ang="T13">
                    <a:pos x="T6" y="T7"/>
                  </a:cxn>
                  <a:cxn ang="T14">
                    <a:pos x="T8" y="T9"/>
                  </a:cxn>
                </a:cxnLst>
                <a:rect l="T15" t="T16" r="T17" b="T18"/>
                <a:pathLst>
                  <a:path w="163" h="164">
                    <a:moveTo>
                      <a:pt x="163" y="82"/>
                    </a:moveTo>
                    <a:lnTo>
                      <a:pt x="0" y="164"/>
                    </a:lnTo>
                    <a:cubicBezTo>
                      <a:pt x="25" y="113"/>
                      <a:pt x="25" y="52"/>
                      <a:pt x="0" y="0"/>
                    </a:cubicBezTo>
                    <a:lnTo>
                      <a:pt x="163" y="82"/>
                    </a:lnTo>
                    <a:close/>
                  </a:path>
                </a:pathLst>
              </a:custGeom>
              <a:solidFill>
                <a:srgbClr val="3366FF"/>
              </a:solidFill>
              <a:ln w="0">
                <a:solidFill>
                  <a:srgbClr val="0066FF"/>
                </a:solidFill>
                <a:round/>
                <a:headEnd/>
                <a:tailEnd/>
              </a:ln>
            </p:spPr>
            <p:txBody>
              <a:bodyPr/>
              <a:lstStyle/>
              <a:p>
                <a:endParaRPr lang="zh-CN" altLang="en-US"/>
              </a:p>
            </p:txBody>
          </p:sp>
        </p:grpSp>
      </p:grpSp>
      <p:grpSp>
        <p:nvGrpSpPr>
          <p:cNvPr id="193610" name="Group 650"/>
          <p:cNvGrpSpPr>
            <a:grpSpLocks/>
          </p:cNvGrpSpPr>
          <p:nvPr/>
        </p:nvGrpSpPr>
        <p:grpSpPr bwMode="auto">
          <a:xfrm>
            <a:off x="4379913" y="1393825"/>
            <a:ext cx="4071937" cy="2093913"/>
            <a:chOff x="2759" y="878"/>
            <a:chExt cx="2565" cy="1319"/>
          </a:xfrm>
        </p:grpSpPr>
        <p:sp>
          <p:nvSpPr>
            <p:cNvPr id="193626" name="Rectangle 409"/>
            <p:cNvSpPr>
              <a:spLocks noChangeArrowheads="1"/>
            </p:cNvSpPr>
            <p:nvPr/>
          </p:nvSpPr>
          <p:spPr bwMode="auto">
            <a:xfrm>
              <a:off x="2759" y="878"/>
              <a:ext cx="2565" cy="1319"/>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nvGrpSpPr>
            <p:cNvPr id="193627" name="Group 649"/>
            <p:cNvGrpSpPr>
              <a:grpSpLocks/>
            </p:cNvGrpSpPr>
            <p:nvPr/>
          </p:nvGrpSpPr>
          <p:grpSpPr bwMode="auto">
            <a:xfrm>
              <a:off x="2846" y="897"/>
              <a:ext cx="2381" cy="594"/>
              <a:chOff x="2846" y="897"/>
              <a:chExt cx="2381" cy="594"/>
            </a:xfrm>
          </p:grpSpPr>
          <p:sp>
            <p:nvSpPr>
              <p:cNvPr id="193628" name="Rectangle 396"/>
              <p:cNvSpPr>
                <a:spLocks noChangeArrowheads="1"/>
              </p:cNvSpPr>
              <p:nvPr/>
            </p:nvSpPr>
            <p:spPr bwMode="auto">
              <a:xfrm>
                <a:off x="3079" y="1155"/>
                <a:ext cx="85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200">
                    <a:solidFill>
                      <a:srgbClr val="000000"/>
                    </a:solidFill>
                    <a:latin typeface="Arial" panose="020B0604020202020204" pitchFamily="34" charset="0"/>
                    <a:ea typeface="MS PGothic" pitchFamily="34" charset="-128"/>
                  </a:rPr>
                  <a:t>Execution of Warp x</a:t>
                </a:r>
              </a:p>
            </p:txBody>
          </p:sp>
          <p:sp>
            <p:nvSpPr>
              <p:cNvPr id="193629" name="Rectangle 397"/>
              <p:cNvSpPr>
                <a:spLocks noChangeArrowheads="1"/>
              </p:cNvSpPr>
              <p:nvPr/>
            </p:nvSpPr>
            <p:spPr bwMode="auto">
              <a:xfrm>
                <a:off x="3079" y="1269"/>
                <a:ext cx="69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200">
                    <a:solidFill>
                      <a:srgbClr val="000000"/>
                    </a:solidFill>
                    <a:latin typeface="Arial" panose="020B0604020202020204" pitchFamily="34" charset="0"/>
                    <a:ea typeface="MS PGothic" pitchFamily="34" charset="-128"/>
                  </a:rPr>
                  <a:t>at Basic Block A</a:t>
                </a:r>
              </a:p>
            </p:txBody>
          </p:sp>
          <p:sp>
            <p:nvSpPr>
              <p:cNvPr id="193630" name="Rectangle 398"/>
              <p:cNvSpPr>
                <a:spLocks noChangeArrowheads="1"/>
              </p:cNvSpPr>
              <p:nvPr/>
            </p:nvSpPr>
            <p:spPr bwMode="auto">
              <a:xfrm>
                <a:off x="4369" y="1155"/>
                <a:ext cx="85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200">
                    <a:solidFill>
                      <a:srgbClr val="000000"/>
                    </a:solidFill>
                    <a:latin typeface="Arial" panose="020B0604020202020204" pitchFamily="34" charset="0"/>
                    <a:ea typeface="MS PGothic" pitchFamily="34" charset="-128"/>
                  </a:rPr>
                  <a:t>Execution of Warp y</a:t>
                </a:r>
              </a:p>
            </p:txBody>
          </p:sp>
          <p:sp>
            <p:nvSpPr>
              <p:cNvPr id="193631" name="Rectangle 399"/>
              <p:cNvSpPr>
                <a:spLocks noChangeArrowheads="1"/>
              </p:cNvSpPr>
              <p:nvPr/>
            </p:nvSpPr>
            <p:spPr bwMode="auto">
              <a:xfrm>
                <a:off x="4369" y="1269"/>
                <a:ext cx="69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200">
                    <a:solidFill>
                      <a:srgbClr val="000000"/>
                    </a:solidFill>
                    <a:latin typeface="Arial" panose="020B0604020202020204" pitchFamily="34" charset="0"/>
                    <a:ea typeface="MS PGothic" pitchFamily="34" charset="-128"/>
                  </a:rPr>
                  <a:t>at Basic Block A</a:t>
                </a:r>
              </a:p>
            </p:txBody>
          </p:sp>
          <p:sp>
            <p:nvSpPr>
              <p:cNvPr id="193632" name="Line 410"/>
              <p:cNvSpPr>
                <a:spLocks noChangeShapeType="1"/>
              </p:cNvSpPr>
              <p:nvPr/>
            </p:nvSpPr>
            <p:spPr bwMode="auto">
              <a:xfrm>
                <a:off x="3849" y="1009"/>
                <a:ext cx="385" cy="0"/>
              </a:xfrm>
              <a:prstGeom prst="line">
                <a:avLst/>
              </a:prstGeom>
              <a:noFill/>
              <a:ln w="11113"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633" name="Rectangle 411"/>
              <p:cNvSpPr>
                <a:spLocks noChangeArrowheads="1"/>
              </p:cNvSpPr>
              <p:nvPr/>
            </p:nvSpPr>
            <p:spPr bwMode="auto">
              <a:xfrm>
                <a:off x="3847" y="897"/>
                <a:ext cx="37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itchFamily="34" charset="-128"/>
                  </a:rPr>
                  <a:t>Legend</a:t>
                </a:r>
                <a:endParaRPr lang="en-US" altLang="zh-CN" sz="1800">
                  <a:solidFill>
                    <a:srgbClr val="000000"/>
                  </a:solidFill>
                  <a:latin typeface="Arial" panose="020B0604020202020204" pitchFamily="34" charset="0"/>
                  <a:ea typeface="MS PGothic" pitchFamily="34" charset="-128"/>
                </a:endParaRPr>
              </a:p>
            </p:txBody>
          </p:sp>
          <p:grpSp>
            <p:nvGrpSpPr>
              <p:cNvPr id="193634" name="Group 619"/>
              <p:cNvGrpSpPr>
                <a:grpSpLocks/>
              </p:cNvGrpSpPr>
              <p:nvPr/>
            </p:nvGrpSpPr>
            <p:grpSpPr bwMode="auto">
              <a:xfrm>
                <a:off x="4152" y="1012"/>
                <a:ext cx="175" cy="479"/>
                <a:chOff x="4641" y="2480"/>
                <a:chExt cx="175" cy="479"/>
              </a:xfrm>
            </p:grpSpPr>
            <p:sp>
              <p:nvSpPr>
                <p:cNvPr id="193646" name="Rectangle 620"/>
                <p:cNvSpPr>
                  <a:spLocks noChangeArrowheads="1"/>
                </p:cNvSpPr>
                <p:nvPr/>
              </p:nvSpPr>
              <p:spPr bwMode="auto">
                <a:xfrm>
                  <a:off x="4641" y="2603"/>
                  <a:ext cx="175" cy="356"/>
                </a:xfrm>
                <a:prstGeom prst="rect">
                  <a:avLst/>
                </a:prstGeom>
                <a:solidFill>
                  <a:srgbClr val="FFCCCC"/>
                </a:solidFill>
                <a:ln w="19050">
                  <a:solidFill>
                    <a:schemeClr val="tx1"/>
                  </a:solidFill>
                  <a:prstDash val="lgDash"/>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3647" name="Rectangle 621"/>
                <p:cNvSpPr>
                  <a:spLocks noChangeArrowheads="1"/>
                </p:cNvSpPr>
                <p:nvPr/>
              </p:nvSpPr>
              <p:spPr bwMode="auto">
                <a:xfrm>
                  <a:off x="4693" y="2480"/>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itchFamily="34" charset="-128"/>
                    </a:rPr>
                    <a:t>A</a:t>
                  </a:r>
                  <a:endParaRPr lang="en-US" altLang="zh-CN" sz="1800">
                    <a:solidFill>
                      <a:srgbClr val="000000"/>
                    </a:solidFill>
                    <a:latin typeface="Arial" panose="020B0604020202020204" pitchFamily="34" charset="0"/>
                    <a:ea typeface="MS PGothic" pitchFamily="34" charset="-128"/>
                  </a:endParaRPr>
                </a:p>
              </p:txBody>
            </p:sp>
            <p:sp>
              <p:nvSpPr>
                <p:cNvPr id="193648" name="Line 622"/>
                <p:cNvSpPr>
                  <a:spLocks noChangeShapeType="1"/>
                </p:cNvSpPr>
                <p:nvPr/>
              </p:nvSpPr>
              <p:spPr bwMode="auto">
                <a:xfrm>
                  <a:off x="4685" y="2654"/>
                  <a:ext cx="62"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649" name="Freeform 623"/>
                <p:cNvSpPr>
                  <a:spLocks/>
                </p:cNvSpPr>
                <p:nvPr/>
              </p:nvSpPr>
              <p:spPr bwMode="auto">
                <a:xfrm>
                  <a:off x="4732" y="2623"/>
                  <a:ext cx="62"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3"/>
                        <a:pt x="26" y="52"/>
                        <a:pt x="0" y="0"/>
                      </a:cubicBezTo>
                      <a:lnTo>
                        <a:pt x="164" y="82"/>
                      </a:lnTo>
                      <a:close/>
                    </a:path>
                  </a:pathLst>
                </a:custGeom>
                <a:solidFill>
                  <a:srgbClr val="FF0000"/>
                </a:solidFill>
                <a:ln w="0">
                  <a:solidFill>
                    <a:srgbClr val="FF0000"/>
                  </a:solidFill>
                  <a:round/>
                  <a:headEnd/>
                  <a:tailEnd/>
                </a:ln>
              </p:spPr>
              <p:txBody>
                <a:bodyPr/>
                <a:lstStyle/>
                <a:p>
                  <a:endParaRPr lang="zh-CN" altLang="en-US"/>
                </a:p>
              </p:txBody>
            </p:sp>
            <p:sp>
              <p:nvSpPr>
                <p:cNvPr id="193650" name="Line 624"/>
                <p:cNvSpPr>
                  <a:spLocks noChangeShapeType="1"/>
                </p:cNvSpPr>
                <p:nvPr/>
              </p:nvSpPr>
              <p:spPr bwMode="auto">
                <a:xfrm>
                  <a:off x="4681" y="2895"/>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651" name="Freeform 625"/>
                <p:cNvSpPr>
                  <a:spLocks/>
                </p:cNvSpPr>
                <p:nvPr/>
              </p:nvSpPr>
              <p:spPr bwMode="auto">
                <a:xfrm>
                  <a:off x="4729" y="2864"/>
                  <a:ext cx="62" cy="61"/>
                </a:xfrm>
                <a:custGeom>
                  <a:avLst/>
                  <a:gdLst>
                    <a:gd name="T0" fmla="*/ 0 w 164"/>
                    <a:gd name="T1" fmla="*/ 0 h 164"/>
                    <a:gd name="T2" fmla="*/ 0 w 164"/>
                    <a:gd name="T3" fmla="*/ 0 h 164"/>
                    <a:gd name="T4" fmla="*/ 0 w 164"/>
                    <a:gd name="T5" fmla="*/ 0 h 164"/>
                    <a:gd name="T6" fmla="*/ 0 w 164"/>
                    <a:gd name="T7" fmla="*/ 0 h 164"/>
                    <a:gd name="T8" fmla="*/ 0 60000 65536"/>
                    <a:gd name="T9" fmla="*/ 0 60000 65536"/>
                    <a:gd name="T10" fmla="*/ 0 60000 65536"/>
                    <a:gd name="T11" fmla="*/ 0 60000 65536"/>
                    <a:gd name="T12" fmla="*/ 0 w 164"/>
                    <a:gd name="T13" fmla="*/ 0 h 164"/>
                    <a:gd name="T14" fmla="*/ 164 w 164"/>
                    <a:gd name="T15" fmla="*/ 164 h 164"/>
                  </a:gdLst>
                  <a:ahLst/>
                  <a:cxnLst>
                    <a:cxn ang="T8">
                      <a:pos x="T0" y="T1"/>
                    </a:cxn>
                    <a:cxn ang="T9">
                      <a:pos x="T2" y="T3"/>
                    </a:cxn>
                    <a:cxn ang="T10">
                      <a:pos x="T4" y="T5"/>
                    </a:cxn>
                    <a:cxn ang="T11">
                      <a:pos x="T6" y="T7"/>
                    </a:cxn>
                  </a:cxnLst>
                  <a:rect l="T12" t="T13" r="T14" b="T15"/>
                  <a:pathLst>
                    <a:path w="164" h="164">
                      <a:moveTo>
                        <a:pt x="164" y="82"/>
                      </a:moveTo>
                      <a:lnTo>
                        <a:pt x="0" y="164"/>
                      </a:lnTo>
                      <a:cubicBezTo>
                        <a:pt x="26" y="113"/>
                        <a:pt x="26" y="52"/>
                        <a:pt x="0" y="0"/>
                      </a:cubicBezTo>
                      <a:lnTo>
                        <a:pt x="164" y="82"/>
                      </a:lnTo>
                      <a:close/>
                    </a:path>
                  </a:pathLst>
                </a:custGeom>
                <a:solidFill>
                  <a:srgbClr val="FF0000"/>
                </a:solidFill>
                <a:ln w="0">
                  <a:solidFill>
                    <a:srgbClr val="FF0000"/>
                  </a:solidFill>
                  <a:round/>
                  <a:headEnd/>
                  <a:tailEnd/>
                </a:ln>
              </p:spPr>
              <p:txBody>
                <a:bodyPr/>
                <a:lstStyle/>
                <a:p>
                  <a:endParaRPr lang="zh-CN" altLang="en-US"/>
                </a:p>
              </p:txBody>
            </p:sp>
            <p:sp>
              <p:nvSpPr>
                <p:cNvPr id="193652" name="Line 626"/>
                <p:cNvSpPr>
                  <a:spLocks noChangeShapeType="1"/>
                </p:cNvSpPr>
                <p:nvPr/>
              </p:nvSpPr>
              <p:spPr bwMode="auto">
                <a:xfrm>
                  <a:off x="4681" y="2741"/>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653" name="Freeform 627"/>
                <p:cNvSpPr>
                  <a:spLocks/>
                </p:cNvSpPr>
                <p:nvPr/>
              </p:nvSpPr>
              <p:spPr bwMode="auto">
                <a:xfrm>
                  <a:off x="4729" y="2710"/>
                  <a:ext cx="62"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2"/>
                        <a:pt x="0" y="0"/>
                      </a:cubicBezTo>
                      <a:lnTo>
                        <a:pt x="164" y="82"/>
                      </a:lnTo>
                      <a:close/>
                    </a:path>
                  </a:pathLst>
                </a:custGeom>
                <a:solidFill>
                  <a:srgbClr val="FF0000"/>
                </a:solidFill>
                <a:ln w="0">
                  <a:solidFill>
                    <a:srgbClr val="FF0000"/>
                  </a:solidFill>
                  <a:round/>
                  <a:headEnd/>
                  <a:tailEnd/>
                </a:ln>
              </p:spPr>
              <p:txBody>
                <a:bodyPr/>
                <a:lstStyle/>
                <a:p>
                  <a:endParaRPr lang="zh-CN" altLang="en-US"/>
                </a:p>
              </p:txBody>
            </p:sp>
            <p:sp>
              <p:nvSpPr>
                <p:cNvPr id="193654" name="Line 628"/>
                <p:cNvSpPr>
                  <a:spLocks noChangeShapeType="1"/>
                </p:cNvSpPr>
                <p:nvPr/>
              </p:nvSpPr>
              <p:spPr bwMode="auto">
                <a:xfrm>
                  <a:off x="4681" y="2818"/>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655" name="Freeform 629"/>
                <p:cNvSpPr>
                  <a:spLocks/>
                </p:cNvSpPr>
                <p:nvPr/>
              </p:nvSpPr>
              <p:spPr bwMode="auto">
                <a:xfrm>
                  <a:off x="4729" y="2787"/>
                  <a:ext cx="62"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2"/>
                        <a:pt x="0" y="0"/>
                      </a:cubicBezTo>
                      <a:lnTo>
                        <a:pt x="164" y="82"/>
                      </a:lnTo>
                      <a:close/>
                    </a:path>
                  </a:pathLst>
                </a:custGeom>
                <a:solidFill>
                  <a:srgbClr val="FF0000"/>
                </a:solidFill>
                <a:ln w="0">
                  <a:solidFill>
                    <a:srgbClr val="FF0000"/>
                  </a:solidFill>
                  <a:round/>
                  <a:headEnd/>
                  <a:tailEnd/>
                </a:ln>
              </p:spPr>
              <p:txBody>
                <a:bodyPr/>
                <a:lstStyle/>
                <a:p>
                  <a:endParaRPr lang="zh-CN" altLang="en-US"/>
                </a:p>
              </p:txBody>
            </p:sp>
          </p:grpSp>
          <p:grpSp>
            <p:nvGrpSpPr>
              <p:cNvPr id="193635" name="Group 630"/>
              <p:cNvGrpSpPr>
                <a:grpSpLocks/>
              </p:cNvGrpSpPr>
              <p:nvPr/>
            </p:nvGrpSpPr>
            <p:grpSpPr bwMode="auto">
              <a:xfrm>
                <a:off x="2846" y="1012"/>
                <a:ext cx="175" cy="479"/>
                <a:chOff x="4407" y="2480"/>
                <a:chExt cx="175" cy="479"/>
              </a:xfrm>
            </p:grpSpPr>
            <p:sp>
              <p:nvSpPr>
                <p:cNvPr id="193636" name="Rectangle 631"/>
                <p:cNvSpPr>
                  <a:spLocks noChangeArrowheads="1"/>
                </p:cNvSpPr>
                <p:nvPr/>
              </p:nvSpPr>
              <p:spPr bwMode="auto">
                <a:xfrm>
                  <a:off x="4407" y="2603"/>
                  <a:ext cx="175" cy="356"/>
                </a:xfrm>
                <a:prstGeom prst="rect">
                  <a:avLst/>
                </a:prstGeom>
                <a:solidFill>
                  <a:srgbClr val="CCFFFF"/>
                </a:solidFill>
                <a:ln w="19050">
                  <a:solidFill>
                    <a:schemeClr val="tx1"/>
                  </a:solidFill>
                  <a:prstDash val="lgDash"/>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3637" name="Rectangle 632"/>
                <p:cNvSpPr>
                  <a:spLocks noChangeArrowheads="1"/>
                </p:cNvSpPr>
                <p:nvPr/>
              </p:nvSpPr>
              <p:spPr bwMode="auto">
                <a:xfrm>
                  <a:off x="4459" y="2480"/>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itchFamily="34" charset="-128"/>
                    </a:rPr>
                    <a:t>A</a:t>
                  </a:r>
                  <a:endParaRPr lang="en-US" altLang="zh-CN" sz="1800">
                    <a:solidFill>
                      <a:srgbClr val="000000"/>
                    </a:solidFill>
                    <a:latin typeface="Arial" panose="020B0604020202020204" pitchFamily="34" charset="0"/>
                    <a:ea typeface="MS PGothic" pitchFamily="34" charset="-128"/>
                  </a:endParaRPr>
                </a:p>
              </p:txBody>
            </p:sp>
            <p:sp>
              <p:nvSpPr>
                <p:cNvPr id="193638" name="Line 633"/>
                <p:cNvSpPr>
                  <a:spLocks noChangeShapeType="1"/>
                </p:cNvSpPr>
                <p:nvPr/>
              </p:nvSpPr>
              <p:spPr bwMode="auto">
                <a:xfrm>
                  <a:off x="4451" y="2654"/>
                  <a:ext cx="62" cy="0"/>
                </a:xfrm>
                <a:prstGeom prst="line">
                  <a:avLst/>
                </a:prstGeom>
                <a:noFill/>
                <a:ln w="15875" cap="rnd">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639" name="Freeform 634"/>
                <p:cNvSpPr>
                  <a:spLocks/>
                </p:cNvSpPr>
                <p:nvPr/>
              </p:nvSpPr>
              <p:spPr bwMode="auto">
                <a:xfrm>
                  <a:off x="4498" y="2623"/>
                  <a:ext cx="62"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3"/>
                        <a:pt x="26" y="52"/>
                        <a:pt x="0" y="0"/>
                      </a:cubicBezTo>
                      <a:lnTo>
                        <a:pt x="164" y="82"/>
                      </a:lnTo>
                      <a:close/>
                    </a:path>
                  </a:pathLst>
                </a:custGeom>
                <a:solidFill>
                  <a:srgbClr val="3366FF"/>
                </a:solidFill>
                <a:ln w="0">
                  <a:solidFill>
                    <a:srgbClr val="0066FF"/>
                  </a:solidFill>
                  <a:round/>
                  <a:headEnd/>
                  <a:tailEnd/>
                </a:ln>
              </p:spPr>
              <p:txBody>
                <a:bodyPr/>
                <a:lstStyle/>
                <a:p>
                  <a:endParaRPr lang="zh-CN" altLang="en-US"/>
                </a:p>
              </p:txBody>
            </p:sp>
            <p:sp>
              <p:nvSpPr>
                <p:cNvPr id="193640" name="Line 635"/>
                <p:cNvSpPr>
                  <a:spLocks noChangeShapeType="1"/>
                </p:cNvSpPr>
                <p:nvPr/>
              </p:nvSpPr>
              <p:spPr bwMode="auto">
                <a:xfrm>
                  <a:off x="4447" y="2895"/>
                  <a:ext cx="63" cy="0"/>
                </a:xfrm>
                <a:prstGeom prst="line">
                  <a:avLst/>
                </a:prstGeom>
                <a:noFill/>
                <a:ln w="15875" cap="rnd">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641" name="Freeform 636"/>
                <p:cNvSpPr>
                  <a:spLocks/>
                </p:cNvSpPr>
                <p:nvPr/>
              </p:nvSpPr>
              <p:spPr bwMode="auto">
                <a:xfrm>
                  <a:off x="4495" y="2864"/>
                  <a:ext cx="62"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5" y="113"/>
                        <a:pt x="25" y="52"/>
                        <a:pt x="0" y="0"/>
                      </a:cubicBezTo>
                      <a:lnTo>
                        <a:pt x="164" y="82"/>
                      </a:lnTo>
                      <a:close/>
                    </a:path>
                  </a:pathLst>
                </a:custGeom>
                <a:solidFill>
                  <a:srgbClr val="3366FF"/>
                </a:solidFill>
                <a:ln w="0">
                  <a:solidFill>
                    <a:srgbClr val="0066FF"/>
                  </a:solidFill>
                  <a:round/>
                  <a:headEnd/>
                  <a:tailEnd/>
                </a:ln>
              </p:spPr>
              <p:txBody>
                <a:bodyPr/>
                <a:lstStyle/>
                <a:p>
                  <a:endParaRPr lang="zh-CN" altLang="en-US"/>
                </a:p>
              </p:txBody>
            </p:sp>
            <p:sp>
              <p:nvSpPr>
                <p:cNvPr id="193642" name="Line 637"/>
                <p:cNvSpPr>
                  <a:spLocks noChangeShapeType="1"/>
                </p:cNvSpPr>
                <p:nvPr/>
              </p:nvSpPr>
              <p:spPr bwMode="auto">
                <a:xfrm>
                  <a:off x="4447" y="2741"/>
                  <a:ext cx="63" cy="0"/>
                </a:xfrm>
                <a:prstGeom prst="line">
                  <a:avLst/>
                </a:prstGeom>
                <a:noFill/>
                <a:ln w="15875" cap="rnd">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643" name="Freeform 638"/>
                <p:cNvSpPr>
                  <a:spLocks/>
                </p:cNvSpPr>
                <p:nvPr/>
              </p:nvSpPr>
              <p:spPr bwMode="auto">
                <a:xfrm>
                  <a:off x="4495" y="2710"/>
                  <a:ext cx="62"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5" y="112"/>
                        <a:pt x="25" y="52"/>
                        <a:pt x="0" y="0"/>
                      </a:cubicBezTo>
                      <a:lnTo>
                        <a:pt x="164" y="82"/>
                      </a:lnTo>
                      <a:close/>
                    </a:path>
                  </a:pathLst>
                </a:custGeom>
                <a:solidFill>
                  <a:srgbClr val="3366FF"/>
                </a:solidFill>
                <a:ln w="0">
                  <a:solidFill>
                    <a:srgbClr val="0066FF"/>
                  </a:solidFill>
                  <a:round/>
                  <a:headEnd/>
                  <a:tailEnd/>
                </a:ln>
              </p:spPr>
              <p:txBody>
                <a:bodyPr/>
                <a:lstStyle/>
                <a:p>
                  <a:endParaRPr lang="zh-CN" altLang="en-US"/>
                </a:p>
              </p:txBody>
            </p:sp>
            <p:sp>
              <p:nvSpPr>
                <p:cNvPr id="193644" name="Line 639"/>
                <p:cNvSpPr>
                  <a:spLocks noChangeShapeType="1"/>
                </p:cNvSpPr>
                <p:nvPr/>
              </p:nvSpPr>
              <p:spPr bwMode="auto">
                <a:xfrm>
                  <a:off x="4447" y="2818"/>
                  <a:ext cx="63" cy="0"/>
                </a:xfrm>
                <a:prstGeom prst="line">
                  <a:avLst/>
                </a:prstGeom>
                <a:noFill/>
                <a:ln w="15875" cap="rnd">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645" name="Freeform 640"/>
                <p:cNvSpPr>
                  <a:spLocks/>
                </p:cNvSpPr>
                <p:nvPr/>
              </p:nvSpPr>
              <p:spPr bwMode="auto">
                <a:xfrm>
                  <a:off x="4495" y="2787"/>
                  <a:ext cx="62"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5" y="112"/>
                        <a:pt x="25" y="52"/>
                        <a:pt x="0" y="0"/>
                      </a:cubicBezTo>
                      <a:lnTo>
                        <a:pt x="164" y="82"/>
                      </a:lnTo>
                      <a:close/>
                    </a:path>
                  </a:pathLst>
                </a:custGeom>
                <a:solidFill>
                  <a:srgbClr val="3366FF"/>
                </a:solidFill>
                <a:ln w="0">
                  <a:solidFill>
                    <a:srgbClr val="0066FF"/>
                  </a:solidFill>
                  <a:round/>
                  <a:headEnd/>
                  <a:tailEnd/>
                </a:ln>
              </p:spPr>
              <p:txBody>
                <a:bodyPr/>
                <a:lstStyle/>
                <a:p>
                  <a:endParaRPr lang="zh-CN" altLang="en-US"/>
                </a:p>
              </p:txBody>
            </p:sp>
          </p:grpSp>
        </p:grpSp>
      </p:grpSp>
      <p:sp>
        <p:nvSpPr>
          <p:cNvPr id="193611" name="Line 651"/>
          <p:cNvSpPr>
            <a:spLocks noChangeShapeType="1"/>
          </p:cNvSpPr>
          <p:nvPr/>
        </p:nvSpPr>
        <p:spPr bwMode="auto">
          <a:xfrm>
            <a:off x="2613025" y="817563"/>
            <a:ext cx="0" cy="22860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grpSp>
        <p:nvGrpSpPr>
          <p:cNvPr id="81928" name="Group 663"/>
          <p:cNvGrpSpPr>
            <a:grpSpLocks/>
          </p:cNvGrpSpPr>
          <p:nvPr/>
        </p:nvGrpSpPr>
        <p:grpSpPr bwMode="auto">
          <a:xfrm>
            <a:off x="3227388" y="3889375"/>
            <a:ext cx="730250" cy="1997075"/>
            <a:chOff x="2033" y="2450"/>
            <a:chExt cx="460" cy="1258"/>
          </a:xfrm>
        </p:grpSpPr>
        <p:sp>
          <p:nvSpPr>
            <p:cNvPr id="193623" name="Rectangle 616"/>
            <p:cNvSpPr>
              <a:spLocks noChangeArrowheads="1"/>
            </p:cNvSpPr>
            <p:nvPr/>
          </p:nvSpPr>
          <p:spPr bwMode="auto">
            <a:xfrm>
              <a:off x="2033" y="2450"/>
              <a:ext cx="460" cy="533"/>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3624" name="Rectangle 652"/>
            <p:cNvSpPr>
              <a:spLocks noChangeArrowheads="1"/>
            </p:cNvSpPr>
            <p:nvPr/>
          </p:nvSpPr>
          <p:spPr bwMode="auto">
            <a:xfrm>
              <a:off x="2057" y="3176"/>
              <a:ext cx="194" cy="532"/>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3625" name="Line 659"/>
            <p:cNvSpPr>
              <a:spLocks noChangeShapeType="1"/>
            </p:cNvSpPr>
            <p:nvPr/>
          </p:nvSpPr>
          <p:spPr bwMode="auto">
            <a:xfrm flipH="1">
              <a:off x="2154" y="3007"/>
              <a:ext cx="121" cy="145"/>
            </a:xfrm>
            <a:prstGeom prst="line">
              <a:avLst/>
            </a:prstGeom>
            <a:noFill/>
            <a:ln w="508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81929" name="Group 664"/>
          <p:cNvGrpSpPr>
            <a:grpSpLocks/>
          </p:cNvGrpSpPr>
          <p:nvPr/>
        </p:nvGrpSpPr>
        <p:grpSpPr bwMode="auto">
          <a:xfrm>
            <a:off x="3611563" y="3889375"/>
            <a:ext cx="1114425" cy="1997075"/>
            <a:chOff x="2275" y="2450"/>
            <a:chExt cx="702" cy="1258"/>
          </a:xfrm>
        </p:grpSpPr>
        <p:sp>
          <p:nvSpPr>
            <p:cNvPr id="193620" name="Rectangle 617"/>
            <p:cNvSpPr>
              <a:spLocks noChangeArrowheads="1"/>
            </p:cNvSpPr>
            <p:nvPr/>
          </p:nvSpPr>
          <p:spPr bwMode="auto">
            <a:xfrm>
              <a:off x="2517" y="2450"/>
              <a:ext cx="460" cy="533"/>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3621" name="Rectangle 656"/>
            <p:cNvSpPr>
              <a:spLocks noChangeArrowheads="1"/>
            </p:cNvSpPr>
            <p:nvPr/>
          </p:nvSpPr>
          <p:spPr bwMode="auto">
            <a:xfrm>
              <a:off x="2275" y="3176"/>
              <a:ext cx="218" cy="532"/>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3622" name="Line 660"/>
            <p:cNvSpPr>
              <a:spLocks noChangeShapeType="1"/>
            </p:cNvSpPr>
            <p:nvPr/>
          </p:nvSpPr>
          <p:spPr bwMode="auto">
            <a:xfrm flipH="1">
              <a:off x="2469" y="3007"/>
              <a:ext cx="193" cy="145"/>
            </a:xfrm>
            <a:prstGeom prst="line">
              <a:avLst/>
            </a:prstGeom>
            <a:noFill/>
            <a:ln w="508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81930" name="Group 665"/>
          <p:cNvGrpSpPr>
            <a:grpSpLocks/>
          </p:cNvGrpSpPr>
          <p:nvPr/>
        </p:nvGrpSpPr>
        <p:grpSpPr bwMode="auto">
          <a:xfrm>
            <a:off x="4725988" y="3889375"/>
            <a:ext cx="1458912" cy="1997075"/>
            <a:chOff x="2977" y="2450"/>
            <a:chExt cx="919" cy="1258"/>
          </a:xfrm>
        </p:grpSpPr>
        <p:sp>
          <p:nvSpPr>
            <p:cNvPr id="193617" name="Rectangle 618"/>
            <p:cNvSpPr>
              <a:spLocks noChangeArrowheads="1"/>
            </p:cNvSpPr>
            <p:nvPr/>
          </p:nvSpPr>
          <p:spPr bwMode="auto">
            <a:xfrm>
              <a:off x="3436" y="2450"/>
              <a:ext cx="460" cy="533"/>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3618" name="Rectangle 661"/>
            <p:cNvSpPr>
              <a:spLocks noChangeArrowheads="1"/>
            </p:cNvSpPr>
            <p:nvPr/>
          </p:nvSpPr>
          <p:spPr bwMode="auto">
            <a:xfrm>
              <a:off x="2977" y="3176"/>
              <a:ext cx="218" cy="532"/>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3619" name="Line 662"/>
            <p:cNvSpPr>
              <a:spLocks noChangeShapeType="1"/>
            </p:cNvSpPr>
            <p:nvPr/>
          </p:nvSpPr>
          <p:spPr bwMode="auto">
            <a:xfrm flipH="1">
              <a:off x="3195" y="3007"/>
              <a:ext cx="217" cy="145"/>
            </a:xfrm>
            <a:prstGeom prst="line">
              <a:avLst/>
            </a:prstGeom>
            <a:noFill/>
            <a:ln w="508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93615" name="Text Box 666"/>
          <p:cNvSpPr txBox="1">
            <a:spLocks noChangeArrowheads="1"/>
          </p:cNvSpPr>
          <p:nvPr/>
        </p:nvSpPr>
        <p:spPr bwMode="auto">
          <a:xfrm>
            <a:off x="139700" y="4235450"/>
            <a:ext cx="1060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solidFill>
                  <a:srgbClr val="000000"/>
                </a:solidFill>
                <a:latin typeface="Arial" panose="020B0604020202020204" pitchFamily="34" charset="0"/>
                <a:ea typeface="MS PGothic" pitchFamily="34" charset="-128"/>
              </a:rPr>
              <a:t>Baseline</a:t>
            </a:r>
          </a:p>
        </p:txBody>
      </p:sp>
      <p:sp>
        <p:nvSpPr>
          <p:cNvPr id="193616" name="Text Box 667"/>
          <p:cNvSpPr txBox="1">
            <a:spLocks noChangeArrowheads="1"/>
          </p:cNvSpPr>
          <p:nvPr/>
        </p:nvSpPr>
        <p:spPr bwMode="auto">
          <a:xfrm>
            <a:off x="101600" y="5003800"/>
            <a:ext cx="12128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a:solidFill>
                  <a:srgbClr val="000000"/>
                </a:solidFill>
                <a:latin typeface="Arial" panose="020B0604020202020204" pitchFamily="34" charset="0"/>
                <a:ea typeface="MS PGothic" pitchFamily="34" charset="-128"/>
              </a:rPr>
              <a:t>Dynamic</a:t>
            </a:r>
          </a:p>
          <a:p>
            <a:pPr eaLnBrk="1" hangingPunct="1">
              <a:lnSpc>
                <a:spcPct val="100000"/>
              </a:lnSpc>
              <a:spcBef>
                <a:spcPct val="0"/>
              </a:spcBef>
              <a:buFontTx/>
              <a:buNone/>
            </a:pPr>
            <a:r>
              <a:rPr lang="en-US" altLang="zh-CN" sz="1800">
                <a:solidFill>
                  <a:srgbClr val="000000"/>
                </a:solidFill>
                <a:latin typeface="Arial" panose="020B0604020202020204" pitchFamily="34" charset="0"/>
                <a:ea typeface="MS PGothic" pitchFamily="34" charset="-128"/>
              </a:rPr>
              <a:t>Warp</a:t>
            </a:r>
          </a:p>
          <a:p>
            <a:pPr eaLnBrk="1" hangingPunct="1">
              <a:lnSpc>
                <a:spcPct val="100000"/>
              </a:lnSpc>
              <a:spcBef>
                <a:spcPct val="0"/>
              </a:spcBef>
              <a:buFontTx/>
              <a:buNone/>
            </a:pPr>
            <a:r>
              <a:rPr lang="en-US" altLang="zh-CN" sz="1800">
                <a:solidFill>
                  <a:srgbClr val="000000"/>
                </a:solidFill>
                <a:latin typeface="Arial" panose="020B0604020202020204" pitchFamily="34" charset="0"/>
                <a:ea typeface="MS PGothic" pitchFamily="34" charset="-128"/>
              </a:rPr>
              <a:t>Formation</a:t>
            </a:r>
          </a:p>
        </p:txBody>
      </p:sp>
    </p:spTree>
    <p:extLst>
      <p:ext uri="{BB962C8B-B14F-4D97-AF65-F5344CB8AC3E}">
        <p14:creationId xmlns:p14="http://schemas.microsoft.com/office/powerpoint/2010/main" val="121946142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mph" presetSubtype="1" nodeType="clickEffect">
                                  <p:stCondLst>
                                    <p:cond delay="0"/>
                                  </p:stCondLst>
                                  <p:childTnLst>
                                    <p:set>
                                      <p:cBhvr>
                                        <p:cTn id="10" dur="indefinite"/>
                                        <p:tgtEl>
                                          <p:spTgt spid="280"/>
                                        </p:tgtEl>
                                        <p:attrNameLst>
                                          <p:attrName>fillcolor</p:attrName>
                                        </p:attrNameLst>
                                      </p:cBhvr>
                                      <p:to>
                                        <p:clrVal>
                                          <a:srgbClr val="FFFF00"/>
                                        </p:clrVal>
                                      </p:to>
                                    </p:set>
                                    <p:set>
                                      <p:cBhvr>
                                        <p:cTn id="11" dur="indefinite"/>
                                        <p:tgtEl>
                                          <p:spTgt spid="280"/>
                                        </p:tgtEl>
                                        <p:attrNameLst>
                                          <p:attrName>fill.type</p:attrName>
                                        </p:attrNameLst>
                                      </p:cBhvr>
                                      <p:to>
                                        <p:strVal val="solid"/>
                                      </p:to>
                                    </p:set>
                                    <p:set>
                                      <p:cBhvr>
                                        <p:cTn id="12" dur="indefinite"/>
                                        <p:tgtEl>
                                          <p:spTgt spid="280"/>
                                        </p:tgtEl>
                                        <p:attrNameLst>
                                          <p:attrName>fill.on</p:attrName>
                                        </p:attrNameLst>
                                      </p:cBhvr>
                                      <p:to>
                                        <p:strVal val="tru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mph" presetSubtype="1" nodeType="clickEffect">
                                  <p:stCondLst>
                                    <p:cond delay="0"/>
                                  </p:stCondLst>
                                  <p:childTnLst>
                                    <p:set>
                                      <p:cBhvr>
                                        <p:cTn id="20" dur="indefinite"/>
                                        <p:tgtEl>
                                          <p:spTgt spid="281"/>
                                        </p:tgtEl>
                                        <p:attrNameLst>
                                          <p:attrName>fillcolor</p:attrName>
                                        </p:attrNameLst>
                                      </p:cBhvr>
                                      <p:to>
                                        <p:clrVal>
                                          <a:srgbClr val="FFFF00"/>
                                        </p:clrVal>
                                      </p:to>
                                    </p:set>
                                    <p:set>
                                      <p:cBhvr>
                                        <p:cTn id="21" dur="indefinite"/>
                                        <p:tgtEl>
                                          <p:spTgt spid="281"/>
                                        </p:tgtEl>
                                        <p:attrNameLst>
                                          <p:attrName>fill.type</p:attrName>
                                        </p:attrNameLst>
                                      </p:cBhvr>
                                      <p:to>
                                        <p:strVal val="solid"/>
                                      </p:to>
                                    </p:set>
                                    <p:set>
                                      <p:cBhvr>
                                        <p:cTn id="22" dur="indefinite"/>
                                        <p:tgtEl>
                                          <p:spTgt spid="281"/>
                                        </p:tgtEl>
                                        <p:attrNameLst>
                                          <p:attrName>fill.on</p:attrName>
                                        </p:attrNameLst>
                                      </p:cBhvr>
                                      <p:to>
                                        <p:strVal val="tru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mph" presetSubtype="2" fill="hold" nodeType="clickEffect">
                                  <p:stCondLst>
                                    <p:cond delay="0"/>
                                  </p:stCondLst>
                                  <p:childTnLst>
                                    <p:animClr clrSpc="rgb" dir="cw">
                                      <p:cBhvr>
                                        <p:cTn id="26" dur="500" fill="hold"/>
                                        <p:tgtEl>
                                          <p:spTgt spid="280"/>
                                        </p:tgtEl>
                                        <p:attrNameLst>
                                          <p:attrName>fillcolor</p:attrName>
                                        </p:attrNameLst>
                                      </p:cBhvr>
                                      <p:to>
                                        <a:srgbClr val="CCCCFF"/>
                                      </p:to>
                                    </p:animClr>
                                    <p:set>
                                      <p:cBhvr>
                                        <p:cTn id="27" dur="500" fill="hold"/>
                                        <p:tgtEl>
                                          <p:spTgt spid="280"/>
                                        </p:tgtEl>
                                        <p:attrNameLst>
                                          <p:attrName>fill.type</p:attrName>
                                        </p:attrNameLst>
                                      </p:cBhvr>
                                      <p:to>
                                        <p:strVal val="solid"/>
                                      </p:to>
                                    </p:set>
                                    <p:set>
                                      <p:cBhvr>
                                        <p:cTn id="28" dur="500" fill="hold"/>
                                        <p:tgtEl>
                                          <p:spTgt spid="280"/>
                                        </p:tgtEl>
                                        <p:attrNameLst>
                                          <p:attrName>fill.on</p:attrName>
                                        </p:attrNameLst>
                                      </p:cBhvr>
                                      <p:to>
                                        <p:strVal val="tru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mph" presetSubtype="1" nodeType="clickEffect">
                                  <p:stCondLst>
                                    <p:cond delay="0"/>
                                  </p:stCondLst>
                                  <p:endCondLst>
                                    <p:cond evt="onNext" delay="0">
                                      <p:tgtEl>
                                        <p:sldTgt/>
                                      </p:tgtEl>
                                    </p:cond>
                                  </p:endCondLst>
                                  <p:childTnLst>
                                    <p:set>
                                      <p:cBhvr>
                                        <p:cTn id="36" dur="indefinite"/>
                                        <p:tgtEl>
                                          <p:spTgt spid="283"/>
                                        </p:tgtEl>
                                        <p:attrNameLst>
                                          <p:attrName>fillcolor</p:attrName>
                                        </p:attrNameLst>
                                      </p:cBhvr>
                                      <p:to>
                                        <p:clrVal>
                                          <a:srgbClr val="FFFF00"/>
                                        </p:clrVal>
                                      </p:to>
                                    </p:set>
                                    <p:set>
                                      <p:cBhvr>
                                        <p:cTn id="37" dur="indefinite"/>
                                        <p:tgtEl>
                                          <p:spTgt spid="283"/>
                                        </p:tgtEl>
                                        <p:attrNameLst>
                                          <p:attrName>fill.type</p:attrName>
                                        </p:attrNameLst>
                                      </p:cBhvr>
                                      <p:to>
                                        <p:strVal val="solid"/>
                                      </p:to>
                                    </p:set>
                                    <p:set>
                                      <p:cBhvr>
                                        <p:cTn id="38" dur="indefinite"/>
                                        <p:tgtEl>
                                          <p:spTgt spid="283"/>
                                        </p:tgtEl>
                                        <p:attrNameLst>
                                          <p:attrName>fill.on</p:attrName>
                                        </p:attrNameLst>
                                      </p:cBhvr>
                                      <p:to>
                                        <p:strVal val="tru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mph" presetSubtype="2" fill="hold" nodeType="clickEffect">
                                  <p:stCondLst>
                                    <p:cond delay="0"/>
                                  </p:stCondLst>
                                  <p:childTnLst>
                                    <p:animClr clrSpc="rgb" dir="cw">
                                      <p:cBhvr>
                                        <p:cTn id="42" dur="500" fill="hold"/>
                                        <p:tgtEl>
                                          <p:spTgt spid="281"/>
                                        </p:tgtEl>
                                        <p:attrNameLst>
                                          <p:attrName>fillcolor</p:attrName>
                                        </p:attrNameLst>
                                      </p:cBhvr>
                                      <p:to>
                                        <a:srgbClr val="CCCCFF"/>
                                      </p:to>
                                    </p:animClr>
                                    <p:set>
                                      <p:cBhvr>
                                        <p:cTn id="43" dur="500" fill="hold"/>
                                        <p:tgtEl>
                                          <p:spTgt spid="281"/>
                                        </p:tgtEl>
                                        <p:attrNameLst>
                                          <p:attrName>fill.type</p:attrName>
                                        </p:attrNameLst>
                                      </p:cBhvr>
                                      <p:to>
                                        <p:strVal val="solid"/>
                                      </p:to>
                                    </p:set>
                                    <p:set>
                                      <p:cBhvr>
                                        <p:cTn id="44" dur="500" fill="hold"/>
                                        <p:tgtEl>
                                          <p:spTgt spid="281"/>
                                        </p:tgtEl>
                                        <p:attrNameLst>
                                          <p:attrName>fill.on</p:attrName>
                                        </p:attrNameLst>
                                      </p:cBhvr>
                                      <p:to>
                                        <p:strVal val="tru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mph" presetSubtype="1" nodeType="clickEffect">
                                  <p:stCondLst>
                                    <p:cond delay="0"/>
                                  </p:stCondLst>
                                  <p:childTnLst>
                                    <p:set>
                                      <p:cBhvr>
                                        <p:cTn id="52" dur="indefinite"/>
                                        <p:tgtEl>
                                          <p:spTgt spid="284"/>
                                        </p:tgtEl>
                                        <p:attrNameLst>
                                          <p:attrName>fillcolor</p:attrName>
                                        </p:attrNameLst>
                                      </p:cBhvr>
                                      <p:to>
                                        <p:clrVal>
                                          <a:srgbClr val="FFFF00"/>
                                        </p:clrVal>
                                      </p:to>
                                    </p:set>
                                    <p:set>
                                      <p:cBhvr>
                                        <p:cTn id="53" dur="indefinite"/>
                                        <p:tgtEl>
                                          <p:spTgt spid="284"/>
                                        </p:tgtEl>
                                        <p:attrNameLst>
                                          <p:attrName>fill.type</p:attrName>
                                        </p:attrNameLst>
                                      </p:cBhvr>
                                      <p:to>
                                        <p:strVal val="solid"/>
                                      </p:to>
                                    </p:set>
                                    <p:set>
                                      <p:cBhvr>
                                        <p:cTn id="54" dur="indefinite"/>
                                        <p:tgtEl>
                                          <p:spTgt spid="284"/>
                                        </p:tgtEl>
                                        <p:attrNameLst>
                                          <p:attrName>fill.on</p:attrName>
                                        </p:attrNameLst>
                                      </p:cBhvr>
                                      <p:to>
                                        <p:strVal val="tru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mph" presetSubtype="2" fill="hold" nodeType="clickEffect">
                                  <p:stCondLst>
                                    <p:cond delay="0"/>
                                  </p:stCondLst>
                                  <p:childTnLst>
                                    <p:animClr clrSpc="rgb" dir="cw">
                                      <p:cBhvr>
                                        <p:cTn id="58" dur="500" fill="hold"/>
                                        <p:tgtEl>
                                          <p:spTgt spid="283"/>
                                        </p:tgtEl>
                                        <p:attrNameLst>
                                          <p:attrName>fillcolor</p:attrName>
                                        </p:attrNameLst>
                                      </p:cBhvr>
                                      <p:to>
                                        <a:srgbClr val="CCCCFF"/>
                                      </p:to>
                                    </p:animClr>
                                    <p:set>
                                      <p:cBhvr>
                                        <p:cTn id="59" dur="500" fill="hold"/>
                                        <p:tgtEl>
                                          <p:spTgt spid="283"/>
                                        </p:tgtEl>
                                        <p:attrNameLst>
                                          <p:attrName>fill.type</p:attrName>
                                        </p:attrNameLst>
                                      </p:cBhvr>
                                      <p:to>
                                        <p:strVal val="solid"/>
                                      </p:to>
                                    </p:set>
                                    <p:set>
                                      <p:cBhvr>
                                        <p:cTn id="60" dur="500" fill="hold"/>
                                        <p:tgtEl>
                                          <p:spTgt spid="283"/>
                                        </p:tgtEl>
                                        <p:attrNameLst>
                                          <p:attrName>fill.on</p:attrName>
                                        </p:attrNameLst>
                                      </p:cBhvr>
                                      <p:to>
                                        <p:strVal val="tru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nodeType="clickEffect">
                                  <p:stCondLst>
                                    <p:cond delay="0"/>
                                  </p:stCondLst>
                                  <p:childTnLst>
                                    <p:set>
                                      <p:cBhvr>
                                        <p:cTn id="64" dur="1" fill="hold">
                                          <p:stCondLst>
                                            <p:cond delay="0"/>
                                          </p:stCondLst>
                                        </p:cTn>
                                        <p:tgtEl>
                                          <p:spTgt spid="10"/>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mph" presetSubtype="1" nodeType="clickEffect">
                                  <p:stCondLst>
                                    <p:cond delay="0"/>
                                  </p:stCondLst>
                                  <p:childTnLst>
                                    <p:set>
                                      <p:cBhvr>
                                        <p:cTn id="68" dur="indefinite"/>
                                        <p:tgtEl>
                                          <p:spTgt spid="286"/>
                                        </p:tgtEl>
                                        <p:attrNameLst>
                                          <p:attrName>fillcolor</p:attrName>
                                        </p:attrNameLst>
                                      </p:cBhvr>
                                      <p:to>
                                        <p:clrVal>
                                          <a:srgbClr val="FFFF00"/>
                                        </p:clrVal>
                                      </p:to>
                                    </p:set>
                                    <p:set>
                                      <p:cBhvr>
                                        <p:cTn id="69" dur="indefinite"/>
                                        <p:tgtEl>
                                          <p:spTgt spid="286"/>
                                        </p:tgtEl>
                                        <p:attrNameLst>
                                          <p:attrName>fill.type</p:attrName>
                                        </p:attrNameLst>
                                      </p:cBhvr>
                                      <p:to>
                                        <p:strVal val="solid"/>
                                      </p:to>
                                    </p:set>
                                    <p:set>
                                      <p:cBhvr>
                                        <p:cTn id="70" dur="indefinite"/>
                                        <p:tgtEl>
                                          <p:spTgt spid="286"/>
                                        </p:tgtEl>
                                        <p:attrNameLst>
                                          <p:attrName>fill.on</p:attrName>
                                        </p:attrNameLst>
                                      </p:cBhvr>
                                      <p:to>
                                        <p:strVal val="tru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mph" presetSubtype="2" fill="hold" nodeType="clickEffect">
                                  <p:stCondLst>
                                    <p:cond delay="0"/>
                                  </p:stCondLst>
                                  <p:childTnLst>
                                    <p:animClr clrSpc="rgb" dir="cw">
                                      <p:cBhvr>
                                        <p:cTn id="74" dur="500" fill="hold"/>
                                        <p:tgtEl>
                                          <p:spTgt spid="284"/>
                                        </p:tgtEl>
                                        <p:attrNameLst>
                                          <p:attrName>fillcolor</p:attrName>
                                        </p:attrNameLst>
                                      </p:cBhvr>
                                      <p:to>
                                        <a:srgbClr val="CCCCFF"/>
                                      </p:to>
                                    </p:animClr>
                                    <p:set>
                                      <p:cBhvr>
                                        <p:cTn id="75" dur="500" fill="hold"/>
                                        <p:tgtEl>
                                          <p:spTgt spid="284"/>
                                        </p:tgtEl>
                                        <p:attrNameLst>
                                          <p:attrName>fill.type</p:attrName>
                                        </p:attrNameLst>
                                      </p:cBhvr>
                                      <p:to>
                                        <p:strVal val="solid"/>
                                      </p:to>
                                    </p:set>
                                    <p:set>
                                      <p:cBhvr>
                                        <p:cTn id="76" dur="500" fill="hold"/>
                                        <p:tgtEl>
                                          <p:spTgt spid="284"/>
                                        </p:tgtEl>
                                        <p:attrNameLst>
                                          <p:attrName>fill.on</p:attrName>
                                        </p:attrNameLst>
                                      </p:cBhvr>
                                      <p:to>
                                        <p:strVal val="tru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ntr" presetSubtype="0" fill="hold" nodeType="clickEffect">
                                  <p:stCondLst>
                                    <p:cond delay="0"/>
                                  </p:stCondLst>
                                  <p:childTnLst>
                                    <p:set>
                                      <p:cBhvr>
                                        <p:cTn id="80" dur="1" fill="hold">
                                          <p:stCondLst>
                                            <p:cond delay="0"/>
                                          </p:stCondLst>
                                        </p:cTn>
                                        <p:tgtEl>
                                          <p:spTgt spid="11"/>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mph" presetSubtype="1" nodeType="clickEffect">
                                  <p:stCondLst>
                                    <p:cond delay="0"/>
                                  </p:stCondLst>
                                  <p:childTnLst>
                                    <p:set>
                                      <p:cBhvr>
                                        <p:cTn id="84" dur="indefinite"/>
                                        <p:tgtEl>
                                          <p:spTgt spid="287"/>
                                        </p:tgtEl>
                                        <p:attrNameLst>
                                          <p:attrName>fillcolor</p:attrName>
                                        </p:attrNameLst>
                                      </p:cBhvr>
                                      <p:to>
                                        <p:clrVal>
                                          <a:srgbClr val="FFFF00"/>
                                        </p:clrVal>
                                      </p:to>
                                    </p:set>
                                    <p:set>
                                      <p:cBhvr>
                                        <p:cTn id="85" dur="indefinite"/>
                                        <p:tgtEl>
                                          <p:spTgt spid="287"/>
                                        </p:tgtEl>
                                        <p:attrNameLst>
                                          <p:attrName>fill.type</p:attrName>
                                        </p:attrNameLst>
                                      </p:cBhvr>
                                      <p:to>
                                        <p:strVal val="solid"/>
                                      </p:to>
                                    </p:set>
                                    <p:set>
                                      <p:cBhvr>
                                        <p:cTn id="86" dur="indefinite"/>
                                        <p:tgtEl>
                                          <p:spTgt spid="287"/>
                                        </p:tgtEl>
                                        <p:attrNameLst>
                                          <p:attrName>fill.on</p:attrName>
                                        </p:attrNameLst>
                                      </p:cBhvr>
                                      <p:to>
                                        <p:strVal val="tru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mph" presetSubtype="2" fill="hold" nodeType="clickEffect">
                                  <p:stCondLst>
                                    <p:cond delay="0"/>
                                  </p:stCondLst>
                                  <p:childTnLst>
                                    <p:animClr clrSpc="rgb" dir="cw">
                                      <p:cBhvr>
                                        <p:cTn id="90" dur="500" fill="hold"/>
                                        <p:tgtEl>
                                          <p:spTgt spid="286"/>
                                        </p:tgtEl>
                                        <p:attrNameLst>
                                          <p:attrName>fillcolor</p:attrName>
                                        </p:attrNameLst>
                                      </p:cBhvr>
                                      <p:to>
                                        <a:srgbClr val="CCCCFF"/>
                                      </p:to>
                                    </p:animClr>
                                    <p:set>
                                      <p:cBhvr>
                                        <p:cTn id="91" dur="500" fill="hold"/>
                                        <p:tgtEl>
                                          <p:spTgt spid="286"/>
                                        </p:tgtEl>
                                        <p:attrNameLst>
                                          <p:attrName>fill.type</p:attrName>
                                        </p:attrNameLst>
                                      </p:cBhvr>
                                      <p:to>
                                        <p:strVal val="solid"/>
                                      </p:to>
                                    </p:set>
                                    <p:set>
                                      <p:cBhvr>
                                        <p:cTn id="92" dur="500" fill="hold"/>
                                        <p:tgtEl>
                                          <p:spTgt spid="286"/>
                                        </p:tgtEl>
                                        <p:attrNameLst>
                                          <p:attrName>fill.on</p:attrName>
                                        </p:attrNameLst>
                                      </p:cBhvr>
                                      <p:to>
                                        <p:strVal val="true"/>
                                      </p:to>
                                    </p:set>
                                  </p:childTnLst>
                                </p:cTn>
                              </p:par>
                            </p:childTnLst>
                          </p:cTn>
                        </p:par>
                      </p:childTnLst>
                    </p:cTn>
                  </p:par>
                  <p:par>
                    <p:cTn id="93" fill="hold" nodeType="clickPar">
                      <p:stCondLst>
                        <p:cond delay="indefinite"/>
                      </p:stCondLst>
                      <p:childTnLst>
                        <p:par>
                          <p:cTn id="94" fill="hold" nodeType="withGroup">
                            <p:stCondLst>
                              <p:cond delay="0"/>
                            </p:stCondLst>
                            <p:childTnLst>
                              <p:par>
                                <p:cTn id="95" presetID="1" presetClass="entr" presetSubtype="0" fill="hold" nodeType="clickEffect">
                                  <p:stCondLst>
                                    <p:cond delay="0"/>
                                  </p:stCondLst>
                                  <p:childTnLst>
                                    <p:set>
                                      <p:cBhvr>
                                        <p:cTn id="96" dur="1" fill="hold">
                                          <p:stCondLst>
                                            <p:cond delay="0"/>
                                          </p:stCondLst>
                                        </p:cTn>
                                        <p:tgtEl>
                                          <p:spTgt spid="12"/>
                                        </p:tgtEl>
                                        <p:attrNameLst>
                                          <p:attrName>style.visibility</p:attrName>
                                        </p:attrNameLst>
                                      </p:cBhvr>
                                      <p:to>
                                        <p:strVal val="visible"/>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1" presetClass="emph" presetSubtype="1" nodeType="clickEffect">
                                  <p:stCondLst>
                                    <p:cond delay="0"/>
                                  </p:stCondLst>
                                  <p:childTnLst>
                                    <p:set>
                                      <p:cBhvr>
                                        <p:cTn id="100" dur="indefinite"/>
                                        <p:tgtEl>
                                          <p:spTgt spid="289"/>
                                        </p:tgtEl>
                                        <p:attrNameLst>
                                          <p:attrName>fillcolor</p:attrName>
                                        </p:attrNameLst>
                                      </p:cBhvr>
                                      <p:to>
                                        <p:clrVal>
                                          <a:srgbClr val="FFFF00"/>
                                        </p:clrVal>
                                      </p:to>
                                    </p:set>
                                    <p:set>
                                      <p:cBhvr>
                                        <p:cTn id="101" dur="indefinite"/>
                                        <p:tgtEl>
                                          <p:spTgt spid="289"/>
                                        </p:tgtEl>
                                        <p:attrNameLst>
                                          <p:attrName>fill.type</p:attrName>
                                        </p:attrNameLst>
                                      </p:cBhvr>
                                      <p:to>
                                        <p:strVal val="solid"/>
                                      </p:to>
                                    </p:set>
                                    <p:set>
                                      <p:cBhvr>
                                        <p:cTn id="102" dur="indefinite"/>
                                        <p:tgtEl>
                                          <p:spTgt spid="289"/>
                                        </p:tgtEl>
                                        <p:attrNameLst>
                                          <p:attrName>fill.on</p:attrName>
                                        </p:attrNameLst>
                                      </p:cBhvr>
                                      <p:to>
                                        <p:strVal val="tru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mph" presetSubtype="2" fill="hold" nodeType="clickEffect">
                                  <p:stCondLst>
                                    <p:cond delay="0"/>
                                  </p:stCondLst>
                                  <p:childTnLst>
                                    <p:animClr clrSpc="rgb" dir="cw">
                                      <p:cBhvr>
                                        <p:cTn id="106" dur="500" fill="hold"/>
                                        <p:tgtEl>
                                          <p:spTgt spid="287"/>
                                        </p:tgtEl>
                                        <p:attrNameLst>
                                          <p:attrName>fillcolor</p:attrName>
                                        </p:attrNameLst>
                                      </p:cBhvr>
                                      <p:to>
                                        <a:srgbClr val="CCCCFF"/>
                                      </p:to>
                                    </p:animClr>
                                    <p:set>
                                      <p:cBhvr>
                                        <p:cTn id="107" dur="500" fill="hold"/>
                                        <p:tgtEl>
                                          <p:spTgt spid="287"/>
                                        </p:tgtEl>
                                        <p:attrNameLst>
                                          <p:attrName>fill.type</p:attrName>
                                        </p:attrNameLst>
                                      </p:cBhvr>
                                      <p:to>
                                        <p:strVal val="solid"/>
                                      </p:to>
                                    </p:set>
                                    <p:set>
                                      <p:cBhvr>
                                        <p:cTn id="108" dur="500" fill="hold"/>
                                        <p:tgtEl>
                                          <p:spTgt spid="287"/>
                                        </p:tgtEl>
                                        <p:attrNameLst>
                                          <p:attrName>fill.on</p:attrName>
                                        </p:attrNameLst>
                                      </p:cBhvr>
                                      <p:to>
                                        <p:strVal val="true"/>
                                      </p:to>
                                    </p:se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1" presetClass="entr" presetSubtype="0" fill="hold" nodeType="clickEffect">
                                  <p:stCondLst>
                                    <p:cond delay="0"/>
                                  </p:stCondLst>
                                  <p:childTnLst>
                                    <p:set>
                                      <p:cBhvr>
                                        <p:cTn id="112" dur="1" fill="hold">
                                          <p:stCondLst>
                                            <p:cond delay="0"/>
                                          </p:stCondLst>
                                        </p:cTn>
                                        <p:tgtEl>
                                          <p:spTgt spid="13"/>
                                        </p:tgtEl>
                                        <p:attrNameLst>
                                          <p:attrName>style.visibility</p:attrName>
                                        </p:attrNameLst>
                                      </p:cBhvr>
                                      <p:to>
                                        <p:strVal val="visible"/>
                                      </p:to>
                                    </p:se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 presetClass="emph" presetSubtype="1" nodeType="clickEffect">
                                  <p:stCondLst>
                                    <p:cond delay="0"/>
                                  </p:stCondLst>
                                  <p:childTnLst>
                                    <p:set>
                                      <p:cBhvr>
                                        <p:cTn id="116" dur="indefinite"/>
                                        <p:tgtEl>
                                          <p:spTgt spid="290"/>
                                        </p:tgtEl>
                                        <p:attrNameLst>
                                          <p:attrName>fillcolor</p:attrName>
                                        </p:attrNameLst>
                                      </p:cBhvr>
                                      <p:to>
                                        <p:clrVal>
                                          <a:srgbClr val="FFFF00"/>
                                        </p:clrVal>
                                      </p:to>
                                    </p:set>
                                    <p:set>
                                      <p:cBhvr>
                                        <p:cTn id="117" dur="indefinite"/>
                                        <p:tgtEl>
                                          <p:spTgt spid="290"/>
                                        </p:tgtEl>
                                        <p:attrNameLst>
                                          <p:attrName>fill.type</p:attrName>
                                        </p:attrNameLst>
                                      </p:cBhvr>
                                      <p:to>
                                        <p:strVal val="solid"/>
                                      </p:to>
                                    </p:set>
                                    <p:set>
                                      <p:cBhvr>
                                        <p:cTn id="118" dur="indefinite"/>
                                        <p:tgtEl>
                                          <p:spTgt spid="290"/>
                                        </p:tgtEl>
                                        <p:attrNameLst>
                                          <p:attrName>fill.on</p:attrName>
                                        </p:attrNameLst>
                                      </p:cBhvr>
                                      <p:to>
                                        <p:strVal val="true"/>
                                      </p:to>
                                    </p:se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1" presetClass="emph" presetSubtype="2" fill="hold" nodeType="clickEffect">
                                  <p:stCondLst>
                                    <p:cond delay="0"/>
                                  </p:stCondLst>
                                  <p:childTnLst>
                                    <p:animClr clrSpc="rgb" dir="cw">
                                      <p:cBhvr>
                                        <p:cTn id="122" dur="500" fill="hold"/>
                                        <p:tgtEl>
                                          <p:spTgt spid="289"/>
                                        </p:tgtEl>
                                        <p:attrNameLst>
                                          <p:attrName>fillcolor</p:attrName>
                                        </p:attrNameLst>
                                      </p:cBhvr>
                                      <p:to>
                                        <a:srgbClr val="CCCCFF"/>
                                      </p:to>
                                    </p:animClr>
                                    <p:set>
                                      <p:cBhvr>
                                        <p:cTn id="123" dur="500" fill="hold"/>
                                        <p:tgtEl>
                                          <p:spTgt spid="289"/>
                                        </p:tgtEl>
                                        <p:attrNameLst>
                                          <p:attrName>fill.type</p:attrName>
                                        </p:attrNameLst>
                                      </p:cBhvr>
                                      <p:to>
                                        <p:strVal val="solid"/>
                                      </p:to>
                                    </p:set>
                                    <p:set>
                                      <p:cBhvr>
                                        <p:cTn id="124" dur="500" fill="hold"/>
                                        <p:tgtEl>
                                          <p:spTgt spid="289"/>
                                        </p:tgtEl>
                                        <p:attrNameLst>
                                          <p:attrName>fill.on</p:attrName>
                                        </p:attrNameLst>
                                      </p:cBhvr>
                                      <p:to>
                                        <p:strVal val="true"/>
                                      </p:to>
                                    </p:se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1" presetClass="entr" presetSubtype="0" fill="hold" nodeType="clickEffect">
                                  <p:stCondLst>
                                    <p:cond delay="0"/>
                                  </p:stCondLst>
                                  <p:childTnLst>
                                    <p:set>
                                      <p:cBhvr>
                                        <p:cTn id="128" dur="1" fill="hold">
                                          <p:stCondLst>
                                            <p:cond delay="0"/>
                                          </p:stCondLst>
                                        </p:cTn>
                                        <p:tgtEl>
                                          <p:spTgt spid="14"/>
                                        </p:tgtEl>
                                        <p:attrNameLst>
                                          <p:attrName>style.visibility</p:attrName>
                                        </p:attrNameLst>
                                      </p:cBhvr>
                                      <p:to>
                                        <p:strVal val="visible"/>
                                      </p:to>
                                    </p:se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1" presetClass="emph" presetSubtype="1" nodeType="clickEffect">
                                  <p:stCondLst>
                                    <p:cond delay="0"/>
                                  </p:stCondLst>
                                  <p:childTnLst>
                                    <p:set>
                                      <p:cBhvr>
                                        <p:cTn id="132" dur="indefinite"/>
                                        <p:tgtEl>
                                          <p:spTgt spid="295"/>
                                        </p:tgtEl>
                                        <p:attrNameLst>
                                          <p:attrName>fillcolor</p:attrName>
                                        </p:attrNameLst>
                                      </p:cBhvr>
                                      <p:to>
                                        <p:clrVal>
                                          <a:srgbClr val="FFFF00"/>
                                        </p:clrVal>
                                      </p:to>
                                    </p:set>
                                    <p:set>
                                      <p:cBhvr>
                                        <p:cTn id="133" dur="indefinite"/>
                                        <p:tgtEl>
                                          <p:spTgt spid="295"/>
                                        </p:tgtEl>
                                        <p:attrNameLst>
                                          <p:attrName>fill.type</p:attrName>
                                        </p:attrNameLst>
                                      </p:cBhvr>
                                      <p:to>
                                        <p:strVal val="solid"/>
                                      </p:to>
                                    </p:set>
                                    <p:set>
                                      <p:cBhvr>
                                        <p:cTn id="134" dur="indefinite"/>
                                        <p:tgtEl>
                                          <p:spTgt spid="295"/>
                                        </p:tgtEl>
                                        <p:attrNameLst>
                                          <p:attrName>fill.on</p:attrName>
                                        </p:attrNameLst>
                                      </p:cBhvr>
                                      <p:to>
                                        <p:strVal val="true"/>
                                      </p:to>
                                    </p:se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1" presetClass="emph" presetSubtype="2" fill="hold" nodeType="clickEffect">
                                  <p:stCondLst>
                                    <p:cond delay="0"/>
                                  </p:stCondLst>
                                  <p:childTnLst>
                                    <p:animClr clrSpc="rgb" dir="cw">
                                      <p:cBhvr>
                                        <p:cTn id="138" dur="500" fill="hold"/>
                                        <p:tgtEl>
                                          <p:spTgt spid="290"/>
                                        </p:tgtEl>
                                        <p:attrNameLst>
                                          <p:attrName>fillcolor</p:attrName>
                                        </p:attrNameLst>
                                      </p:cBhvr>
                                      <p:to>
                                        <a:srgbClr val="CCCCFF"/>
                                      </p:to>
                                    </p:animClr>
                                    <p:set>
                                      <p:cBhvr>
                                        <p:cTn id="139" dur="500" fill="hold"/>
                                        <p:tgtEl>
                                          <p:spTgt spid="290"/>
                                        </p:tgtEl>
                                        <p:attrNameLst>
                                          <p:attrName>fill.type</p:attrName>
                                        </p:attrNameLst>
                                      </p:cBhvr>
                                      <p:to>
                                        <p:strVal val="solid"/>
                                      </p:to>
                                    </p:set>
                                    <p:set>
                                      <p:cBhvr>
                                        <p:cTn id="140" dur="500" fill="hold"/>
                                        <p:tgtEl>
                                          <p:spTgt spid="290"/>
                                        </p:tgtEl>
                                        <p:attrNameLst>
                                          <p:attrName>fill.on</p:attrName>
                                        </p:attrNameLst>
                                      </p:cBhvr>
                                      <p:to>
                                        <p:strVal val="true"/>
                                      </p:to>
                                    </p:se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1" presetClass="entr" presetSubtype="0" fill="hold" nodeType="clickEffect">
                                  <p:stCondLst>
                                    <p:cond delay="0"/>
                                  </p:stCondLst>
                                  <p:childTnLst>
                                    <p:set>
                                      <p:cBhvr>
                                        <p:cTn id="144" dur="1" fill="hold">
                                          <p:stCondLst>
                                            <p:cond delay="0"/>
                                          </p:stCondLst>
                                        </p:cTn>
                                        <p:tgtEl>
                                          <p:spTgt spid="15"/>
                                        </p:tgtEl>
                                        <p:attrNameLst>
                                          <p:attrName>style.visibility</p:attrName>
                                        </p:attrNameLst>
                                      </p:cBhvr>
                                      <p:to>
                                        <p:strVal val="visible"/>
                                      </p:to>
                                    </p:set>
                                  </p:childTnLst>
                                </p:cTn>
                              </p:par>
                            </p:childTnLst>
                          </p:cTn>
                        </p:par>
                      </p:childTnLst>
                    </p:cTn>
                  </p:par>
                  <p:par>
                    <p:cTn id="145" fill="hold" nodeType="clickPar">
                      <p:stCondLst>
                        <p:cond delay="indefinite"/>
                      </p:stCondLst>
                      <p:childTnLst>
                        <p:par>
                          <p:cTn id="146" fill="hold" nodeType="withGroup">
                            <p:stCondLst>
                              <p:cond delay="0"/>
                            </p:stCondLst>
                            <p:childTnLst>
                              <p:par>
                                <p:cTn id="147" presetID="1" presetClass="emph" presetSubtype="1" nodeType="clickEffect">
                                  <p:stCondLst>
                                    <p:cond delay="0"/>
                                  </p:stCondLst>
                                  <p:childTnLst>
                                    <p:set>
                                      <p:cBhvr>
                                        <p:cTn id="148" dur="indefinite"/>
                                        <p:tgtEl>
                                          <p:spTgt spid="296"/>
                                        </p:tgtEl>
                                        <p:attrNameLst>
                                          <p:attrName>fillcolor</p:attrName>
                                        </p:attrNameLst>
                                      </p:cBhvr>
                                      <p:to>
                                        <p:clrVal>
                                          <a:srgbClr val="FFFF00"/>
                                        </p:clrVal>
                                      </p:to>
                                    </p:set>
                                    <p:set>
                                      <p:cBhvr>
                                        <p:cTn id="149" dur="indefinite"/>
                                        <p:tgtEl>
                                          <p:spTgt spid="296"/>
                                        </p:tgtEl>
                                        <p:attrNameLst>
                                          <p:attrName>fill.type</p:attrName>
                                        </p:attrNameLst>
                                      </p:cBhvr>
                                      <p:to>
                                        <p:strVal val="solid"/>
                                      </p:to>
                                    </p:set>
                                    <p:set>
                                      <p:cBhvr>
                                        <p:cTn id="150" dur="indefinite"/>
                                        <p:tgtEl>
                                          <p:spTgt spid="296"/>
                                        </p:tgtEl>
                                        <p:attrNameLst>
                                          <p:attrName>fill.on</p:attrName>
                                        </p:attrNameLst>
                                      </p:cBhvr>
                                      <p:to>
                                        <p:strVal val="true"/>
                                      </p:to>
                                    </p:set>
                                  </p:childTnLst>
                                </p:cTn>
                              </p:par>
                            </p:childTnLst>
                          </p:cTn>
                        </p:par>
                      </p:childTnLst>
                    </p:cTn>
                  </p:par>
                  <p:par>
                    <p:cTn id="151" fill="hold" nodeType="clickPar">
                      <p:stCondLst>
                        <p:cond delay="indefinite"/>
                      </p:stCondLst>
                      <p:childTnLst>
                        <p:par>
                          <p:cTn id="152" fill="hold" nodeType="withGroup">
                            <p:stCondLst>
                              <p:cond delay="0"/>
                            </p:stCondLst>
                            <p:childTnLst>
                              <p:par>
                                <p:cTn id="153" presetID="1" presetClass="emph" presetSubtype="2" fill="hold" nodeType="clickEffect">
                                  <p:stCondLst>
                                    <p:cond delay="0"/>
                                  </p:stCondLst>
                                  <p:childTnLst>
                                    <p:animClr clrSpc="rgb" dir="cw">
                                      <p:cBhvr>
                                        <p:cTn id="154" dur="500" fill="hold"/>
                                        <p:tgtEl>
                                          <p:spTgt spid="295"/>
                                        </p:tgtEl>
                                        <p:attrNameLst>
                                          <p:attrName>fillcolor</p:attrName>
                                        </p:attrNameLst>
                                      </p:cBhvr>
                                      <p:to>
                                        <a:srgbClr val="CCCCFF"/>
                                      </p:to>
                                    </p:animClr>
                                    <p:set>
                                      <p:cBhvr>
                                        <p:cTn id="155" dur="500" fill="hold"/>
                                        <p:tgtEl>
                                          <p:spTgt spid="295"/>
                                        </p:tgtEl>
                                        <p:attrNameLst>
                                          <p:attrName>fill.type</p:attrName>
                                        </p:attrNameLst>
                                      </p:cBhvr>
                                      <p:to>
                                        <p:strVal val="solid"/>
                                      </p:to>
                                    </p:set>
                                    <p:set>
                                      <p:cBhvr>
                                        <p:cTn id="156" dur="500" fill="hold"/>
                                        <p:tgtEl>
                                          <p:spTgt spid="295"/>
                                        </p:tgtEl>
                                        <p:attrNameLst>
                                          <p:attrName>fill.on</p:attrName>
                                        </p:attrNameLst>
                                      </p:cBhvr>
                                      <p:to>
                                        <p:strVal val="true"/>
                                      </p:to>
                                    </p:set>
                                  </p:childTnLst>
                                </p:cTn>
                              </p:par>
                            </p:childTnLst>
                          </p:cTn>
                        </p:par>
                      </p:childTnLst>
                    </p:cTn>
                  </p:par>
                  <p:par>
                    <p:cTn id="157" fill="hold" nodeType="clickPar">
                      <p:stCondLst>
                        <p:cond delay="indefinite"/>
                      </p:stCondLst>
                      <p:childTnLst>
                        <p:par>
                          <p:cTn id="158" fill="hold" nodeType="withGroup">
                            <p:stCondLst>
                              <p:cond delay="0"/>
                            </p:stCondLst>
                            <p:childTnLst>
                              <p:par>
                                <p:cTn id="159" presetID="1" presetClass="entr" presetSubtype="0" fill="hold" nodeType="clickEffect">
                                  <p:stCondLst>
                                    <p:cond delay="0"/>
                                  </p:stCondLst>
                                  <p:childTnLst>
                                    <p:set>
                                      <p:cBhvr>
                                        <p:cTn id="160" dur="1" fill="hold">
                                          <p:stCondLst>
                                            <p:cond delay="0"/>
                                          </p:stCondLst>
                                        </p:cTn>
                                        <p:tgtEl>
                                          <p:spTgt spid="16"/>
                                        </p:tgtEl>
                                        <p:attrNameLst>
                                          <p:attrName>style.visibility</p:attrName>
                                        </p:attrNameLst>
                                      </p:cBhvr>
                                      <p:to>
                                        <p:strVal val="visible"/>
                                      </p:to>
                                    </p:se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1" presetClass="emph" presetSubtype="1" nodeType="clickEffect">
                                  <p:stCondLst>
                                    <p:cond delay="0"/>
                                  </p:stCondLst>
                                  <p:childTnLst>
                                    <p:set>
                                      <p:cBhvr>
                                        <p:cTn id="164" dur="indefinite"/>
                                        <p:tgtEl>
                                          <p:spTgt spid="292"/>
                                        </p:tgtEl>
                                        <p:attrNameLst>
                                          <p:attrName>fillcolor</p:attrName>
                                        </p:attrNameLst>
                                      </p:cBhvr>
                                      <p:to>
                                        <p:clrVal>
                                          <a:srgbClr val="FFFF00"/>
                                        </p:clrVal>
                                      </p:to>
                                    </p:set>
                                    <p:set>
                                      <p:cBhvr>
                                        <p:cTn id="165" dur="indefinite"/>
                                        <p:tgtEl>
                                          <p:spTgt spid="292"/>
                                        </p:tgtEl>
                                        <p:attrNameLst>
                                          <p:attrName>fill.type</p:attrName>
                                        </p:attrNameLst>
                                      </p:cBhvr>
                                      <p:to>
                                        <p:strVal val="solid"/>
                                      </p:to>
                                    </p:set>
                                    <p:set>
                                      <p:cBhvr>
                                        <p:cTn id="166" dur="indefinite"/>
                                        <p:tgtEl>
                                          <p:spTgt spid="292"/>
                                        </p:tgtEl>
                                        <p:attrNameLst>
                                          <p:attrName>fill.on</p:attrName>
                                        </p:attrNameLst>
                                      </p:cBhvr>
                                      <p:to>
                                        <p:strVal val="true"/>
                                      </p:to>
                                    </p:set>
                                  </p:childTnLst>
                                </p:cTn>
                              </p:par>
                            </p:childTnLst>
                          </p:cTn>
                        </p:par>
                      </p:childTnLst>
                    </p:cTn>
                  </p:par>
                  <p:par>
                    <p:cTn id="167" fill="hold" nodeType="clickPar">
                      <p:stCondLst>
                        <p:cond delay="indefinite"/>
                      </p:stCondLst>
                      <p:childTnLst>
                        <p:par>
                          <p:cTn id="168" fill="hold" nodeType="withGroup">
                            <p:stCondLst>
                              <p:cond delay="0"/>
                            </p:stCondLst>
                            <p:childTnLst>
                              <p:par>
                                <p:cTn id="169" presetID="1" presetClass="emph" presetSubtype="2" fill="hold" nodeType="clickEffect">
                                  <p:stCondLst>
                                    <p:cond delay="0"/>
                                  </p:stCondLst>
                                  <p:childTnLst>
                                    <p:animClr clrSpc="rgb" dir="cw">
                                      <p:cBhvr>
                                        <p:cTn id="170" dur="500" fill="hold"/>
                                        <p:tgtEl>
                                          <p:spTgt spid="296"/>
                                        </p:tgtEl>
                                        <p:attrNameLst>
                                          <p:attrName>fillcolor</p:attrName>
                                        </p:attrNameLst>
                                      </p:cBhvr>
                                      <p:to>
                                        <a:srgbClr val="CCCCFF"/>
                                      </p:to>
                                    </p:animClr>
                                    <p:set>
                                      <p:cBhvr>
                                        <p:cTn id="171" dur="500" fill="hold"/>
                                        <p:tgtEl>
                                          <p:spTgt spid="296"/>
                                        </p:tgtEl>
                                        <p:attrNameLst>
                                          <p:attrName>fill.type</p:attrName>
                                        </p:attrNameLst>
                                      </p:cBhvr>
                                      <p:to>
                                        <p:strVal val="solid"/>
                                      </p:to>
                                    </p:set>
                                    <p:set>
                                      <p:cBhvr>
                                        <p:cTn id="172" dur="500" fill="hold"/>
                                        <p:tgtEl>
                                          <p:spTgt spid="296"/>
                                        </p:tgtEl>
                                        <p:attrNameLst>
                                          <p:attrName>fill.on</p:attrName>
                                        </p:attrNameLst>
                                      </p:cBhvr>
                                      <p:to>
                                        <p:strVal val="true"/>
                                      </p:to>
                                    </p:set>
                                  </p:childTnLst>
                                </p:cTn>
                              </p:par>
                            </p:childTnLst>
                          </p:cTn>
                        </p:par>
                      </p:childTnLst>
                    </p:cTn>
                  </p:par>
                  <p:par>
                    <p:cTn id="173" fill="hold" nodeType="clickPar">
                      <p:stCondLst>
                        <p:cond delay="indefinite"/>
                      </p:stCondLst>
                      <p:childTnLst>
                        <p:par>
                          <p:cTn id="174" fill="hold" nodeType="withGroup">
                            <p:stCondLst>
                              <p:cond delay="0"/>
                            </p:stCondLst>
                            <p:childTnLst>
                              <p:par>
                                <p:cTn id="175" presetID="1" presetClass="entr" presetSubtype="0" fill="hold" nodeType="clickEffect">
                                  <p:stCondLst>
                                    <p:cond delay="0"/>
                                  </p:stCondLst>
                                  <p:childTnLst>
                                    <p:set>
                                      <p:cBhvr>
                                        <p:cTn id="176" dur="1" fill="hold">
                                          <p:stCondLst>
                                            <p:cond delay="9"/>
                                          </p:stCondLst>
                                        </p:cTn>
                                        <p:tgtEl>
                                          <p:spTgt spid="17"/>
                                        </p:tgtEl>
                                        <p:attrNameLst>
                                          <p:attrName>style.visibility</p:attrName>
                                        </p:attrNameLst>
                                      </p:cBhvr>
                                      <p:to>
                                        <p:strVal val="visible"/>
                                      </p:to>
                                    </p:set>
                                  </p:childTnLst>
                                </p:cTn>
                              </p:par>
                            </p:childTnLst>
                          </p:cTn>
                        </p:par>
                      </p:childTnLst>
                    </p:cTn>
                  </p:par>
                  <p:par>
                    <p:cTn id="177" fill="hold" nodeType="clickPar">
                      <p:stCondLst>
                        <p:cond delay="indefinite"/>
                      </p:stCondLst>
                      <p:childTnLst>
                        <p:par>
                          <p:cTn id="178" fill="hold" nodeType="withGroup">
                            <p:stCondLst>
                              <p:cond delay="0"/>
                            </p:stCondLst>
                            <p:childTnLst>
                              <p:par>
                                <p:cTn id="179" presetID="1" presetClass="emph" presetSubtype="1" nodeType="clickEffect">
                                  <p:stCondLst>
                                    <p:cond delay="0"/>
                                  </p:stCondLst>
                                  <p:childTnLst>
                                    <p:set>
                                      <p:cBhvr>
                                        <p:cTn id="180" dur="indefinite"/>
                                        <p:tgtEl>
                                          <p:spTgt spid="293"/>
                                        </p:tgtEl>
                                        <p:attrNameLst>
                                          <p:attrName>fillcolor</p:attrName>
                                        </p:attrNameLst>
                                      </p:cBhvr>
                                      <p:to>
                                        <p:clrVal>
                                          <a:srgbClr val="FFFF00"/>
                                        </p:clrVal>
                                      </p:to>
                                    </p:set>
                                    <p:set>
                                      <p:cBhvr>
                                        <p:cTn id="181" dur="indefinite"/>
                                        <p:tgtEl>
                                          <p:spTgt spid="293"/>
                                        </p:tgtEl>
                                        <p:attrNameLst>
                                          <p:attrName>fill.type</p:attrName>
                                        </p:attrNameLst>
                                      </p:cBhvr>
                                      <p:to>
                                        <p:strVal val="solid"/>
                                      </p:to>
                                    </p:set>
                                    <p:set>
                                      <p:cBhvr>
                                        <p:cTn id="182" dur="indefinite"/>
                                        <p:tgtEl>
                                          <p:spTgt spid="293"/>
                                        </p:tgtEl>
                                        <p:attrNameLst>
                                          <p:attrName>fill.on</p:attrName>
                                        </p:attrNameLst>
                                      </p:cBhvr>
                                      <p:to>
                                        <p:strVal val="true"/>
                                      </p:to>
                                    </p:set>
                                  </p:childTnLst>
                                </p:cTn>
                              </p:par>
                            </p:childTnLst>
                          </p:cTn>
                        </p:par>
                      </p:childTnLst>
                    </p:cTn>
                  </p:par>
                  <p:par>
                    <p:cTn id="183" fill="hold" nodeType="clickPar">
                      <p:stCondLst>
                        <p:cond delay="indefinite"/>
                      </p:stCondLst>
                      <p:childTnLst>
                        <p:par>
                          <p:cTn id="184" fill="hold" nodeType="withGroup">
                            <p:stCondLst>
                              <p:cond delay="0"/>
                            </p:stCondLst>
                            <p:childTnLst>
                              <p:par>
                                <p:cTn id="185" presetID="1" presetClass="emph" presetSubtype="2" fill="hold" nodeType="clickEffect">
                                  <p:stCondLst>
                                    <p:cond delay="0"/>
                                  </p:stCondLst>
                                  <p:childTnLst>
                                    <p:animClr clrSpc="rgb" dir="cw">
                                      <p:cBhvr>
                                        <p:cTn id="186" dur="500" fill="hold"/>
                                        <p:tgtEl>
                                          <p:spTgt spid="292"/>
                                        </p:tgtEl>
                                        <p:attrNameLst>
                                          <p:attrName>fillcolor</p:attrName>
                                        </p:attrNameLst>
                                      </p:cBhvr>
                                      <p:to>
                                        <a:srgbClr val="CCCCFF"/>
                                      </p:to>
                                    </p:animClr>
                                    <p:set>
                                      <p:cBhvr>
                                        <p:cTn id="187" dur="500" fill="hold"/>
                                        <p:tgtEl>
                                          <p:spTgt spid="292"/>
                                        </p:tgtEl>
                                        <p:attrNameLst>
                                          <p:attrName>fill.type</p:attrName>
                                        </p:attrNameLst>
                                      </p:cBhvr>
                                      <p:to>
                                        <p:strVal val="solid"/>
                                      </p:to>
                                    </p:set>
                                    <p:set>
                                      <p:cBhvr>
                                        <p:cTn id="188" dur="500" fill="hold"/>
                                        <p:tgtEl>
                                          <p:spTgt spid="292"/>
                                        </p:tgtEl>
                                        <p:attrNameLst>
                                          <p:attrName>fill.on</p:attrName>
                                        </p:attrNameLst>
                                      </p:cBhvr>
                                      <p:to>
                                        <p:strVal val="true"/>
                                      </p:to>
                                    </p:set>
                                  </p:childTnLst>
                                </p:cTn>
                              </p:par>
                            </p:childTnLst>
                          </p:cTn>
                        </p:par>
                      </p:childTnLst>
                    </p:cTn>
                  </p:par>
                  <p:par>
                    <p:cTn id="189" fill="hold" nodeType="clickPar">
                      <p:stCondLst>
                        <p:cond delay="indefinite"/>
                      </p:stCondLst>
                      <p:childTnLst>
                        <p:par>
                          <p:cTn id="190" fill="hold" nodeType="withGroup">
                            <p:stCondLst>
                              <p:cond delay="0"/>
                            </p:stCondLst>
                            <p:childTnLst>
                              <p:par>
                                <p:cTn id="191" presetID="1" presetClass="entr" presetSubtype="0" fill="hold" nodeType="clickEffect">
                                  <p:stCondLst>
                                    <p:cond delay="0"/>
                                  </p:stCondLst>
                                  <p:childTnLst>
                                    <p:set>
                                      <p:cBhvr>
                                        <p:cTn id="192" dur="1" fill="hold">
                                          <p:stCondLst>
                                            <p:cond delay="0"/>
                                          </p:stCondLst>
                                        </p:cTn>
                                        <p:tgtEl>
                                          <p:spTgt spid="6"/>
                                        </p:tgtEl>
                                        <p:attrNameLst>
                                          <p:attrName>style.visibility</p:attrName>
                                        </p:attrNameLst>
                                      </p:cBhvr>
                                      <p:to>
                                        <p:strVal val="visible"/>
                                      </p:to>
                                    </p:set>
                                  </p:childTnLst>
                                </p:cTn>
                              </p:par>
                            </p:childTnLst>
                          </p:cTn>
                        </p:par>
                      </p:childTnLst>
                    </p:cTn>
                  </p:par>
                  <p:par>
                    <p:cTn id="193" fill="hold" nodeType="clickPar">
                      <p:stCondLst>
                        <p:cond delay="indefinite"/>
                      </p:stCondLst>
                      <p:childTnLst>
                        <p:par>
                          <p:cTn id="194" fill="hold" nodeType="withGroup">
                            <p:stCondLst>
                              <p:cond delay="0"/>
                            </p:stCondLst>
                            <p:childTnLst>
                              <p:par>
                                <p:cTn id="195" presetID="1" presetClass="emph" presetSubtype="1" nodeType="clickEffect">
                                  <p:stCondLst>
                                    <p:cond delay="0"/>
                                  </p:stCondLst>
                                  <p:childTnLst>
                                    <p:set>
                                      <p:cBhvr>
                                        <p:cTn id="196" dur="indefinite"/>
                                        <p:tgtEl>
                                          <p:spTgt spid="298"/>
                                        </p:tgtEl>
                                        <p:attrNameLst>
                                          <p:attrName>fillcolor</p:attrName>
                                        </p:attrNameLst>
                                      </p:cBhvr>
                                      <p:to>
                                        <p:clrVal>
                                          <a:srgbClr val="FFFF00"/>
                                        </p:clrVal>
                                      </p:to>
                                    </p:set>
                                    <p:set>
                                      <p:cBhvr>
                                        <p:cTn id="197" dur="indefinite"/>
                                        <p:tgtEl>
                                          <p:spTgt spid="298"/>
                                        </p:tgtEl>
                                        <p:attrNameLst>
                                          <p:attrName>fill.type</p:attrName>
                                        </p:attrNameLst>
                                      </p:cBhvr>
                                      <p:to>
                                        <p:strVal val="solid"/>
                                      </p:to>
                                    </p:set>
                                    <p:set>
                                      <p:cBhvr>
                                        <p:cTn id="198" dur="indefinite"/>
                                        <p:tgtEl>
                                          <p:spTgt spid="298"/>
                                        </p:tgtEl>
                                        <p:attrNameLst>
                                          <p:attrName>fill.on</p:attrName>
                                        </p:attrNameLst>
                                      </p:cBhvr>
                                      <p:to>
                                        <p:strVal val="true"/>
                                      </p:to>
                                    </p:set>
                                  </p:childTnLst>
                                </p:cTn>
                              </p:par>
                            </p:childTnLst>
                          </p:cTn>
                        </p:par>
                      </p:childTnLst>
                    </p:cTn>
                  </p:par>
                  <p:par>
                    <p:cTn id="199" fill="hold" nodeType="clickPar">
                      <p:stCondLst>
                        <p:cond delay="indefinite"/>
                      </p:stCondLst>
                      <p:childTnLst>
                        <p:par>
                          <p:cTn id="200" fill="hold" nodeType="withGroup">
                            <p:stCondLst>
                              <p:cond delay="0"/>
                            </p:stCondLst>
                            <p:childTnLst>
                              <p:par>
                                <p:cTn id="201" presetID="1" presetClass="emph" presetSubtype="2" fill="hold" nodeType="clickEffect">
                                  <p:stCondLst>
                                    <p:cond delay="0"/>
                                  </p:stCondLst>
                                  <p:childTnLst>
                                    <p:animClr clrSpc="rgb" dir="cw">
                                      <p:cBhvr>
                                        <p:cTn id="202" dur="500" fill="hold"/>
                                        <p:tgtEl>
                                          <p:spTgt spid="293"/>
                                        </p:tgtEl>
                                        <p:attrNameLst>
                                          <p:attrName>fillcolor</p:attrName>
                                        </p:attrNameLst>
                                      </p:cBhvr>
                                      <p:to>
                                        <a:srgbClr val="CCCCFF"/>
                                      </p:to>
                                    </p:animClr>
                                    <p:set>
                                      <p:cBhvr>
                                        <p:cTn id="203" dur="500" fill="hold"/>
                                        <p:tgtEl>
                                          <p:spTgt spid="293"/>
                                        </p:tgtEl>
                                        <p:attrNameLst>
                                          <p:attrName>fill.type</p:attrName>
                                        </p:attrNameLst>
                                      </p:cBhvr>
                                      <p:to>
                                        <p:strVal val="solid"/>
                                      </p:to>
                                    </p:set>
                                    <p:set>
                                      <p:cBhvr>
                                        <p:cTn id="204" dur="500" fill="hold"/>
                                        <p:tgtEl>
                                          <p:spTgt spid="293"/>
                                        </p:tgtEl>
                                        <p:attrNameLst>
                                          <p:attrName>fill.on</p:attrName>
                                        </p:attrNameLst>
                                      </p:cBhvr>
                                      <p:to>
                                        <p:strVal val="true"/>
                                      </p:to>
                                    </p:set>
                                  </p:childTnLst>
                                </p:cTn>
                              </p:par>
                            </p:childTnLst>
                          </p:cTn>
                        </p:par>
                      </p:childTnLst>
                    </p:cTn>
                  </p:par>
                  <p:par>
                    <p:cTn id="205" fill="hold" nodeType="clickPar">
                      <p:stCondLst>
                        <p:cond delay="indefinite"/>
                      </p:stCondLst>
                      <p:childTnLst>
                        <p:par>
                          <p:cTn id="206" fill="hold" nodeType="withGroup">
                            <p:stCondLst>
                              <p:cond delay="0"/>
                            </p:stCondLst>
                            <p:childTnLst>
                              <p:par>
                                <p:cTn id="207" presetID="1" presetClass="entr" presetSubtype="0" fill="hold" nodeType="clickEffect">
                                  <p:stCondLst>
                                    <p:cond delay="0"/>
                                  </p:stCondLst>
                                  <p:childTnLst>
                                    <p:set>
                                      <p:cBhvr>
                                        <p:cTn id="208" dur="1" fill="hold">
                                          <p:stCondLst>
                                            <p:cond delay="0"/>
                                          </p:stCondLst>
                                        </p:cTn>
                                        <p:tgtEl>
                                          <p:spTgt spid="7"/>
                                        </p:tgtEl>
                                        <p:attrNameLst>
                                          <p:attrName>style.visibility</p:attrName>
                                        </p:attrNameLst>
                                      </p:cBhvr>
                                      <p:to>
                                        <p:strVal val="visible"/>
                                      </p:to>
                                    </p:set>
                                  </p:childTnLst>
                                </p:cTn>
                              </p:par>
                            </p:childTnLst>
                          </p:cTn>
                        </p:par>
                      </p:childTnLst>
                    </p:cTn>
                  </p:par>
                  <p:par>
                    <p:cTn id="209" fill="hold" nodeType="clickPar">
                      <p:stCondLst>
                        <p:cond delay="indefinite"/>
                      </p:stCondLst>
                      <p:childTnLst>
                        <p:par>
                          <p:cTn id="210" fill="hold" nodeType="withGroup">
                            <p:stCondLst>
                              <p:cond delay="0"/>
                            </p:stCondLst>
                            <p:childTnLst>
                              <p:par>
                                <p:cTn id="211" presetID="1" presetClass="emph" presetSubtype="1" nodeType="clickEffect">
                                  <p:stCondLst>
                                    <p:cond delay="0"/>
                                  </p:stCondLst>
                                  <p:childTnLst>
                                    <p:set>
                                      <p:cBhvr>
                                        <p:cTn id="212" dur="indefinite"/>
                                        <p:tgtEl>
                                          <p:spTgt spid="299"/>
                                        </p:tgtEl>
                                        <p:attrNameLst>
                                          <p:attrName>fillcolor</p:attrName>
                                        </p:attrNameLst>
                                      </p:cBhvr>
                                      <p:to>
                                        <p:clrVal>
                                          <a:srgbClr val="FFFF00"/>
                                        </p:clrVal>
                                      </p:to>
                                    </p:set>
                                    <p:set>
                                      <p:cBhvr>
                                        <p:cTn id="213" dur="indefinite"/>
                                        <p:tgtEl>
                                          <p:spTgt spid="299"/>
                                        </p:tgtEl>
                                        <p:attrNameLst>
                                          <p:attrName>fill.type</p:attrName>
                                        </p:attrNameLst>
                                      </p:cBhvr>
                                      <p:to>
                                        <p:strVal val="solid"/>
                                      </p:to>
                                    </p:set>
                                    <p:set>
                                      <p:cBhvr>
                                        <p:cTn id="214" dur="indefinite"/>
                                        <p:tgtEl>
                                          <p:spTgt spid="299"/>
                                        </p:tgtEl>
                                        <p:attrNameLst>
                                          <p:attrName>fill.on</p:attrName>
                                        </p:attrNameLst>
                                      </p:cBhvr>
                                      <p:to>
                                        <p:strVal val="true"/>
                                      </p:to>
                                    </p:set>
                                  </p:childTnLst>
                                </p:cTn>
                              </p:par>
                            </p:childTnLst>
                          </p:cTn>
                        </p:par>
                      </p:childTnLst>
                    </p:cTn>
                  </p:par>
                  <p:par>
                    <p:cTn id="215" fill="hold" nodeType="clickPar">
                      <p:stCondLst>
                        <p:cond delay="indefinite"/>
                      </p:stCondLst>
                      <p:childTnLst>
                        <p:par>
                          <p:cTn id="216" fill="hold" nodeType="withGroup">
                            <p:stCondLst>
                              <p:cond delay="0"/>
                            </p:stCondLst>
                            <p:childTnLst>
                              <p:par>
                                <p:cTn id="217" presetID="1" presetClass="emph" presetSubtype="2" fill="hold" nodeType="clickEffect">
                                  <p:stCondLst>
                                    <p:cond delay="0"/>
                                  </p:stCondLst>
                                  <p:childTnLst>
                                    <p:animClr clrSpc="rgb" dir="cw">
                                      <p:cBhvr>
                                        <p:cTn id="218" dur="500" fill="hold"/>
                                        <p:tgtEl>
                                          <p:spTgt spid="298"/>
                                        </p:tgtEl>
                                        <p:attrNameLst>
                                          <p:attrName>fillcolor</p:attrName>
                                        </p:attrNameLst>
                                      </p:cBhvr>
                                      <p:to>
                                        <a:srgbClr val="CCCCFF"/>
                                      </p:to>
                                    </p:animClr>
                                    <p:set>
                                      <p:cBhvr>
                                        <p:cTn id="219" dur="500" fill="hold"/>
                                        <p:tgtEl>
                                          <p:spTgt spid="298"/>
                                        </p:tgtEl>
                                        <p:attrNameLst>
                                          <p:attrName>fill.type</p:attrName>
                                        </p:attrNameLst>
                                      </p:cBhvr>
                                      <p:to>
                                        <p:strVal val="solid"/>
                                      </p:to>
                                    </p:set>
                                    <p:set>
                                      <p:cBhvr>
                                        <p:cTn id="220" dur="500" fill="hold"/>
                                        <p:tgtEl>
                                          <p:spTgt spid="298"/>
                                        </p:tgtEl>
                                        <p:attrNameLst>
                                          <p:attrName>fill.on</p:attrName>
                                        </p:attrNameLst>
                                      </p:cBhvr>
                                      <p:to>
                                        <p:strVal val="true"/>
                                      </p:to>
                                    </p:set>
                                  </p:childTnLst>
                                </p:cTn>
                              </p:par>
                            </p:childTnLst>
                          </p:cTn>
                        </p:par>
                      </p:childTnLst>
                    </p:cTn>
                  </p:par>
                  <p:par>
                    <p:cTn id="221" fill="hold" nodeType="clickPar">
                      <p:stCondLst>
                        <p:cond delay="indefinite"/>
                      </p:stCondLst>
                      <p:childTnLst>
                        <p:par>
                          <p:cTn id="222" fill="hold" nodeType="withGroup">
                            <p:stCondLst>
                              <p:cond delay="0"/>
                            </p:stCondLst>
                            <p:childTnLst>
                              <p:par>
                                <p:cTn id="223" presetID="1" presetClass="entr" presetSubtype="0" fill="hold" nodeType="clickEffect">
                                  <p:stCondLst>
                                    <p:cond delay="0"/>
                                  </p:stCondLst>
                                  <p:childTnLst>
                                    <p:set>
                                      <p:cBhvr>
                                        <p:cTn id="224" dur="1" fill="hold">
                                          <p:stCondLst>
                                            <p:cond delay="0"/>
                                          </p:stCondLst>
                                        </p:cTn>
                                        <p:tgtEl>
                                          <p:spTgt spid="8"/>
                                        </p:tgtEl>
                                        <p:attrNameLst>
                                          <p:attrName>style.visibility</p:attrName>
                                        </p:attrNameLst>
                                      </p:cBhvr>
                                      <p:to>
                                        <p:strVal val="visible"/>
                                      </p:to>
                                    </p:set>
                                  </p:childTnLst>
                                </p:cTn>
                              </p:par>
                            </p:childTnLst>
                          </p:cTn>
                        </p:par>
                      </p:childTnLst>
                    </p:cTn>
                  </p:par>
                  <p:par>
                    <p:cTn id="225" fill="hold" nodeType="clickPar">
                      <p:stCondLst>
                        <p:cond delay="indefinite"/>
                      </p:stCondLst>
                      <p:childTnLst>
                        <p:par>
                          <p:cTn id="226" fill="hold" nodeType="withGroup">
                            <p:stCondLst>
                              <p:cond delay="0"/>
                            </p:stCondLst>
                            <p:childTnLst>
                              <p:par>
                                <p:cTn id="227" presetID="1" presetClass="emph" presetSubtype="2" fill="hold" nodeType="clickEffect">
                                  <p:stCondLst>
                                    <p:cond delay="0"/>
                                  </p:stCondLst>
                                  <p:childTnLst>
                                    <p:animClr clrSpc="rgb" dir="cw">
                                      <p:cBhvr>
                                        <p:cTn id="228" dur="500" fill="hold"/>
                                        <p:tgtEl>
                                          <p:spTgt spid="299"/>
                                        </p:tgtEl>
                                        <p:attrNameLst>
                                          <p:attrName>fillcolor</p:attrName>
                                        </p:attrNameLst>
                                      </p:cBhvr>
                                      <p:to>
                                        <a:srgbClr val="CCCCFF"/>
                                      </p:to>
                                    </p:animClr>
                                    <p:set>
                                      <p:cBhvr>
                                        <p:cTn id="229" dur="500" fill="hold"/>
                                        <p:tgtEl>
                                          <p:spTgt spid="299"/>
                                        </p:tgtEl>
                                        <p:attrNameLst>
                                          <p:attrName>fill.type</p:attrName>
                                        </p:attrNameLst>
                                      </p:cBhvr>
                                      <p:to>
                                        <p:strVal val="solid"/>
                                      </p:to>
                                    </p:set>
                                    <p:set>
                                      <p:cBhvr>
                                        <p:cTn id="230" dur="500" fill="hold"/>
                                        <p:tgtEl>
                                          <p:spTgt spid="299"/>
                                        </p:tgtEl>
                                        <p:attrNameLst>
                                          <p:attrName>fill.on</p:attrName>
                                        </p:attrNameLst>
                                      </p:cBhvr>
                                      <p:to>
                                        <p:strVal val="true"/>
                                      </p:to>
                                    </p:set>
                                  </p:childTnLst>
                                </p:cTn>
                              </p:par>
                            </p:childTnLst>
                          </p:cTn>
                        </p:par>
                      </p:childTnLst>
                    </p:cTn>
                  </p:par>
                  <p:par>
                    <p:cTn id="231" fill="hold" nodeType="clickPar">
                      <p:stCondLst>
                        <p:cond delay="indefinite"/>
                      </p:stCondLst>
                      <p:childTnLst>
                        <p:par>
                          <p:cTn id="232" fill="hold" nodeType="withGroup">
                            <p:stCondLst>
                              <p:cond delay="0"/>
                            </p:stCondLst>
                            <p:childTnLst>
                              <p:par>
                                <p:cTn id="233" presetID="1" presetClass="entr" presetSubtype="0" fill="hold" nodeType="clickEffect">
                                  <p:stCondLst>
                                    <p:cond delay="0"/>
                                  </p:stCondLst>
                                  <p:childTnLst>
                                    <p:set>
                                      <p:cBhvr>
                                        <p:cTn id="234" dur="1" fill="hold">
                                          <p:stCondLst>
                                            <p:cond delay="0"/>
                                          </p:stCondLst>
                                        </p:cTn>
                                        <p:tgtEl>
                                          <p:spTgt spid="9"/>
                                        </p:tgtEl>
                                        <p:attrNameLst>
                                          <p:attrName>style.visibility</p:attrName>
                                        </p:attrNameLst>
                                      </p:cBhvr>
                                      <p:to>
                                        <p:strVal val="visible"/>
                                      </p:to>
                                    </p:set>
                                  </p:childTnLst>
                                </p:cTn>
                              </p:par>
                            </p:childTnLst>
                          </p:cTn>
                        </p:par>
                      </p:childTnLst>
                    </p:cTn>
                  </p:par>
                  <p:par>
                    <p:cTn id="235" fill="hold" nodeType="clickPar">
                      <p:stCondLst>
                        <p:cond delay="indefinite"/>
                      </p:stCondLst>
                      <p:childTnLst>
                        <p:par>
                          <p:cTn id="236" fill="hold" nodeType="withGroup">
                            <p:stCondLst>
                              <p:cond delay="0"/>
                            </p:stCondLst>
                            <p:childTnLst>
                              <p:par>
                                <p:cTn id="237" presetID="1" presetClass="entr" presetSubtype="0" fill="hold" nodeType="clickEffect">
                                  <p:stCondLst>
                                    <p:cond delay="0"/>
                                  </p:stCondLst>
                                  <p:childTnLst>
                                    <p:set>
                                      <p:cBhvr>
                                        <p:cTn id="238" dur="1" fill="hold">
                                          <p:stCondLst>
                                            <p:cond delay="0"/>
                                          </p:stCondLst>
                                        </p:cTn>
                                        <p:tgtEl>
                                          <p:spTgt spid="31"/>
                                        </p:tgtEl>
                                        <p:attrNameLst>
                                          <p:attrName>style.visibility</p:attrName>
                                        </p:attrNameLst>
                                      </p:cBhvr>
                                      <p:to>
                                        <p:strVal val="visible"/>
                                      </p:to>
                                    </p:set>
                                  </p:childTnLst>
                                </p:cTn>
                              </p:par>
                            </p:childTnLst>
                          </p:cTn>
                        </p:par>
                      </p:childTnLst>
                    </p:cTn>
                  </p:par>
                  <p:par>
                    <p:cTn id="239" fill="hold" nodeType="clickPar">
                      <p:stCondLst>
                        <p:cond delay="indefinite"/>
                      </p:stCondLst>
                      <p:childTnLst>
                        <p:par>
                          <p:cTn id="240" fill="hold" nodeType="withGroup">
                            <p:stCondLst>
                              <p:cond delay="0"/>
                            </p:stCondLst>
                            <p:childTnLst>
                              <p:par>
                                <p:cTn id="241" presetID="1" presetClass="entr" presetSubtype="0" fill="hold" nodeType="clickEffect">
                                  <p:stCondLst>
                                    <p:cond delay="0"/>
                                  </p:stCondLst>
                                  <p:childTnLst>
                                    <p:set>
                                      <p:cBhvr>
                                        <p:cTn id="242" dur="1" fill="hold">
                                          <p:stCondLst>
                                            <p:cond delay="0"/>
                                          </p:stCondLst>
                                        </p:cTn>
                                        <p:tgtEl>
                                          <p:spTgt spid="18"/>
                                        </p:tgtEl>
                                        <p:attrNameLst>
                                          <p:attrName>style.visibility</p:attrName>
                                        </p:attrNameLst>
                                      </p:cBhvr>
                                      <p:to>
                                        <p:strVal val="visible"/>
                                      </p:to>
                                    </p:set>
                                  </p:childTnLst>
                                </p:cTn>
                              </p:par>
                            </p:childTnLst>
                          </p:cTn>
                        </p:par>
                      </p:childTnLst>
                    </p:cTn>
                  </p:par>
                  <p:par>
                    <p:cTn id="243" fill="hold" nodeType="clickPar">
                      <p:stCondLst>
                        <p:cond delay="indefinite"/>
                      </p:stCondLst>
                      <p:childTnLst>
                        <p:par>
                          <p:cTn id="244" fill="hold" nodeType="withGroup">
                            <p:stCondLst>
                              <p:cond delay="0"/>
                            </p:stCondLst>
                            <p:childTnLst>
                              <p:par>
                                <p:cTn id="245" presetID="1" presetClass="emph" presetSubtype="2" fill="hold" nodeType="clickEffect">
                                  <p:stCondLst>
                                    <p:cond delay="0"/>
                                  </p:stCondLst>
                                  <p:childTnLst>
                                    <p:animClr clrSpc="rgb" dir="cw">
                                      <p:cBhvr>
                                        <p:cTn id="246" dur="500" fill="hold"/>
                                        <p:tgtEl>
                                          <p:spTgt spid="280"/>
                                        </p:tgtEl>
                                        <p:attrNameLst>
                                          <p:attrName>fillcolor</p:attrName>
                                        </p:attrNameLst>
                                      </p:cBhvr>
                                      <p:to>
                                        <a:srgbClr val="FFFF99"/>
                                      </p:to>
                                    </p:animClr>
                                    <p:set>
                                      <p:cBhvr>
                                        <p:cTn id="247" dur="500" fill="hold"/>
                                        <p:tgtEl>
                                          <p:spTgt spid="280"/>
                                        </p:tgtEl>
                                        <p:attrNameLst>
                                          <p:attrName>fill.type</p:attrName>
                                        </p:attrNameLst>
                                      </p:cBhvr>
                                      <p:to>
                                        <p:strVal val="solid"/>
                                      </p:to>
                                    </p:set>
                                    <p:set>
                                      <p:cBhvr>
                                        <p:cTn id="248" dur="500" fill="hold"/>
                                        <p:tgtEl>
                                          <p:spTgt spid="280"/>
                                        </p:tgtEl>
                                        <p:attrNameLst>
                                          <p:attrName>fill.on</p:attrName>
                                        </p:attrNameLst>
                                      </p:cBhvr>
                                      <p:to>
                                        <p:strVal val="true"/>
                                      </p:to>
                                    </p:set>
                                  </p:childTnLst>
                                </p:cTn>
                              </p:par>
                            </p:childTnLst>
                          </p:cTn>
                        </p:par>
                      </p:childTnLst>
                    </p:cTn>
                  </p:par>
                  <p:par>
                    <p:cTn id="249" fill="hold" nodeType="clickPar">
                      <p:stCondLst>
                        <p:cond delay="indefinite"/>
                      </p:stCondLst>
                      <p:childTnLst>
                        <p:par>
                          <p:cTn id="250" fill="hold" nodeType="withGroup">
                            <p:stCondLst>
                              <p:cond delay="0"/>
                            </p:stCondLst>
                            <p:childTnLst>
                              <p:par>
                                <p:cTn id="251" presetID="1" presetClass="entr" presetSubtype="0" fill="hold" nodeType="clickEffect">
                                  <p:stCondLst>
                                    <p:cond delay="0"/>
                                  </p:stCondLst>
                                  <p:childTnLst>
                                    <p:set>
                                      <p:cBhvr>
                                        <p:cTn id="252" dur="1" fill="hold">
                                          <p:stCondLst>
                                            <p:cond delay="0"/>
                                          </p:stCondLst>
                                        </p:cTn>
                                        <p:tgtEl>
                                          <p:spTgt spid="19"/>
                                        </p:tgtEl>
                                        <p:attrNameLst>
                                          <p:attrName>style.visibility</p:attrName>
                                        </p:attrNameLst>
                                      </p:cBhvr>
                                      <p:to>
                                        <p:strVal val="visible"/>
                                      </p:to>
                                    </p:set>
                                  </p:childTnLst>
                                </p:cTn>
                              </p:par>
                            </p:childTnLst>
                          </p:cTn>
                        </p:par>
                      </p:childTnLst>
                    </p:cTn>
                  </p:par>
                  <p:par>
                    <p:cTn id="253" fill="hold" nodeType="clickPar">
                      <p:stCondLst>
                        <p:cond delay="indefinite"/>
                      </p:stCondLst>
                      <p:childTnLst>
                        <p:par>
                          <p:cTn id="254" fill="hold" nodeType="withGroup">
                            <p:stCondLst>
                              <p:cond delay="0"/>
                            </p:stCondLst>
                            <p:childTnLst>
                              <p:par>
                                <p:cTn id="255" presetID="1" presetClass="emph" presetSubtype="2" fill="hold" nodeType="clickEffect">
                                  <p:stCondLst>
                                    <p:cond delay="0"/>
                                  </p:stCondLst>
                                  <p:childTnLst>
                                    <p:animClr clrSpc="rgb" dir="cw">
                                      <p:cBhvr>
                                        <p:cTn id="256" dur="500" fill="hold"/>
                                        <p:tgtEl>
                                          <p:spTgt spid="280"/>
                                        </p:tgtEl>
                                        <p:attrNameLst>
                                          <p:attrName>fillcolor</p:attrName>
                                        </p:attrNameLst>
                                      </p:cBhvr>
                                      <p:to>
                                        <a:srgbClr val="CCCCFF"/>
                                      </p:to>
                                    </p:animClr>
                                    <p:set>
                                      <p:cBhvr>
                                        <p:cTn id="257" dur="500" fill="hold"/>
                                        <p:tgtEl>
                                          <p:spTgt spid="280"/>
                                        </p:tgtEl>
                                        <p:attrNameLst>
                                          <p:attrName>fill.type</p:attrName>
                                        </p:attrNameLst>
                                      </p:cBhvr>
                                      <p:to>
                                        <p:strVal val="solid"/>
                                      </p:to>
                                    </p:set>
                                    <p:set>
                                      <p:cBhvr>
                                        <p:cTn id="258" dur="500" fill="hold"/>
                                        <p:tgtEl>
                                          <p:spTgt spid="280"/>
                                        </p:tgtEl>
                                        <p:attrNameLst>
                                          <p:attrName>fill.on</p:attrName>
                                        </p:attrNameLst>
                                      </p:cBhvr>
                                      <p:to>
                                        <p:strVal val="true"/>
                                      </p:to>
                                    </p:set>
                                  </p:childTnLst>
                                </p:cTn>
                              </p:par>
                            </p:childTnLst>
                          </p:cTn>
                        </p:par>
                      </p:childTnLst>
                    </p:cTn>
                  </p:par>
                  <p:par>
                    <p:cTn id="259" fill="hold" nodeType="clickPar">
                      <p:stCondLst>
                        <p:cond delay="indefinite"/>
                      </p:stCondLst>
                      <p:childTnLst>
                        <p:par>
                          <p:cTn id="260" fill="hold" nodeType="withGroup">
                            <p:stCondLst>
                              <p:cond delay="0"/>
                            </p:stCondLst>
                            <p:childTnLst>
                              <p:par>
                                <p:cTn id="261" presetID="1" presetClass="emph" presetSubtype="1" nodeType="clickEffect">
                                  <p:stCondLst>
                                    <p:cond delay="0"/>
                                  </p:stCondLst>
                                  <p:childTnLst>
                                    <p:set>
                                      <p:cBhvr>
                                        <p:cTn id="262" dur="indefinite"/>
                                        <p:tgtEl>
                                          <p:spTgt spid="281"/>
                                        </p:tgtEl>
                                        <p:attrNameLst>
                                          <p:attrName>fillcolor</p:attrName>
                                        </p:attrNameLst>
                                      </p:cBhvr>
                                      <p:to>
                                        <p:clrVal>
                                          <a:srgbClr val="FFFF00"/>
                                        </p:clrVal>
                                      </p:to>
                                    </p:set>
                                    <p:set>
                                      <p:cBhvr>
                                        <p:cTn id="263" dur="indefinite"/>
                                        <p:tgtEl>
                                          <p:spTgt spid="281"/>
                                        </p:tgtEl>
                                        <p:attrNameLst>
                                          <p:attrName>fill.type</p:attrName>
                                        </p:attrNameLst>
                                      </p:cBhvr>
                                      <p:to>
                                        <p:strVal val="solid"/>
                                      </p:to>
                                    </p:set>
                                    <p:set>
                                      <p:cBhvr>
                                        <p:cTn id="264" dur="indefinite"/>
                                        <p:tgtEl>
                                          <p:spTgt spid="281"/>
                                        </p:tgtEl>
                                        <p:attrNameLst>
                                          <p:attrName>fill.on</p:attrName>
                                        </p:attrNameLst>
                                      </p:cBhvr>
                                      <p:to>
                                        <p:strVal val="true"/>
                                      </p:to>
                                    </p:set>
                                  </p:childTnLst>
                                </p:cTn>
                              </p:par>
                            </p:childTnLst>
                          </p:cTn>
                        </p:par>
                      </p:childTnLst>
                    </p:cTn>
                  </p:par>
                  <p:par>
                    <p:cTn id="265" fill="hold" nodeType="clickPar">
                      <p:stCondLst>
                        <p:cond delay="indefinite"/>
                      </p:stCondLst>
                      <p:childTnLst>
                        <p:par>
                          <p:cTn id="266" fill="hold" nodeType="withGroup">
                            <p:stCondLst>
                              <p:cond delay="0"/>
                            </p:stCondLst>
                            <p:childTnLst>
                              <p:par>
                                <p:cTn id="267" presetID="1" presetClass="entr" presetSubtype="0" fill="hold" nodeType="clickEffect">
                                  <p:stCondLst>
                                    <p:cond delay="0"/>
                                  </p:stCondLst>
                                  <p:childTnLst>
                                    <p:set>
                                      <p:cBhvr>
                                        <p:cTn id="268" dur="1" fill="hold">
                                          <p:stCondLst>
                                            <p:cond delay="0"/>
                                          </p:stCondLst>
                                        </p:cTn>
                                        <p:tgtEl>
                                          <p:spTgt spid="20"/>
                                        </p:tgtEl>
                                        <p:attrNameLst>
                                          <p:attrName>style.visibility</p:attrName>
                                        </p:attrNameLst>
                                      </p:cBhvr>
                                      <p:to>
                                        <p:strVal val="visible"/>
                                      </p:to>
                                    </p:set>
                                  </p:childTnLst>
                                </p:cTn>
                              </p:par>
                            </p:childTnLst>
                          </p:cTn>
                        </p:par>
                      </p:childTnLst>
                    </p:cTn>
                  </p:par>
                  <p:par>
                    <p:cTn id="269" fill="hold" nodeType="clickPar">
                      <p:stCondLst>
                        <p:cond delay="indefinite"/>
                      </p:stCondLst>
                      <p:childTnLst>
                        <p:par>
                          <p:cTn id="270" fill="hold" nodeType="withGroup">
                            <p:stCondLst>
                              <p:cond delay="0"/>
                            </p:stCondLst>
                            <p:childTnLst>
                              <p:par>
                                <p:cTn id="271" presetID="1" presetClass="emph" presetSubtype="2" fill="hold" nodeType="clickEffect">
                                  <p:stCondLst>
                                    <p:cond delay="0"/>
                                  </p:stCondLst>
                                  <p:childTnLst>
                                    <p:animClr clrSpc="rgb" dir="cw">
                                      <p:cBhvr>
                                        <p:cTn id="272" dur="500" fill="hold"/>
                                        <p:tgtEl>
                                          <p:spTgt spid="281"/>
                                        </p:tgtEl>
                                        <p:attrNameLst>
                                          <p:attrName>fillcolor</p:attrName>
                                        </p:attrNameLst>
                                      </p:cBhvr>
                                      <p:to>
                                        <a:srgbClr val="CCCCFF"/>
                                      </p:to>
                                    </p:animClr>
                                    <p:set>
                                      <p:cBhvr>
                                        <p:cTn id="273" dur="500" fill="hold"/>
                                        <p:tgtEl>
                                          <p:spTgt spid="281"/>
                                        </p:tgtEl>
                                        <p:attrNameLst>
                                          <p:attrName>fill.type</p:attrName>
                                        </p:attrNameLst>
                                      </p:cBhvr>
                                      <p:to>
                                        <p:strVal val="solid"/>
                                      </p:to>
                                    </p:set>
                                    <p:set>
                                      <p:cBhvr>
                                        <p:cTn id="274" dur="500" fill="hold"/>
                                        <p:tgtEl>
                                          <p:spTgt spid="281"/>
                                        </p:tgtEl>
                                        <p:attrNameLst>
                                          <p:attrName>fill.on</p:attrName>
                                        </p:attrNameLst>
                                      </p:cBhvr>
                                      <p:to>
                                        <p:strVal val="true"/>
                                      </p:to>
                                    </p:set>
                                  </p:childTnLst>
                                </p:cTn>
                              </p:par>
                            </p:childTnLst>
                          </p:cTn>
                        </p:par>
                      </p:childTnLst>
                    </p:cTn>
                  </p:par>
                  <p:par>
                    <p:cTn id="275" fill="hold" nodeType="clickPar">
                      <p:stCondLst>
                        <p:cond delay="indefinite"/>
                      </p:stCondLst>
                      <p:childTnLst>
                        <p:par>
                          <p:cTn id="276" fill="hold" nodeType="withGroup">
                            <p:stCondLst>
                              <p:cond delay="0"/>
                            </p:stCondLst>
                            <p:childTnLst>
                              <p:par>
                                <p:cTn id="277" presetID="1" presetClass="emph" presetSubtype="1" nodeType="clickEffect">
                                  <p:stCondLst>
                                    <p:cond delay="0"/>
                                  </p:stCondLst>
                                  <p:childTnLst>
                                    <p:set>
                                      <p:cBhvr>
                                        <p:cTn id="278" dur="indefinite"/>
                                        <p:tgtEl>
                                          <p:spTgt spid="283"/>
                                        </p:tgtEl>
                                        <p:attrNameLst>
                                          <p:attrName>fillcolor</p:attrName>
                                        </p:attrNameLst>
                                      </p:cBhvr>
                                      <p:to>
                                        <p:clrVal>
                                          <a:srgbClr val="FFFF00"/>
                                        </p:clrVal>
                                      </p:to>
                                    </p:set>
                                    <p:set>
                                      <p:cBhvr>
                                        <p:cTn id="279" dur="indefinite"/>
                                        <p:tgtEl>
                                          <p:spTgt spid="283"/>
                                        </p:tgtEl>
                                        <p:attrNameLst>
                                          <p:attrName>fill.type</p:attrName>
                                        </p:attrNameLst>
                                      </p:cBhvr>
                                      <p:to>
                                        <p:strVal val="solid"/>
                                      </p:to>
                                    </p:set>
                                    <p:set>
                                      <p:cBhvr>
                                        <p:cTn id="280" dur="indefinite"/>
                                        <p:tgtEl>
                                          <p:spTgt spid="283"/>
                                        </p:tgtEl>
                                        <p:attrNameLst>
                                          <p:attrName>fill.on</p:attrName>
                                        </p:attrNameLst>
                                      </p:cBhvr>
                                      <p:to>
                                        <p:strVal val="true"/>
                                      </p:to>
                                    </p:set>
                                  </p:childTnLst>
                                </p:cTn>
                              </p:par>
                            </p:childTnLst>
                          </p:cTn>
                        </p:par>
                      </p:childTnLst>
                    </p:cTn>
                  </p:par>
                  <p:par>
                    <p:cTn id="281" fill="hold" nodeType="clickPar">
                      <p:stCondLst>
                        <p:cond delay="indefinite"/>
                      </p:stCondLst>
                      <p:childTnLst>
                        <p:par>
                          <p:cTn id="282" fill="hold" nodeType="withGroup">
                            <p:stCondLst>
                              <p:cond delay="0"/>
                            </p:stCondLst>
                            <p:childTnLst>
                              <p:par>
                                <p:cTn id="283" presetID="1" presetClass="emph" presetSubtype="1" nodeType="clickEffect">
                                  <p:stCondLst>
                                    <p:cond delay="0"/>
                                  </p:stCondLst>
                                  <p:childTnLst>
                                    <p:set>
                                      <p:cBhvr>
                                        <p:cTn id="284" dur="indefinite"/>
                                        <p:tgtEl>
                                          <p:spTgt spid="284"/>
                                        </p:tgtEl>
                                        <p:attrNameLst>
                                          <p:attrName>fillcolor</p:attrName>
                                        </p:attrNameLst>
                                      </p:cBhvr>
                                      <p:to>
                                        <p:clrVal>
                                          <a:srgbClr val="FFFF00"/>
                                        </p:clrVal>
                                      </p:to>
                                    </p:set>
                                    <p:set>
                                      <p:cBhvr>
                                        <p:cTn id="285" dur="indefinite"/>
                                        <p:tgtEl>
                                          <p:spTgt spid="284"/>
                                        </p:tgtEl>
                                        <p:attrNameLst>
                                          <p:attrName>fill.type</p:attrName>
                                        </p:attrNameLst>
                                      </p:cBhvr>
                                      <p:to>
                                        <p:strVal val="solid"/>
                                      </p:to>
                                    </p:set>
                                    <p:set>
                                      <p:cBhvr>
                                        <p:cTn id="286" dur="indefinite"/>
                                        <p:tgtEl>
                                          <p:spTgt spid="284"/>
                                        </p:tgtEl>
                                        <p:attrNameLst>
                                          <p:attrName>fill.on</p:attrName>
                                        </p:attrNameLst>
                                      </p:cBhvr>
                                      <p:to>
                                        <p:strVal val="true"/>
                                      </p:to>
                                    </p:set>
                                  </p:childTnLst>
                                </p:cTn>
                              </p:par>
                            </p:childTnLst>
                          </p:cTn>
                        </p:par>
                      </p:childTnLst>
                    </p:cTn>
                  </p:par>
                  <p:par>
                    <p:cTn id="287" fill="hold" nodeType="clickPar">
                      <p:stCondLst>
                        <p:cond delay="indefinite"/>
                      </p:stCondLst>
                      <p:childTnLst>
                        <p:par>
                          <p:cTn id="288" fill="hold" nodeType="withGroup">
                            <p:stCondLst>
                              <p:cond delay="0"/>
                            </p:stCondLst>
                            <p:childTnLst>
                              <p:par>
                                <p:cTn id="289" presetID="1" presetClass="entr" presetSubtype="0" fill="hold" nodeType="clickEffect">
                                  <p:stCondLst>
                                    <p:cond delay="0"/>
                                  </p:stCondLst>
                                  <p:childTnLst>
                                    <p:set>
                                      <p:cBhvr>
                                        <p:cTn id="290" dur="1" fill="hold">
                                          <p:stCondLst>
                                            <p:cond delay="0"/>
                                          </p:stCondLst>
                                        </p:cTn>
                                        <p:tgtEl>
                                          <p:spTgt spid="21"/>
                                        </p:tgtEl>
                                        <p:attrNameLst>
                                          <p:attrName>style.visibility</p:attrName>
                                        </p:attrNameLst>
                                      </p:cBhvr>
                                      <p:to>
                                        <p:strVal val="visible"/>
                                      </p:to>
                                    </p:set>
                                  </p:childTnLst>
                                </p:cTn>
                              </p:par>
                            </p:childTnLst>
                          </p:cTn>
                        </p:par>
                      </p:childTnLst>
                    </p:cTn>
                  </p:par>
                  <p:par>
                    <p:cTn id="291" fill="hold" nodeType="clickPar">
                      <p:stCondLst>
                        <p:cond delay="indefinite"/>
                      </p:stCondLst>
                      <p:childTnLst>
                        <p:par>
                          <p:cTn id="292" fill="hold" nodeType="withGroup">
                            <p:stCondLst>
                              <p:cond delay="0"/>
                            </p:stCondLst>
                            <p:childTnLst>
                              <p:par>
                                <p:cTn id="293" presetID="1" presetClass="entr" presetSubtype="0" fill="hold" nodeType="clickEffect">
                                  <p:stCondLst>
                                    <p:cond delay="0"/>
                                  </p:stCondLst>
                                  <p:childTnLst>
                                    <p:set>
                                      <p:cBhvr>
                                        <p:cTn id="294" dur="1" fill="hold">
                                          <p:stCondLst>
                                            <p:cond delay="0"/>
                                          </p:stCondLst>
                                        </p:cTn>
                                        <p:tgtEl>
                                          <p:spTgt spid="26"/>
                                        </p:tgtEl>
                                        <p:attrNameLst>
                                          <p:attrName>style.visibility</p:attrName>
                                        </p:attrNameLst>
                                      </p:cBhvr>
                                      <p:to>
                                        <p:strVal val="visible"/>
                                      </p:to>
                                    </p:set>
                                  </p:childTnLst>
                                </p:cTn>
                              </p:par>
                            </p:childTnLst>
                          </p:cTn>
                        </p:par>
                      </p:childTnLst>
                    </p:cTn>
                  </p:par>
                  <p:par>
                    <p:cTn id="295" fill="hold" nodeType="clickPar">
                      <p:stCondLst>
                        <p:cond delay="indefinite"/>
                      </p:stCondLst>
                      <p:childTnLst>
                        <p:par>
                          <p:cTn id="296" fill="hold" nodeType="withGroup">
                            <p:stCondLst>
                              <p:cond delay="0"/>
                            </p:stCondLst>
                            <p:childTnLst>
                              <p:par>
                                <p:cTn id="297" presetID="1" presetClass="emph" presetSubtype="2" fill="hold" nodeType="clickEffect">
                                  <p:stCondLst>
                                    <p:cond delay="0"/>
                                  </p:stCondLst>
                                  <p:childTnLst>
                                    <p:animClr clrSpc="rgb" dir="cw">
                                      <p:cBhvr>
                                        <p:cTn id="298" dur="500" fill="hold"/>
                                        <p:tgtEl>
                                          <p:spTgt spid="283"/>
                                        </p:tgtEl>
                                        <p:attrNameLst>
                                          <p:attrName>fillcolor</p:attrName>
                                        </p:attrNameLst>
                                      </p:cBhvr>
                                      <p:to>
                                        <a:srgbClr val="CCCCFF"/>
                                      </p:to>
                                    </p:animClr>
                                    <p:set>
                                      <p:cBhvr>
                                        <p:cTn id="299" dur="500" fill="hold"/>
                                        <p:tgtEl>
                                          <p:spTgt spid="283"/>
                                        </p:tgtEl>
                                        <p:attrNameLst>
                                          <p:attrName>fill.type</p:attrName>
                                        </p:attrNameLst>
                                      </p:cBhvr>
                                      <p:to>
                                        <p:strVal val="solid"/>
                                      </p:to>
                                    </p:set>
                                    <p:set>
                                      <p:cBhvr>
                                        <p:cTn id="300" dur="500" fill="hold"/>
                                        <p:tgtEl>
                                          <p:spTgt spid="283"/>
                                        </p:tgtEl>
                                        <p:attrNameLst>
                                          <p:attrName>fill.on</p:attrName>
                                        </p:attrNameLst>
                                      </p:cBhvr>
                                      <p:to>
                                        <p:strVal val="true"/>
                                      </p:to>
                                    </p:set>
                                  </p:childTnLst>
                                </p:cTn>
                              </p:par>
                            </p:childTnLst>
                          </p:cTn>
                        </p:par>
                      </p:childTnLst>
                    </p:cTn>
                  </p:par>
                  <p:par>
                    <p:cTn id="301" fill="hold" nodeType="clickPar">
                      <p:stCondLst>
                        <p:cond delay="indefinite"/>
                      </p:stCondLst>
                      <p:childTnLst>
                        <p:par>
                          <p:cTn id="302" fill="hold" nodeType="withGroup">
                            <p:stCondLst>
                              <p:cond delay="0"/>
                            </p:stCondLst>
                            <p:childTnLst>
                              <p:par>
                                <p:cTn id="303" presetID="1" presetClass="emph" presetSubtype="2" fill="hold" nodeType="clickEffect">
                                  <p:stCondLst>
                                    <p:cond delay="0"/>
                                  </p:stCondLst>
                                  <p:childTnLst>
                                    <p:animClr clrSpc="rgb" dir="cw">
                                      <p:cBhvr>
                                        <p:cTn id="304" dur="500" fill="hold"/>
                                        <p:tgtEl>
                                          <p:spTgt spid="284"/>
                                        </p:tgtEl>
                                        <p:attrNameLst>
                                          <p:attrName>fillcolor</p:attrName>
                                        </p:attrNameLst>
                                      </p:cBhvr>
                                      <p:to>
                                        <a:srgbClr val="CCCCFF"/>
                                      </p:to>
                                    </p:animClr>
                                    <p:set>
                                      <p:cBhvr>
                                        <p:cTn id="305" dur="500" fill="hold"/>
                                        <p:tgtEl>
                                          <p:spTgt spid="284"/>
                                        </p:tgtEl>
                                        <p:attrNameLst>
                                          <p:attrName>fill.type</p:attrName>
                                        </p:attrNameLst>
                                      </p:cBhvr>
                                      <p:to>
                                        <p:strVal val="solid"/>
                                      </p:to>
                                    </p:set>
                                    <p:set>
                                      <p:cBhvr>
                                        <p:cTn id="306" dur="500" fill="hold"/>
                                        <p:tgtEl>
                                          <p:spTgt spid="284"/>
                                        </p:tgtEl>
                                        <p:attrNameLst>
                                          <p:attrName>fill.on</p:attrName>
                                        </p:attrNameLst>
                                      </p:cBhvr>
                                      <p:to>
                                        <p:strVal val="true"/>
                                      </p:to>
                                    </p:set>
                                  </p:childTnLst>
                                </p:cTn>
                              </p:par>
                            </p:childTnLst>
                          </p:cTn>
                        </p:par>
                      </p:childTnLst>
                    </p:cTn>
                  </p:par>
                  <p:par>
                    <p:cTn id="307" fill="hold" nodeType="clickPar">
                      <p:stCondLst>
                        <p:cond delay="indefinite"/>
                      </p:stCondLst>
                      <p:childTnLst>
                        <p:par>
                          <p:cTn id="308" fill="hold" nodeType="withGroup">
                            <p:stCondLst>
                              <p:cond delay="0"/>
                            </p:stCondLst>
                            <p:childTnLst>
                              <p:par>
                                <p:cTn id="309" presetID="1" presetClass="emph" presetSubtype="1" nodeType="clickEffect">
                                  <p:stCondLst>
                                    <p:cond delay="0"/>
                                  </p:stCondLst>
                                  <p:childTnLst>
                                    <p:set>
                                      <p:cBhvr>
                                        <p:cTn id="310" dur="indefinite"/>
                                        <p:tgtEl>
                                          <p:spTgt spid="286"/>
                                        </p:tgtEl>
                                        <p:attrNameLst>
                                          <p:attrName>fillcolor</p:attrName>
                                        </p:attrNameLst>
                                      </p:cBhvr>
                                      <p:to>
                                        <p:clrVal>
                                          <a:srgbClr val="FFFF00"/>
                                        </p:clrVal>
                                      </p:to>
                                    </p:set>
                                    <p:set>
                                      <p:cBhvr>
                                        <p:cTn id="311" dur="indefinite"/>
                                        <p:tgtEl>
                                          <p:spTgt spid="286"/>
                                        </p:tgtEl>
                                        <p:attrNameLst>
                                          <p:attrName>fill.type</p:attrName>
                                        </p:attrNameLst>
                                      </p:cBhvr>
                                      <p:to>
                                        <p:strVal val="solid"/>
                                      </p:to>
                                    </p:set>
                                    <p:set>
                                      <p:cBhvr>
                                        <p:cTn id="312" dur="indefinite"/>
                                        <p:tgtEl>
                                          <p:spTgt spid="286"/>
                                        </p:tgtEl>
                                        <p:attrNameLst>
                                          <p:attrName>fill.on</p:attrName>
                                        </p:attrNameLst>
                                      </p:cBhvr>
                                      <p:to>
                                        <p:strVal val="true"/>
                                      </p:to>
                                    </p:set>
                                  </p:childTnLst>
                                </p:cTn>
                              </p:par>
                            </p:childTnLst>
                          </p:cTn>
                        </p:par>
                      </p:childTnLst>
                    </p:cTn>
                  </p:par>
                  <p:par>
                    <p:cTn id="313" fill="hold" nodeType="clickPar">
                      <p:stCondLst>
                        <p:cond delay="indefinite"/>
                      </p:stCondLst>
                      <p:childTnLst>
                        <p:par>
                          <p:cTn id="314" fill="hold" nodeType="withGroup">
                            <p:stCondLst>
                              <p:cond delay="0"/>
                            </p:stCondLst>
                            <p:childTnLst>
                              <p:par>
                                <p:cTn id="315" presetID="1" presetClass="emph" presetSubtype="1" nodeType="clickEffect">
                                  <p:stCondLst>
                                    <p:cond delay="0"/>
                                  </p:stCondLst>
                                  <p:childTnLst>
                                    <p:set>
                                      <p:cBhvr>
                                        <p:cTn id="316" dur="indefinite"/>
                                        <p:tgtEl>
                                          <p:spTgt spid="287"/>
                                        </p:tgtEl>
                                        <p:attrNameLst>
                                          <p:attrName>fillcolor</p:attrName>
                                        </p:attrNameLst>
                                      </p:cBhvr>
                                      <p:to>
                                        <p:clrVal>
                                          <a:srgbClr val="FFFF00"/>
                                        </p:clrVal>
                                      </p:to>
                                    </p:set>
                                    <p:set>
                                      <p:cBhvr>
                                        <p:cTn id="317" dur="indefinite"/>
                                        <p:tgtEl>
                                          <p:spTgt spid="287"/>
                                        </p:tgtEl>
                                        <p:attrNameLst>
                                          <p:attrName>fill.type</p:attrName>
                                        </p:attrNameLst>
                                      </p:cBhvr>
                                      <p:to>
                                        <p:strVal val="solid"/>
                                      </p:to>
                                    </p:set>
                                    <p:set>
                                      <p:cBhvr>
                                        <p:cTn id="318" dur="indefinite"/>
                                        <p:tgtEl>
                                          <p:spTgt spid="287"/>
                                        </p:tgtEl>
                                        <p:attrNameLst>
                                          <p:attrName>fill.on</p:attrName>
                                        </p:attrNameLst>
                                      </p:cBhvr>
                                      <p:to>
                                        <p:strVal val="true"/>
                                      </p:to>
                                    </p:set>
                                  </p:childTnLst>
                                </p:cTn>
                              </p:par>
                            </p:childTnLst>
                          </p:cTn>
                        </p:par>
                      </p:childTnLst>
                    </p:cTn>
                  </p:par>
                  <p:par>
                    <p:cTn id="319" fill="hold" nodeType="clickPar">
                      <p:stCondLst>
                        <p:cond delay="indefinite"/>
                      </p:stCondLst>
                      <p:childTnLst>
                        <p:par>
                          <p:cTn id="320" fill="hold" nodeType="withGroup">
                            <p:stCondLst>
                              <p:cond delay="0"/>
                            </p:stCondLst>
                            <p:childTnLst>
                              <p:par>
                                <p:cTn id="321" presetID="1" presetClass="entr" presetSubtype="0" fill="hold" nodeType="clickEffect">
                                  <p:stCondLst>
                                    <p:cond delay="0"/>
                                  </p:stCondLst>
                                  <p:childTnLst>
                                    <p:set>
                                      <p:cBhvr>
                                        <p:cTn id="322" dur="1" fill="hold">
                                          <p:stCondLst>
                                            <p:cond delay="0"/>
                                          </p:stCondLst>
                                        </p:cTn>
                                        <p:tgtEl>
                                          <p:spTgt spid="81928"/>
                                        </p:tgtEl>
                                        <p:attrNameLst>
                                          <p:attrName>style.visibility</p:attrName>
                                        </p:attrNameLst>
                                      </p:cBhvr>
                                      <p:to>
                                        <p:strVal val="visible"/>
                                      </p:to>
                                    </p:set>
                                  </p:childTnLst>
                                </p:cTn>
                              </p:par>
                            </p:childTnLst>
                          </p:cTn>
                        </p:par>
                      </p:childTnLst>
                    </p:cTn>
                  </p:par>
                  <p:par>
                    <p:cTn id="323" fill="hold" nodeType="clickPar">
                      <p:stCondLst>
                        <p:cond delay="indefinite"/>
                      </p:stCondLst>
                      <p:childTnLst>
                        <p:par>
                          <p:cTn id="324" fill="hold" nodeType="withGroup">
                            <p:stCondLst>
                              <p:cond delay="0"/>
                            </p:stCondLst>
                            <p:childTnLst>
                              <p:par>
                                <p:cTn id="325" presetID="1" presetClass="entr" presetSubtype="0" fill="hold" nodeType="clickEffect">
                                  <p:stCondLst>
                                    <p:cond delay="0"/>
                                  </p:stCondLst>
                                  <p:childTnLst>
                                    <p:set>
                                      <p:cBhvr>
                                        <p:cTn id="326" dur="1" fill="hold">
                                          <p:stCondLst>
                                            <p:cond delay="0"/>
                                          </p:stCondLst>
                                        </p:cTn>
                                        <p:tgtEl>
                                          <p:spTgt spid="27"/>
                                        </p:tgtEl>
                                        <p:attrNameLst>
                                          <p:attrName>style.visibility</p:attrName>
                                        </p:attrNameLst>
                                      </p:cBhvr>
                                      <p:to>
                                        <p:strVal val="visible"/>
                                      </p:to>
                                    </p:set>
                                  </p:childTnLst>
                                </p:cTn>
                              </p:par>
                            </p:childTnLst>
                          </p:cTn>
                        </p:par>
                      </p:childTnLst>
                    </p:cTn>
                  </p:par>
                  <p:par>
                    <p:cTn id="327" fill="hold" nodeType="clickPar">
                      <p:stCondLst>
                        <p:cond delay="indefinite"/>
                      </p:stCondLst>
                      <p:childTnLst>
                        <p:par>
                          <p:cTn id="328" fill="hold" nodeType="withGroup">
                            <p:stCondLst>
                              <p:cond delay="0"/>
                            </p:stCondLst>
                            <p:childTnLst>
                              <p:par>
                                <p:cTn id="329" presetID="1" presetClass="emph" presetSubtype="2" fill="hold" nodeType="clickEffect">
                                  <p:stCondLst>
                                    <p:cond delay="0"/>
                                  </p:stCondLst>
                                  <p:childTnLst>
                                    <p:animClr clrSpc="rgb" dir="cw">
                                      <p:cBhvr>
                                        <p:cTn id="330" dur="500" fill="hold"/>
                                        <p:tgtEl>
                                          <p:spTgt spid="286"/>
                                        </p:tgtEl>
                                        <p:attrNameLst>
                                          <p:attrName>fillcolor</p:attrName>
                                        </p:attrNameLst>
                                      </p:cBhvr>
                                      <p:to>
                                        <a:srgbClr val="CCCCFF"/>
                                      </p:to>
                                    </p:animClr>
                                    <p:set>
                                      <p:cBhvr>
                                        <p:cTn id="331" dur="500" fill="hold"/>
                                        <p:tgtEl>
                                          <p:spTgt spid="286"/>
                                        </p:tgtEl>
                                        <p:attrNameLst>
                                          <p:attrName>fill.type</p:attrName>
                                        </p:attrNameLst>
                                      </p:cBhvr>
                                      <p:to>
                                        <p:strVal val="solid"/>
                                      </p:to>
                                    </p:set>
                                    <p:set>
                                      <p:cBhvr>
                                        <p:cTn id="332" dur="500" fill="hold"/>
                                        <p:tgtEl>
                                          <p:spTgt spid="286"/>
                                        </p:tgtEl>
                                        <p:attrNameLst>
                                          <p:attrName>fill.on</p:attrName>
                                        </p:attrNameLst>
                                      </p:cBhvr>
                                      <p:to>
                                        <p:strVal val="true"/>
                                      </p:to>
                                    </p:set>
                                  </p:childTnLst>
                                </p:cTn>
                              </p:par>
                            </p:childTnLst>
                          </p:cTn>
                        </p:par>
                      </p:childTnLst>
                    </p:cTn>
                  </p:par>
                  <p:par>
                    <p:cTn id="333" fill="hold" nodeType="clickPar">
                      <p:stCondLst>
                        <p:cond delay="indefinite"/>
                      </p:stCondLst>
                      <p:childTnLst>
                        <p:par>
                          <p:cTn id="334" fill="hold" nodeType="withGroup">
                            <p:stCondLst>
                              <p:cond delay="0"/>
                            </p:stCondLst>
                            <p:childTnLst>
                              <p:par>
                                <p:cTn id="335" presetID="1" presetClass="emph" presetSubtype="2" fill="hold" nodeType="clickEffect">
                                  <p:stCondLst>
                                    <p:cond delay="0"/>
                                  </p:stCondLst>
                                  <p:childTnLst>
                                    <p:animClr clrSpc="rgb" dir="cw">
                                      <p:cBhvr>
                                        <p:cTn id="336" dur="500" fill="hold"/>
                                        <p:tgtEl>
                                          <p:spTgt spid="287"/>
                                        </p:tgtEl>
                                        <p:attrNameLst>
                                          <p:attrName>fillcolor</p:attrName>
                                        </p:attrNameLst>
                                      </p:cBhvr>
                                      <p:to>
                                        <a:srgbClr val="CCCCFF"/>
                                      </p:to>
                                    </p:animClr>
                                    <p:set>
                                      <p:cBhvr>
                                        <p:cTn id="337" dur="500" fill="hold"/>
                                        <p:tgtEl>
                                          <p:spTgt spid="287"/>
                                        </p:tgtEl>
                                        <p:attrNameLst>
                                          <p:attrName>fill.type</p:attrName>
                                        </p:attrNameLst>
                                      </p:cBhvr>
                                      <p:to>
                                        <p:strVal val="solid"/>
                                      </p:to>
                                    </p:set>
                                    <p:set>
                                      <p:cBhvr>
                                        <p:cTn id="338" dur="500" fill="hold"/>
                                        <p:tgtEl>
                                          <p:spTgt spid="287"/>
                                        </p:tgtEl>
                                        <p:attrNameLst>
                                          <p:attrName>fill.on</p:attrName>
                                        </p:attrNameLst>
                                      </p:cBhvr>
                                      <p:to>
                                        <p:strVal val="true"/>
                                      </p:to>
                                    </p:set>
                                  </p:childTnLst>
                                </p:cTn>
                              </p:par>
                            </p:childTnLst>
                          </p:cTn>
                        </p:par>
                      </p:childTnLst>
                    </p:cTn>
                  </p:par>
                  <p:par>
                    <p:cTn id="339" fill="hold" nodeType="clickPar">
                      <p:stCondLst>
                        <p:cond delay="indefinite"/>
                      </p:stCondLst>
                      <p:childTnLst>
                        <p:par>
                          <p:cTn id="340" fill="hold" nodeType="withGroup">
                            <p:stCondLst>
                              <p:cond delay="0"/>
                            </p:stCondLst>
                            <p:childTnLst>
                              <p:par>
                                <p:cTn id="341" presetID="1" presetClass="emph" presetSubtype="1" nodeType="clickEffect">
                                  <p:stCondLst>
                                    <p:cond delay="0"/>
                                  </p:stCondLst>
                                  <p:childTnLst>
                                    <p:set>
                                      <p:cBhvr>
                                        <p:cTn id="342" dur="indefinite"/>
                                        <p:tgtEl>
                                          <p:spTgt spid="289"/>
                                        </p:tgtEl>
                                        <p:attrNameLst>
                                          <p:attrName>fillcolor</p:attrName>
                                        </p:attrNameLst>
                                      </p:cBhvr>
                                      <p:to>
                                        <p:clrVal>
                                          <a:srgbClr val="FFFF00"/>
                                        </p:clrVal>
                                      </p:to>
                                    </p:set>
                                    <p:set>
                                      <p:cBhvr>
                                        <p:cTn id="343" dur="indefinite"/>
                                        <p:tgtEl>
                                          <p:spTgt spid="289"/>
                                        </p:tgtEl>
                                        <p:attrNameLst>
                                          <p:attrName>fill.type</p:attrName>
                                        </p:attrNameLst>
                                      </p:cBhvr>
                                      <p:to>
                                        <p:strVal val="solid"/>
                                      </p:to>
                                    </p:set>
                                    <p:set>
                                      <p:cBhvr>
                                        <p:cTn id="344" dur="indefinite"/>
                                        <p:tgtEl>
                                          <p:spTgt spid="289"/>
                                        </p:tgtEl>
                                        <p:attrNameLst>
                                          <p:attrName>fill.on</p:attrName>
                                        </p:attrNameLst>
                                      </p:cBhvr>
                                      <p:to>
                                        <p:strVal val="true"/>
                                      </p:to>
                                    </p:set>
                                  </p:childTnLst>
                                </p:cTn>
                              </p:par>
                            </p:childTnLst>
                          </p:cTn>
                        </p:par>
                      </p:childTnLst>
                    </p:cTn>
                  </p:par>
                  <p:par>
                    <p:cTn id="345" fill="hold" nodeType="clickPar">
                      <p:stCondLst>
                        <p:cond delay="indefinite"/>
                      </p:stCondLst>
                      <p:childTnLst>
                        <p:par>
                          <p:cTn id="346" fill="hold" nodeType="withGroup">
                            <p:stCondLst>
                              <p:cond delay="0"/>
                            </p:stCondLst>
                            <p:childTnLst>
                              <p:par>
                                <p:cTn id="347" presetID="1" presetClass="emph" presetSubtype="1" nodeType="clickEffect">
                                  <p:stCondLst>
                                    <p:cond delay="0"/>
                                  </p:stCondLst>
                                  <p:childTnLst>
                                    <p:set>
                                      <p:cBhvr>
                                        <p:cTn id="348" dur="indefinite"/>
                                        <p:tgtEl>
                                          <p:spTgt spid="290"/>
                                        </p:tgtEl>
                                        <p:attrNameLst>
                                          <p:attrName>fillcolor</p:attrName>
                                        </p:attrNameLst>
                                      </p:cBhvr>
                                      <p:to>
                                        <p:clrVal>
                                          <a:srgbClr val="FFFF00"/>
                                        </p:clrVal>
                                      </p:to>
                                    </p:set>
                                    <p:set>
                                      <p:cBhvr>
                                        <p:cTn id="349" dur="indefinite"/>
                                        <p:tgtEl>
                                          <p:spTgt spid="290"/>
                                        </p:tgtEl>
                                        <p:attrNameLst>
                                          <p:attrName>fill.type</p:attrName>
                                        </p:attrNameLst>
                                      </p:cBhvr>
                                      <p:to>
                                        <p:strVal val="solid"/>
                                      </p:to>
                                    </p:set>
                                    <p:set>
                                      <p:cBhvr>
                                        <p:cTn id="350" dur="indefinite"/>
                                        <p:tgtEl>
                                          <p:spTgt spid="290"/>
                                        </p:tgtEl>
                                        <p:attrNameLst>
                                          <p:attrName>fill.on</p:attrName>
                                        </p:attrNameLst>
                                      </p:cBhvr>
                                      <p:to>
                                        <p:strVal val="true"/>
                                      </p:to>
                                    </p:set>
                                  </p:childTnLst>
                                </p:cTn>
                              </p:par>
                            </p:childTnLst>
                          </p:cTn>
                        </p:par>
                      </p:childTnLst>
                    </p:cTn>
                  </p:par>
                  <p:par>
                    <p:cTn id="351" fill="hold" nodeType="clickPar">
                      <p:stCondLst>
                        <p:cond delay="indefinite"/>
                      </p:stCondLst>
                      <p:childTnLst>
                        <p:par>
                          <p:cTn id="352" fill="hold" nodeType="withGroup">
                            <p:stCondLst>
                              <p:cond delay="0"/>
                            </p:stCondLst>
                            <p:childTnLst>
                              <p:par>
                                <p:cTn id="353" presetID="1" presetClass="entr" presetSubtype="0" fill="hold" nodeType="clickEffect">
                                  <p:stCondLst>
                                    <p:cond delay="0"/>
                                  </p:stCondLst>
                                  <p:childTnLst>
                                    <p:set>
                                      <p:cBhvr>
                                        <p:cTn id="354" dur="1" fill="hold">
                                          <p:stCondLst>
                                            <p:cond delay="0"/>
                                          </p:stCondLst>
                                        </p:cTn>
                                        <p:tgtEl>
                                          <p:spTgt spid="81929"/>
                                        </p:tgtEl>
                                        <p:attrNameLst>
                                          <p:attrName>style.visibility</p:attrName>
                                        </p:attrNameLst>
                                      </p:cBhvr>
                                      <p:to>
                                        <p:strVal val="visible"/>
                                      </p:to>
                                    </p:set>
                                  </p:childTnLst>
                                </p:cTn>
                              </p:par>
                            </p:childTnLst>
                          </p:cTn>
                        </p:par>
                      </p:childTnLst>
                    </p:cTn>
                  </p:par>
                  <p:par>
                    <p:cTn id="355" fill="hold" nodeType="clickPar">
                      <p:stCondLst>
                        <p:cond delay="indefinite"/>
                      </p:stCondLst>
                      <p:childTnLst>
                        <p:par>
                          <p:cTn id="356" fill="hold" nodeType="withGroup">
                            <p:stCondLst>
                              <p:cond delay="0"/>
                            </p:stCondLst>
                            <p:childTnLst>
                              <p:par>
                                <p:cTn id="357" presetID="9" presetClass="emph" presetSubtype="0" nodeType="clickEffect">
                                  <p:stCondLst>
                                    <p:cond delay="0"/>
                                  </p:stCondLst>
                                  <p:childTnLst>
                                    <p:set>
                                      <p:cBhvr rctx="PPT">
                                        <p:cTn id="358" dur="indefinite"/>
                                        <p:tgtEl>
                                          <p:spTgt spid="81928"/>
                                        </p:tgtEl>
                                        <p:attrNameLst>
                                          <p:attrName>style.opacity</p:attrName>
                                        </p:attrNameLst>
                                      </p:cBhvr>
                                      <p:to>
                                        <p:strVal val="0.5"/>
                                      </p:to>
                                    </p:set>
                                    <p:animEffect filter="image" prLst="opacity: 0.5">
                                      <p:cBhvr rctx="IE">
                                        <p:cTn id="359" dur="indefinite"/>
                                        <p:tgtEl>
                                          <p:spTgt spid="81928"/>
                                        </p:tgtEl>
                                      </p:cBhvr>
                                    </p:animEffect>
                                  </p:childTnLst>
                                </p:cTn>
                              </p:par>
                            </p:childTnLst>
                          </p:cTn>
                        </p:par>
                      </p:childTnLst>
                    </p:cTn>
                  </p:par>
                  <p:par>
                    <p:cTn id="360" fill="hold" nodeType="clickPar">
                      <p:stCondLst>
                        <p:cond delay="indefinite"/>
                      </p:stCondLst>
                      <p:childTnLst>
                        <p:par>
                          <p:cTn id="361" fill="hold" nodeType="withGroup">
                            <p:stCondLst>
                              <p:cond delay="0"/>
                            </p:stCondLst>
                            <p:childTnLst>
                              <p:par>
                                <p:cTn id="362" presetID="1" presetClass="entr" presetSubtype="0" fill="hold" nodeType="clickEffect">
                                  <p:stCondLst>
                                    <p:cond delay="0"/>
                                  </p:stCondLst>
                                  <p:childTnLst>
                                    <p:set>
                                      <p:cBhvr>
                                        <p:cTn id="363" dur="1" fill="hold">
                                          <p:stCondLst>
                                            <p:cond delay="0"/>
                                          </p:stCondLst>
                                        </p:cTn>
                                        <p:tgtEl>
                                          <p:spTgt spid="28"/>
                                        </p:tgtEl>
                                        <p:attrNameLst>
                                          <p:attrName>style.visibility</p:attrName>
                                        </p:attrNameLst>
                                      </p:cBhvr>
                                      <p:to>
                                        <p:strVal val="visible"/>
                                      </p:to>
                                    </p:set>
                                  </p:childTnLst>
                                </p:cTn>
                              </p:par>
                            </p:childTnLst>
                          </p:cTn>
                        </p:par>
                      </p:childTnLst>
                    </p:cTn>
                  </p:par>
                  <p:par>
                    <p:cTn id="364" fill="hold" nodeType="clickPar">
                      <p:stCondLst>
                        <p:cond delay="indefinite"/>
                      </p:stCondLst>
                      <p:childTnLst>
                        <p:par>
                          <p:cTn id="365" fill="hold" nodeType="withGroup">
                            <p:stCondLst>
                              <p:cond delay="0"/>
                            </p:stCondLst>
                            <p:childTnLst>
                              <p:par>
                                <p:cTn id="366" presetID="1" presetClass="emph" presetSubtype="2" fill="hold" nodeType="clickEffect">
                                  <p:stCondLst>
                                    <p:cond delay="0"/>
                                  </p:stCondLst>
                                  <p:childTnLst>
                                    <p:animClr clrSpc="rgb" dir="cw">
                                      <p:cBhvr>
                                        <p:cTn id="367" dur="500" fill="hold"/>
                                        <p:tgtEl>
                                          <p:spTgt spid="289"/>
                                        </p:tgtEl>
                                        <p:attrNameLst>
                                          <p:attrName>fillcolor</p:attrName>
                                        </p:attrNameLst>
                                      </p:cBhvr>
                                      <p:to>
                                        <a:srgbClr val="CCCCFF"/>
                                      </p:to>
                                    </p:animClr>
                                    <p:set>
                                      <p:cBhvr>
                                        <p:cTn id="368" dur="500" fill="hold"/>
                                        <p:tgtEl>
                                          <p:spTgt spid="289"/>
                                        </p:tgtEl>
                                        <p:attrNameLst>
                                          <p:attrName>fill.type</p:attrName>
                                        </p:attrNameLst>
                                      </p:cBhvr>
                                      <p:to>
                                        <p:strVal val="solid"/>
                                      </p:to>
                                    </p:set>
                                    <p:set>
                                      <p:cBhvr>
                                        <p:cTn id="369" dur="500" fill="hold"/>
                                        <p:tgtEl>
                                          <p:spTgt spid="289"/>
                                        </p:tgtEl>
                                        <p:attrNameLst>
                                          <p:attrName>fill.on</p:attrName>
                                        </p:attrNameLst>
                                      </p:cBhvr>
                                      <p:to>
                                        <p:strVal val="true"/>
                                      </p:to>
                                    </p:set>
                                  </p:childTnLst>
                                </p:cTn>
                              </p:par>
                            </p:childTnLst>
                          </p:cTn>
                        </p:par>
                      </p:childTnLst>
                    </p:cTn>
                  </p:par>
                  <p:par>
                    <p:cTn id="370" fill="hold" nodeType="clickPar">
                      <p:stCondLst>
                        <p:cond delay="indefinite"/>
                      </p:stCondLst>
                      <p:childTnLst>
                        <p:par>
                          <p:cTn id="371" fill="hold" nodeType="withGroup">
                            <p:stCondLst>
                              <p:cond delay="0"/>
                            </p:stCondLst>
                            <p:childTnLst>
                              <p:par>
                                <p:cTn id="372" presetID="1" presetClass="emph" presetSubtype="2" fill="hold" nodeType="clickEffect">
                                  <p:stCondLst>
                                    <p:cond delay="0"/>
                                  </p:stCondLst>
                                  <p:childTnLst>
                                    <p:animClr clrSpc="rgb" dir="cw">
                                      <p:cBhvr>
                                        <p:cTn id="373" dur="500" fill="hold"/>
                                        <p:tgtEl>
                                          <p:spTgt spid="290"/>
                                        </p:tgtEl>
                                        <p:attrNameLst>
                                          <p:attrName>fillcolor</p:attrName>
                                        </p:attrNameLst>
                                      </p:cBhvr>
                                      <p:to>
                                        <a:srgbClr val="CCCCFF"/>
                                      </p:to>
                                    </p:animClr>
                                    <p:set>
                                      <p:cBhvr>
                                        <p:cTn id="374" dur="500" fill="hold"/>
                                        <p:tgtEl>
                                          <p:spTgt spid="290"/>
                                        </p:tgtEl>
                                        <p:attrNameLst>
                                          <p:attrName>fill.type</p:attrName>
                                        </p:attrNameLst>
                                      </p:cBhvr>
                                      <p:to>
                                        <p:strVal val="solid"/>
                                      </p:to>
                                    </p:set>
                                    <p:set>
                                      <p:cBhvr>
                                        <p:cTn id="375" dur="500" fill="hold"/>
                                        <p:tgtEl>
                                          <p:spTgt spid="290"/>
                                        </p:tgtEl>
                                        <p:attrNameLst>
                                          <p:attrName>fill.on</p:attrName>
                                        </p:attrNameLst>
                                      </p:cBhvr>
                                      <p:to>
                                        <p:strVal val="true"/>
                                      </p:to>
                                    </p:set>
                                  </p:childTnLst>
                                </p:cTn>
                              </p:par>
                            </p:childTnLst>
                          </p:cTn>
                        </p:par>
                      </p:childTnLst>
                    </p:cTn>
                  </p:par>
                  <p:par>
                    <p:cTn id="376" fill="hold" nodeType="clickPar">
                      <p:stCondLst>
                        <p:cond delay="indefinite"/>
                      </p:stCondLst>
                      <p:childTnLst>
                        <p:par>
                          <p:cTn id="377" fill="hold" nodeType="withGroup">
                            <p:stCondLst>
                              <p:cond delay="0"/>
                            </p:stCondLst>
                            <p:childTnLst>
                              <p:par>
                                <p:cTn id="378" presetID="1" presetClass="emph" presetSubtype="1" nodeType="clickEffect">
                                  <p:stCondLst>
                                    <p:cond delay="0"/>
                                  </p:stCondLst>
                                  <p:childTnLst>
                                    <p:set>
                                      <p:cBhvr>
                                        <p:cTn id="379" dur="indefinite"/>
                                        <p:tgtEl>
                                          <p:spTgt spid="295"/>
                                        </p:tgtEl>
                                        <p:attrNameLst>
                                          <p:attrName>fillcolor</p:attrName>
                                        </p:attrNameLst>
                                      </p:cBhvr>
                                      <p:to>
                                        <p:clrVal>
                                          <a:srgbClr val="FFFF00"/>
                                        </p:clrVal>
                                      </p:to>
                                    </p:set>
                                    <p:set>
                                      <p:cBhvr>
                                        <p:cTn id="380" dur="indefinite"/>
                                        <p:tgtEl>
                                          <p:spTgt spid="295"/>
                                        </p:tgtEl>
                                        <p:attrNameLst>
                                          <p:attrName>fill.type</p:attrName>
                                        </p:attrNameLst>
                                      </p:cBhvr>
                                      <p:to>
                                        <p:strVal val="solid"/>
                                      </p:to>
                                    </p:set>
                                    <p:set>
                                      <p:cBhvr>
                                        <p:cTn id="381" dur="indefinite"/>
                                        <p:tgtEl>
                                          <p:spTgt spid="295"/>
                                        </p:tgtEl>
                                        <p:attrNameLst>
                                          <p:attrName>fill.on</p:attrName>
                                        </p:attrNameLst>
                                      </p:cBhvr>
                                      <p:to>
                                        <p:strVal val="true"/>
                                      </p:to>
                                    </p:set>
                                  </p:childTnLst>
                                </p:cTn>
                              </p:par>
                            </p:childTnLst>
                          </p:cTn>
                        </p:par>
                      </p:childTnLst>
                    </p:cTn>
                  </p:par>
                  <p:par>
                    <p:cTn id="382" fill="hold" nodeType="clickPar">
                      <p:stCondLst>
                        <p:cond delay="indefinite"/>
                      </p:stCondLst>
                      <p:childTnLst>
                        <p:par>
                          <p:cTn id="383" fill="hold" nodeType="withGroup">
                            <p:stCondLst>
                              <p:cond delay="0"/>
                            </p:stCondLst>
                            <p:childTnLst>
                              <p:par>
                                <p:cTn id="384" presetID="1" presetClass="emph" presetSubtype="1" nodeType="clickEffect">
                                  <p:stCondLst>
                                    <p:cond delay="0"/>
                                  </p:stCondLst>
                                  <p:childTnLst>
                                    <p:set>
                                      <p:cBhvr>
                                        <p:cTn id="385" dur="indefinite"/>
                                        <p:tgtEl>
                                          <p:spTgt spid="296"/>
                                        </p:tgtEl>
                                        <p:attrNameLst>
                                          <p:attrName>fillcolor</p:attrName>
                                        </p:attrNameLst>
                                      </p:cBhvr>
                                      <p:to>
                                        <p:clrVal>
                                          <a:srgbClr val="FFFF00"/>
                                        </p:clrVal>
                                      </p:to>
                                    </p:set>
                                    <p:set>
                                      <p:cBhvr>
                                        <p:cTn id="386" dur="indefinite"/>
                                        <p:tgtEl>
                                          <p:spTgt spid="296"/>
                                        </p:tgtEl>
                                        <p:attrNameLst>
                                          <p:attrName>fill.type</p:attrName>
                                        </p:attrNameLst>
                                      </p:cBhvr>
                                      <p:to>
                                        <p:strVal val="solid"/>
                                      </p:to>
                                    </p:set>
                                    <p:set>
                                      <p:cBhvr>
                                        <p:cTn id="387" dur="indefinite"/>
                                        <p:tgtEl>
                                          <p:spTgt spid="296"/>
                                        </p:tgtEl>
                                        <p:attrNameLst>
                                          <p:attrName>fill.on</p:attrName>
                                        </p:attrNameLst>
                                      </p:cBhvr>
                                      <p:to>
                                        <p:strVal val="true"/>
                                      </p:to>
                                    </p:set>
                                  </p:childTnLst>
                                </p:cTn>
                              </p:par>
                            </p:childTnLst>
                          </p:cTn>
                        </p:par>
                      </p:childTnLst>
                    </p:cTn>
                  </p:par>
                  <p:par>
                    <p:cTn id="388" fill="hold" nodeType="clickPar">
                      <p:stCondLst>
                        <p:cond delay="indefinite"/>
                      </p:stCondLst>
                      <p:childTnLst>
                        <p:par>
                          <p:cTn id="389" fill="hold" nodeType="withGroup">
                            <p:stCondLst>
                              <p:cond delay="0"/>
                            </p:stCondLst>
                            <p:childTnLst>
                              <p:par>
                                <p:cTn id="390" presetID="9" presetClass="emph" presetSubtype="0" nodeType="clickEffect">
                                  <p:stCondLst>
                                    <p:cond delay="0"/>
                                  </p:stCondLst>
                                  <p:childTnLst>
                                    <p:set>
                                      <p:cBhvr rctx="PPT">
                                        <p:cTn id="391" dur="indefinite"/>
                                        <p:tgtEl>
                                          <p:spTgt spid="81929"/>
                                        </p:tgtEl>
                                        <p:attrNameLst>
                                          <p:attrName>style.opacity</p:attrName>
                                        </p:attrNameLst>
                                      </p:cBhvr>
                                      <p:to>
                                        <p:strVal val="0.5"/>
                                      </p:to>
                                    </p:set>
                                    <p:animEffect filter="image" prLst="opacity: 0.5">
                                      <p:cBhvr rctx="IE">
                                        <p:cTn id="392" dur="indefinite"/>
                                        <p:tgtEl>
                                          <p:spTgt spid="81929"/>
                                        </p:tgtEl>
                                      </p:cBhvr>
                                    </p:animEffect>
                                  </p:childTnLst>
                                </p:cTn>
                              </p:par>
                            </p:childTnLst>
                          </p:cTn>
                        </p:par>
                      </p:childTnLst>
                    </p:cTn>
                  </p:par>
                  <p:par>
                    <p:cTn id="393" fill="hold" nodeType="clickPar">
                      <p:stCondLst>
                        <p:cond delay="indefinite"/>
                      </p:stCondLst>
                      <p:childTnLst>
                        <p:par>
                          <p:cTn id="394" fill="hold" nodeType="withGroup">
                            <p:stCondLst>
                              <p:cond delay="0"/>
                            </p:stCondLst>
                            <p:childTnLst>
                              <p:par>
                                <p:cTn id="395" presetID="1" presetClass="entr" presetSubtype="0" fill="hold" nodeType="clickEffect">
                                  <p:stCondLst>
                                    <p:cond delay="0"/>
                                  </p:stCondLst>
                                  <p:childTnLst>
                                    <p:set>
                                      <p:cBhvr>
                                        <p:cTn id="396" dur="1" fill="hold">
                                          <p:stCondLst>
                                            <p:cond delay="0"/>
                                          </p:stCondLst>
                                        </p:cTn>
                                        <p:tgtEl>
                                          <p:spTgt spid="29"/>
                                        </p:tgtEl>
                                        <p:attrNameLst>
                                          <p:attrName>style.visibility</p:attrName>
                                        </p:attrNameLst>
                                      </p:cBhvr>
                                      <p:to>
                                        <p:strVal val="visible"/>
                                      </p:to>
                                    </p:set>
                                  </p:childTnLst>
                                </p:cTn>
                              </p:par>
                            </p:childTnLst>
                          </p:cTn>
                        </p:par>
                      </p:childTnLst>
                    </p:cTn>
                  </p:par>
                  <p:par>
                    <p:cTn id="397" fill="hold" nodeType="clickPar">
                      <p:stCondLst>
                        <p:cond delay="indefinite"/>
                      </p:stCondLst>
                      <p:childTnLst>
                        <p:par>
                          <p:cTn id="398" fill="hold" nodeType="withGroup">
                            <p:stCondLst>
                              <p:cond delay="0"/>
                            </p:stCondLst>
                            <p:childTnLst>
                              <p:par>
                                <p:cTn id="399" presetID="1" presetClass="entr" presetSubtype="0" fill="hold" nodeType="clickEffect">
                                  <p:stCondLst>
                                    <p:cond delay="0"/>
                                  </p:stCondLst>
                                  <p:childTnLst>
                                    <p:set>
                                      <p:cBhvr>
                                        <p:cTn id="400" dur="1" fill="hold">
                                          <p:stCondLst>
                                            <p:cond delay="0"/>
                                          </p:stCondLst>
                                        </p:cTn>
                                        <p:tgtEl>
                                          <p:spTgt spid="30"/>
                                        </p:tgtEl>
                                        <p:attrNameLst>
                                          <p:attrName>style.visibility</p:attrName>
                                        </p:attrNameLst>
                                      </p:cBhvr>
                                      <p:to>
                                        <p:strVal val="visible"/>
                                      </p:to>
                                    </p:set>
                                  </p:childTnLst>
                                </p:cTn>
                              </p:par>
                            </p:childTnLst>
                          </p:cTn>
                        </p:par>
                      </p:childTnLst>
                    </p:cTn>
                  </p:par>
                  <p:par>
                    <p:cTn id="401" fill="hold" nodeType="clickPar">
                      <p:stCondLst>
                        <p:cond delay="indefinite"/>
                      </p:stCondLst>
                      <p:childTnLst>
                        <p:par>
                          <p:cTn id="402" fill="hold" nodeType="withGroup">
                            <p:stCondLst>
                              <p:cond delay="0"/>
                            </p:stCondLst>
                            <p:childTnLst>
                              <p:par>
                                <p:cTn id="403" presetID="1" presetClass="emph" presetSubtype="2" fill="hold" nodeType="clickEffect">
                                  <p:stCondLst>
                                    <p:cond delay="0"/>
                                  </p:stCondLst>
                                  <p:childTnLst>
                                    <p:animClr clrSpc="rgb" dir="cw">
                                      <p:cBhvr>
                                        <p:cTn id="404" dur="500" fill="hold"/>
                                        <p:tgtEl>
                                          <p:spTgt spid="295"/>
                                        </p:tgtEl>
                                        <p:attrNameLst>
                                          <p:attrName>fillcolor</p:attrName>
                                        </p:attrNameLst>
                                      </p:cBhvr>
                                      <p:to>
                                        <a:srgbClr val="CCCCFF"/>
                                      </p:to>
                                    </p:animClr>
                                    <p:set>
                                      <p:cBhvr>
                                        <p:cTn id="405" dur="500" fill="hold"/>
                                        <p:tgtEl>
                                          <p:spTgt spid="295"/>
                                        </p:tgtEl>
                                        <p:attrNameLst>
                                          <p:attrName>fill.type</p:attrName>
                                        </p:attrNameLst>
                                      </p:cBhvr>
                                      <p:to>
                                        <p:strVal val="solid"/>
                                      </p:to>
                                    </p:set>
                                    <p:set>
                                      <p:cBhvr>
                                        <p:cTn id="406" dur="500" fill="hold"/>
                                        <p:tgtEl>
                                          <p:spTgt spid="295"/>
                                        </p:tgtEl>
                                        <p:attrNameLst>
                                          <p:attrName>fill.on</p:attrName>
                                        </p:attrNameLst>
                                      </p:cBhvr>
                                      <p:to>
                                        <p:strVal val="true"/>
                                      </p:to>
                                    </p:set>
                                  </p:childTnLst>
                                </p:cTn>
                              </p:par>
                            </p:childTnLst>
                          </p:cTn>
                        </p:par>
                      </p:childTnLst>
                    </p:cTn>
                  </p:par>
                  <p:par>
                    <p:cTn id="407" fill="hold" nodeType="clickPar">
                      <p:stCondLst>
                        <p:cond delay="indefinite"/>
                      </p:stCondLst>
                      <p:childTnLst>
                        <p:par>
                          <p:cTn id="408" fill="hold" nodeType="withGroup">
                            <p:stCondLst>
                              <p:cond delay="0"/>
                            </p:stCondLst>
                            <p:childTnLst>
                              <p:par>
                                <p:cTn id="409" presetID="1" presetClass="emph" presetSubtype="2" fill="hold" nodeType="clickEffect">
                                  <p:stCondLst>
                                    <p:cond delay="0"/>
                                  </p:stCondLst>
                                  <p:childTnLst>
                                    <p:animClr clrSpc="rgb" dir="cw">
                                      <p:cBhvr>
                                        <p:cTn id="410" dur="500" fill="hold"/>
                                        <p:tgtEl>
                                          <p:spTgt spid="296"/>
                                        </p:tgtEl>
                                        <p:attrNameLst>
                                          <p:attrName>fillcolor</p:attrName>
                                        </p:attrNameLst>
                                      </p:cBhvr>
                                      <p:to>
                                        <a:srgbClr val="CCCCFF"/>
                                      </p:to>
                                    </p:animClr>
                                    <p:set>
                                      <p:cBhvr>
                                        <p:cTn id="411" dur="500" fill="hold"/>
                                        <p:tgtEl>
                                          <p:spTgt spid="296"/>
                                        </p:tgtEl>
                                        <p:attrNameLst>
                                          <p:attrName>fill.type</p:attrName>
                                        </p:attrNameLst>
                                      </p:cBhvr>
                                      <p:to>
                                        <p:strVal val="solid"/>
                                      </p:to>
                                    </p:set>
                                    <p:set>
                                      <p:cBhvr>
                                        <p:cTn id="412" dur="500" fill="hold"/>
                                        <p:tgtEl>
                                          <p:spTgt spid="296"/>
                                        </p:tgtEl>
                                        <p:attrNameLst>
                                          <p:attrName>fill.on</p:attrName>
                                        </p:attrNameLst>
                                      </p:cBhvr>
                                      <p:to>
                                        <p:strVal val="true"/>
                                      </p:to>
                                    </p:set>
                                  </p:childTnLst>
                                </p:cTn>
                              </p:par>
                            </p:childTnLst>
                          </p:cTn>
                        </p:par>
                      </p:childTnLst>
                    </p:cTn>
                  </p:par>
                  <p:par>
                    <p:cTn id="413" fill="hold" nodeType="clickPar">
                      <p:stCondLst>
                        <p:cond delay="indefinite"/>
                      </p:stCondLst>
                      <p:childTnLst>
                        <p:par>
                          <p:cTn id="414" fill="hold" nodeType="withGroup">
                            <p:stCondLst>
                              <p:cond delay="0"/>
                            </p:stCondLst>
                            <p:childTnLst>
                              <p:par>
                                <p:cTn id="415" presetID="1" presetClass="emph" presetSubtype="1" nodeType="clickEffect">
                                  <p:stCondLst>
                                    <p:cond delay="0"/>
                                  </p:stCondLst>
                                  <p:childTnLst>
                                    <p:set>
                                      <p:cBhvr>
                                        <p:cTn id="416" dur="indefinite"/>
                                        <p:tgtEl>
                                          <p:spTgt spid="292"/>
                                        </p:tgtEl>
                                        <p:attrNameLst>
                                          <p:attrName>fillcolor</p:attrName>
                                        </p:attrNameLst>
                                      </p:cBhvr>
                                      <p:to>
                                        <p:clrVal>
                                          <a:srgbClr val="FFFF00"/>
                                        </p:clrVal>
                                      </p:to>
                                    </p:set>
                                    <p:set>
                                      <p:cBhvr>
                                        <p:cTn id="417" dur="indefinite"/>
                                        <p:tgtEl>
                                          <p:spTgt spid="292"/>
                                        </p:tgtEl>
                                        <p:attrNameLst>
                                          <p:attrName>fill.type</p:attrName>
                                        </p:attrNameLst>
                                      </p:cBhvr>
                                      <p:to>
                                        <p:strVal val="solid"/>
                                      </p:to>
                                    </p:set>
                                    <p:set>
                                      <p:cBhvr>
                                        <p:cTn id="418" dur="indefinite"/>
                                        <p:tgtEl>
                                          <p:spTgt spid="292"/>
                                        </p:tgtEl>
                                        <p:attrNameLst>
                                          <p:attrName>fill.on</p:attrName>
                                        </p:attrNameLst>
                                      </p:cBhvr>
                                      <p:to>
                                        <p:strVal val="true"/>
                                      </p:to>
                                    </p:set>
                                  </p:childTnLst>
                                </p:cTn>
                              </p:par>
                            </p:childTnLst>
                          </p:cTn>
                        </p:par>
                      </p:childTnLst>
                    </p:cTn>
                  </p:par>
                  <p:par>
                    <p:cTn id="419" fill="hold" nodeType="clickPar">
                      <p:stCondLst>
                        <p:cond delay="indefinite"/>
                      </p:stCondLst>
                      <p:childTnLst>
                        <p:par>
                          <p:cTn id="420" fill="hold" nodeType="withGroup">
                            <p:stCondLst>
                              <p:cond delay="0"/>
                            </p:stCondLst>
                            <p:childTnLst>
                              <p:par>
                                <p:cTn id="421" presetID="1" presetClass="emph" presetSubtype="1" nodeType="clickEffect">
                                  <p:stCondLst>
                                    <p:cond delay="0"/>
                                  </p:stCondLst>
                                  <p:childTnLst>
                                    <p:set>
                                      <p:cBhvr>
                                        <p:cTn id="422" dur="indefinite"/>
                                        <p:tgtEl>
                                          <p:spTgt spid="293"/>
                                        </p:tgtEl>
                                        <p:attrNameLst>
                                          <p:attrName>fillcolor</p:attrName>
                                        </p:attrNameLst>
                                      </p:cBhvr>
                                      <p:to>
                                        <p:clrVal>
                                          <a:srgbClr val="FFFF00"/>
                                        </p:clrVal>
                                      </p:to>
                                    </p:set>
                                    <p:set>
                                      <p:cBhvr>
                                        <p:cTn id="423" dur="indefinite"/>
                                        <p:tgtEl>
                                          <p:spTgt spid="293"/>
                                        </p:tgtEl>
                                        <p:attrNameLst>
                                          <p:attrName>fill.type</p:attrName>
                                        </p:attrNameLst>
                                      </p:cBhvr>
                                      <p:to>
                                        <p:strVal val="solid"/>
                                      </p:to>
                                    </p:set>
                                    <p:set>
                                      <p:cBhvr>
                                        <p:cTn id="424" dur="indefinite"/>
                                        <p:tgtEl>
                                          <p:spTgt spid="293"/>
                                        </p:tgtEl>
                                        <p:attrNameLst>
                                          <p:attrName>fill.on</p:attrName>
                                        </p:attrNameLst>
                                      </p:cBhvr>
                                      <p:to>
                                        <p:strVal val="true"/>
                                      </p:to>
                                    </p:set>
                                  </p:childTnLst>
                                </p:cTn>
                              </p:par>
                            </p:childTnLst>
                          </p:cTn>
                        </p:par>
                      </p:childTnLst>
                    </p:cTn>
                  </p:par>
                  <p:par>
                    <p:cTn id="425" fill="hold" nodeType="clickPar">
                      <p:stCondLst>
                        <p:cond delay="indefinite"/>
                      </p:stCondLst>
                      <p:childTnLst>
                        <p:par>
                          <p:cTn id="426" fill="hold" nodeType="withGroup">
                            <p:stCondLst>
                              <p:cond delay="0"/>
                            </p:stCondLst>
                            <p:childTnLst>
                              <p:par>
                                <p:cTn id="427" presetID="1" presetClass="entr" presetSubtype="0" fill="hold" nodeType="clickEffect">
                                  <p:stCondLst>
                                    <p:cond delay="0"/>
                                  </p:stCondLst>
                                  <p:childTnLst>
                                    <p:set>
                                      <p:cBhvr>
                                        <p:cTn id="428" dur="1" fill="hold">
                                          <p:stCondLst>
                                            <p:cond delay="0"/>
                                          </p:stCondLst>
                                        </p:cTn>
                                        <p:tgtEl>
                                          <p:spTgt spid="81930"/>
                                        </p:tgtEl>
                                        <p:attrNameLst>
                                          <p:attrName>style.visibility</p:attrName>
                                        </p:attrNameLst>
                                      </p:cBhvr>
                                      <p:to>
                                        <p:strVal val="visible"/>
                                      </p:to>
                                    </p:set>
                                  </p:childTnLst>
                                </p:cTn>
                              </p:par>
                            </p:childTnLst>
                          </p:cTn>
                        </p:par>
                      </p:childTnLst>
                    </p:cTn>
                  </p:par>
                  <p:par>
                    <p:cTn id="429" fill="hold" nodeType="clickPar">
                      <p:stCondLst>
                        <p:cond delay="indefinite"/>
                      </p:stCondLst>
                      <p:childTnLst>
                        <p:par>
                          <p:cTn id="430" fill="hold" nodeType="withGroup">
                            <p:stCondLst>
                              <p:cond delay="0"/>
                            </p:stCondLst>
                            <p:childTnLst>
                              <p:par>
                                <p:cTn id="431" presetID="1" presetClass="entr" presetSubtype="0" fill="hold" nodeType="clickEffect">
                                  <p:stCondLst>
                                    <p:cond delay="0"/>
                                  </p:stCondLst>
                                  <p:childTnLst>
                                    <p:set>
                                      <p:cBhvr>
                                        <p:cTn id="432" dur="1" fill="hold">
                                          <p:stCondLst>
                                            <p:cond delay="0"/>
                                          </p:stCondLst>
                                        </p:cTn>
                                        <p:tgtEl>
                                          <p:spTgt spid="22"/>
                                        </p:tgtEl>
                                        <p:attrNameLst>
                                          <p:attrName>style.visibility</p:attrName>
                                        </p:attrNameLst>
                                      </p:cBhvr>
                                      <p:to>
                                        <p:strVal val="visible"/>
                                      </p:to>
                                    </p:set>
                                  </p:childTnLst>
                                </p:cTn>
                              </p:par>
                            </p:childTnLst>
                          </p:cTn>
                        </p:par>
                      </p:childTnLst>
                    </p:cTn>
                  </p:par>
                  <p:par>
                    <p:cTn id="433" fill="hold" nodeType="clickPar">
                      <p:stCondLst>
                        <p:cond delay="indefinite"/>
                      </p:stCondLst>
                      <p:childTnLst>
                        <p:par>
                          <p:cTn id="434" fill="hold" nodeType="withGroup">
                            <p:stCondLst>
                              <p:cond delay="0"/>
                            </p:stCondLst>
                            <p:childTnLst>
                              <p:par>
                                <p:cTn id="435" presetID="1" presetClass="emph" presetSubtype="2" fill="hold" nodeType="clickEffect">
                                  <p:stCondLst>
                                    <p:cond delay="0"/>
                                  </p:stCondLst>
                                  <p:childTnLst>
                                    <p:animClr clrSpc="rgb" dir="cw">
                                      <p:cBhvr>
                                        <p:cTn id="436" dur="500" fill="hold"/>
                                        <p:tgtEl>
                                          <p:spTgt spid="292"/>
                                        </p:tgtEl>
                                        <p:attrNameLst>
                                          <p:attrName>fillcolor</p:attrName>
                                        </p:attrNameLst>
                                      </p:cBhvr>
                                      <p:to>
                                        <a:srgbClr val="CCCCFF"/>
                                      </p:to>
                                    </p:animClr>
                                    <p:set>
                                      <p:cBhvr>
                                        <p:cTn id="437" dur="500" fill="hold"/>
                                        <p:tgtEl>
                                          <p:spTgt spid="292"/>
                                        </p:tgtEl>
                                        <p:attrNameLst>
                                          <p:attrName>fill.type</p:attrName>
                                        </p:attrNameLst>
                                      </p:cBhvr>
                                      <p:to>
                                        <p:strVal val="solid"/>
                                      </p:to>
                                    </p:set>
                                    <p:set>
                                      <p:cBhvr>
                                        <p:cTn id="438" dur="500" fill="hold"/>
                                        <p:tgtEl>
                                          <p:spTgt spid="292"/>
                                        </p:tgtEl>
                                        <p:attrNameLst>
                                          <p:attrName>fill.on</p:attrName>
                                        </p:attrNameLst>
                                      </p:cBhvr>
                                      <p:to>
                                        <p:strVal val="true"/>
                                      </p:to>
                                    </p:set>
                                  </p:childTnLst>
                                </p:cTn>
                              </p:par>
                            </p:childTnLst>
                          </p:cTn>
                        </p:par>
                      </p:childTnLst>
                    </p:cTn>
                  </p:par>
                  <p:par>
                    <p:cTn id="439" fill="hold" nodeType="clickPar">
                      <p:stCondLst>
                        <p:cond delay="indefinite"/>
                      </p:stCondLst>
                      <p:childTnLst>
                        <p:par>
                          <p:cTn id="440" fill="hold" nodeType="withGroup">
                            <p:stCondLst>
                              <p:cond delay="0"/>
                            </p:stCondLst>
                            <p:childTnLst>
                              <p:par>
                                <p:cTn id="441" presetID="1" presetClass="emph" presetSubtype="2" fill="hold" nodeType="clickEffect">
                                  <p:stCondLst>
                                    <p:cond delay="0"/>
                                  </p:stCondLst>
                                  <p:childTnLst>
                                    <p:animClr clrSpc="rgb" dir="cw">
                                      <p:cBhvr>
                                        <p:cTn id="442" dur="500" fill="hold"/>
                                        <p:tgtEl>
                                          <p:spTgt spid="293"/>
                                        </p:tgtEl>
                                        <p:attrNameLst>
                                          <p:attrName>fillcolor</p:attrName>
                                        </p:attrNameLst>
                                      </p:cBhvr>
                                      <p:to>
                                        <a:srgbClr val="CCCCFF"/>
                                      </p:to>
                                    </p:animClr>
                                    <p:set>
                                      <p:cBhvr>
                                        <p:cTn id="443" dur="500" fill="hold"/>
                                        <p:tgtEl>
                                          <p:spTgt spid="293"/>
                                        </p:tgtEl>
                                        <p:attrNameLst>
                                          <p:attrName>fill.type</p:attrName>
                                        </p:attrNameLst>
                                      </p:cBhvr>
                                      <p:to>
                                        <p:strVal val="solid"/>
                                      </p:to>
                                    </p:set>
                                    <p:set>
                                      <p:cBhvr>
                                        <p:cTn id="444" dur="500" fill="hold"/>
                                        <p:tgtEl>
                                          <p:spTgt spid="293"/>
                                        </p:tgtEl>
                                        <p:attrNameLst>
                                          <p:attrName>fill.on</p:attrName>
                                        </p:attrNameLst>
                                      </p:cBhvr>
                                      <p:to>
                                        <p:strVal val="true"/>
                                      </p:to>
                                    </p:set>
                                  </p:childTnLst>
                                </p:cTn>
                              </p:par>
                            </p:childTnLst>
                          </p:cTn>
                        </p:par>
                      </p:childTnLst>
                    </p:cTn>
                  </p:par>
                  <p:par>
                    <p:cTn id="445" fill="hold" nodeType="clickPar">
                      <p:stCondLst>
                        <p:cond delay="indefinite"/>
                      </p:stCondLst>
                      <p:childTnLst>
                        <p:par>
                          <p:cTn id="446" fill="hold" nodeType="withGroup">
                            <p:stCondLst>
                              <p:cond delay="0"/>
                            </p:stCondLst>
                            <p:childTnLst>
                              <p:par>
                                <p:cTn id="447" presetID="1" presetClass="emph" presetSubtype="1" nodeType="clickEffect">
                                  <p:stCondLst>
                                    <p:cond delay="0"/>
                                  </p:stCondLst>
                                  <p:childTnLst>
                                    <p:set>
                                      <p:cBhvr>
                                        <p:cTn id="448" dur="indefinite"/>
                                        <p:tgtEl>
                                          <p:spTgt spid="298"/>
                                        </p:tgtEl>
                                        <p:attrNameLst>
                                          <p:attrName>fillcolor</p:attrName>
                                        </p:attrNameLst>
                                      </p:cBhvr>
                                      <p:to>
                                        <p:clrVal>
                                          <a:srgbClr val="FFFF00"/>
                                        </p:clrVal>
                                      </p:to>
                                    </p:set>
                                    <p:set>
                                      <p:cBhvr>
                                        <p:cTn id="449" dur="indefinite"/>
                                        <p:tgtEl>
                                          <p:spTgt spid="298"/>
                                        </p:tgtEl>
                                        <p:attrNameLst>
                                          <p:attrName>fill.type</p:attrName>
                                        </p:attrNameLst>
                                      </p:cBhvr>
                                      <p:to>
                                        <p:strVal val="solid"/>
                                      </p:to>
                                    </p:set>
                                    <p:set>
                                      <p:cBhvr>
                                        <p:cTn id="450" dur="indefinite"/>
                                        <p:tgtEl>
                                          <p:spTgt spid="298"/>
                                        </p:tgtEl>
                                        <p:attrNameLst>
                                          <p:attrName>fill.on</p:attrName>
                                        </p:attrNameLst>
                                      </p:cBhvr>
                                      <p:to>
                                        <p:strVal val="true"/>
                                      </p:to>
                                    </p:set>
                                  </p:childTnLst>
                                </p:cTn>
                              </p:par>
                            </p:childTnLst>
                          </p:cTn>
                        </p:par>
                      </p:childTnLst>
                    </p:cTn>
                  </p:par>
                  <p:par>
                    <p:cTn id="451" fill="hold" nodeType="clickPar">
                      <p:stCondLst>
                        <p:cond delay="indefinite"/>
                      </p:stCondLst>
                      <p:childTnLst>
                        <p:par>
                          <p:cTn id="452" fill="hold" nodeType="withGroup">
                            <p:stCondLst>
                              <p:cond delay="0"/>
                            </p:stCondLst>
                            <p:childTnLst>
                              <p:par>
                                <p:cTn id="453" presetID="9" presetClass="emph" presetSubtype="0" nodeType="clickEffect">
                                  <p:stCondLst>
                                    <p:cond delay="0"/>
                                  </p:stCondLst>
                                  <p:childTnLst>
                                    <p:set>
                                      <p:cBhvr rctx="PPT">
                                        <p:cTn id="454" dur="indefinite"/>
                                        <p:tgtEl>
                                          <p:spTgt spid="81930"/>
                                        </p:tgtEl>
                                        <p:attrNameLst>
                                          <p:attrName>style.opacity</p:attrName>
                                        </p:attrNameLst>
                                      </p:cBhvr>
                                      <p:to>
                                        <p:strVal val="0.5"/>
                                      </p:to>
                                    </p:set>
                                    <p:animEffect filter="image" prLst="opacity: 0.5">
                                      <p:cBhvr rctx="IE">
                                        <p:cTn id="455" dur="indefinite"/>
                                        <p:tgtEl>
                                          <p:spTgt spid="81930"/>
                                        </p:tgtEl>
                                      </p:cBhvr>
                                    </p:animEffect>
                                  </p:childTnLst>
                                </p:cTn>
                              </p:par>
                            </p:childTnLst>
                          </p:cTn>
                        </p:par>
                      </p:childTnLst>
                    </p:cTn>
                  </p:par>
                  <p:par>
                    <p:cTn id="456" fill="hold" nodeType="clickPar">
                      <p:stCondLst>
                        <p:cond delay="indefinite"/>
                      </p:stCondLst>
                      <p:childTnLst>
                        <p:par>
                          <p:cTn id="457" fill="hold" nodeType="withGroup">
                            <p:stCondLst>
                              <p:cond delay="0"/>
                            </p:stCondLst>
                            <p:childTnLst>
                              <p:par>
                                <p:cTn id="458" presetID="1" presetClass="entr" presetSubtype="0" fill="hold" nodeType="clickEffect">
                                  <p:stCondLst>
                                    <p:cond delay="0"/>
                                  </p:stCondLst>
                                  <p:childTnLst>
                                    <p:set>
                                      <p:cBhvr>
                                        <p:cTn id="459" dur="1" fill="hold">
                                          <p:stCondLst>
                                            <p:cond delay="0"/>
                                          </p:stCondLst>
                                        </p:cTn>
                                        <p:tgtEl>
                                          <p:spTgt spid="23"/>
                                        </p:tgtEl>
                                        <p:attrNameLst>
                                          <p:attrName>style.visibility</p:attrName>
                                        </p:attrNameLst>
                                      </p:cBhvr>
                                      <p:to>
                                        <p:strVal val="visible"/>
                                      </p:to>
                                    </p:set>
                                  </p:childTnLst>
                                </p:cTn>
                              </p:par>
                            </p:childTnLst>
                          </p:cTn>
                        </p:par>
                      </p:childTnLst>
                    </p:cTn>
                  </p:par>
                  <p:par>
                    <p:cTn id="460" fill="hold" nodeType="clickPar">
                      <p:stCondLst>
                        <p:cond delay="indefinite"/>
                      </p:stCondLst>
                      <p:childTnLst>
                        <p:par>
                          <p:cTn id="461" fill="hold" nodeType="withGroup">
                            <p:stCondLst>
                              <p:cond delay="0"/>
                            </p:stCondLst>
                            <p:childTnLst>
                              <p:par>
                                <p:cTn id="462" presetID="1" presetClass="emph" presetSubtype="2" fill="hold" nodeType="clickEffect">
                                  <p:stCondLst>
                                    <p:cond delay="0"/>
                                  </p:stCondLst>
                                  <p:childTnLst>
                                    <p:animClr clrSpc="rgb" dir="cw">
                                      <p:cBhvr>
                                        <p:cTn id="463" dur="500" fill="hold"/>
                                        <p:tgtEl>
                                          <p:spTgt spid="298"/>
                                        </p:tgtEl>
                                        <p:attrNameLst>
                                          <p:attrName>fillcolor</p:attrName>
                                        </p:attrNameLst>
                                      </p:cBhvr>
                                      <p:to>
                                        <a:srgbClr val="CCCCFF"/>
                                      </p:to>
                                    </p:animClr>
                                    <p:set>
                                      <p:cBhvr>
                                        <p:cTn id="464" dur="500" fill="hold"/>
                                        <p:tgtEl>
                                          <p:spTgt spid="298"/>
                                        </p:tgtEl>
                                        <p:attrNameLst>
                                          <p:attrName>fill.type</p:attrName>
                                        </p:attrNameLst>
                                      </p:cBhvr>
                                      <p:to>
                                        <p:strVal val="solid"/>
                                      </p:to>
                                    </p:set>
                                    <p:set>
                                      <p:cBhvr>
                                        <p:cTn id="465" dur="500" fill="hold"/>
                                        <p:tgtEl>
                                          <p:spTgt spid="298"/>
                                        </p:tgtEl>
                                        <p:attrNameLst>
                                          <p:attrName>fill.on</p:attrName>
                                        </p:attrNameLst>
                                      </p:cBhvr>
                                      <p:to>
                                        <p:strVal val="true"/>
                                      </p:to>
                                    </p:set>
                                  </p:childTnLst>
                                </p:cTn>
                              </p:par>
                            </p:childTnLst>
                          </p:cTn>
                        </p:par>
                      </p:childTnLst>
                    </p:cTn>
                  </p:par>
                  <p:par>
                    <p:cTn id="466" fill="hold" nodeType="clickPar">
                      <p:stCondLst>
                        <p:cond delay="indefinite"/>
                      </p:stCondLst>
                      <p:childTnLst>
                        <p:par>
                          <p:cTn id="467" fill="hold" nodeType="withGroup">
                            <p:stCondLst>
                              <p:cond delay="0"/>
                            </p:stCondLst>
                            <p:childTnLst>
                              <p:par>
                                <p:cTn id="468" presetID="1" presetClass="emph" presetSubtype="1" nodeType="clickEffect">
                                  <p:stCondLst>
                                    <p:cond delay="0"/>
                                  </p:stCondLst>
                                  <p:childTnLst>
                                    <p:set>
                                      <p:cBhvr>
                                        <p:cTn id="469" dur="indefinite"/>
                                        <p:tgtEl>
                                          <p:spTgt spid="299"/>
                                        </p:tgtEl>
                                        <p:attrNameLst>
                                          <p:attrName>fillcolor</p:attrName>
                                        </p:attrNameLst>
                                      </p:cBhvr>
                                      <p:to>
                                        <p:clrVal>
                                          <a:srgbClr val="FFFF00"/>
                                        </p:clrVal>
                                      </p:to>
                                    </p:set>
                                    <p:set>
                                      <p:cBhvr>
                                        <p:cTn id="470" dur="indefinite"/>
                                        <p:tgtEl>
                                          <p:spTgt spid="299"/>
                                        </p:tgtEl>
                                        <p:attrNameLst>
                                          <p:attrName>fill.type</p:attrName>
                                        </p:attrNameLst>
                                      </p:cBhvr>
                                      <p:to>
                                        <p:strVal val="solid"/>
                                      </p:to>
                                    </p:set>
                                    <p:set>
                                      <p:cBhvr>
                                        <p:cTn id="471" dur="indefinite"/>
                                        <p:tgtEl>
                                          <p:spTgt spid="299"/>
                                        </p:tgtEl>
                                        <p:attrNameLst>
                                          <p:attrName>fill.on</p:attrName>
                                        </p:attrNameLst>
                                      </p:cBhvr>
                                      <p:to>
                                        <p:strVal val="true"/>
                                      </p:to>
                                    </p:set>
                                  </p:childTnLst>
                                </p:cTn>
                              </p:par>
                            </p:childTnLst>
                          </p:cTn>
                        </p:par>
                      </p:childTnLst>
                    </p:cTn>
                  </p:par>
                  <p:par>
                    <p:cTn id="472" fill="hold" nodeType="clickPar">
                      <p:stCondLst>
                        <p:cond delay="indefinite"/>
                      </p:stCondLst>
                      <p:childTnLst>
                        <p:par>
                          <p:cTn id="473" fill="hold" nodeType="withGroup">
                            <p:stCondLst>
                              <p:cond delay="0"/>
                            </p:stCondLst>
                            <p:childTnLst>
                              <p:par>
                                <p:cTn id="474" presetID="1" presetClass="entr" presetSubtype="0" fill="hold" nodeType="clickEffect">
                                  <p:stCondLst>
                                    <p:cond delay="0"/>
                                  </p:stCondLst>
                                  <p:childTnLst>
                                    <p:set>
                                      <p:cBhvr>
                                        <p:cTn id="475" dur="1" fill="hold">
                                          <p:stCondLst>
                                            <p:cond delay="0"/>
                                          </p:stCondLst>
                                        </p:cTn>
                                        <p:tgtEl>
                                          <p:spTgt spid="24"/>
                                        </p:tgtEl>
                                        <p:attrNameLst>
                                          <p:attrName>style.visibility</p:attrName>
                                        </p:attrNameLst>
                                      </p:cBhvr>
                                      <p:to>
                                        <p:strVal val="visible"/>
                                      </p:to>
                                    </p:set>
                                  </p:childTnLst>
                                </p:cTn>
                              </p:par>
                            </p:childTnLst>
                          </p:cTn>
                        </p:par>
                      </p:childTnLst>
                    </p:cTn>
                  </p:par>
                  <p:par>
                    <p:cTn id="476" fill="hold" nodeType="clickPar">
                      <p:stCondLst>
                        <p:cond delay="indefinite"/>
                      </p:stCondLst>
                      <p:childTnLst>
                        <p:par>
                          <p:cTn id="477" fill="hold" nodeType="withGroup">
                            <p:stCondLst>
                              <p:cond delay="0"/>
                            </p:stCondLst>
                            <p:childTnLst>
                              <p:par>
                                <p:cTn id="478" presetID="1" presetClass="emph" presetSubtype="2" fill="hold" nodeType="clickEffect">
                                  <p:stCondLst>
                                    <p:cond delay="0"/>
                                  </p:stCondLst>
                                  <p:childTnLst>
                                    <p:animClr clrSpc="rgb" dir="cw">
                                      <p:cBhvr>
                                        <p:cTn id="479" dur="500" fill="hold"/>
                                        <p:tgtEl>
                                          <p:spTgt spid="299"/>
                                        </p:tgtEl>
                                        <p:attrNameLst>
                                          <p:attrName>fillcolor</p:attrName>
                                        </p:attrNameLst>
                                      </p:cBhvr>
                                      <p:to>
                                        <a:srgbClr val="CCCCFF"/>
                                      </p:to>
                                    </p:animClr>
                                    <p:set>
                                      <p:cBhvr>
                                        <p:cTn id="480" dur="500" fill="hold"/>
                                        <p:tgtEl>
                                          <p:spTgt spid="299"/>
                                        </p:tgtEl>
                                        <p:attrNameLst>
                                          <p:attrName>fill.type</p:attrName>
                                        </p:attrNameLst>
                                      </p:cBhvr>
                                      <p:to>
                                        <p:strVal val="solid"/>
                                      </p:to>
                                    </p:set>
                                    <p:set>
                                      <p:cBhvr>
                                        <p:cTn id="481" dur="500" fill="hold"/>
                                        <p:tgtEl>
                                          <p:spTgt spid="299"/>
                                        </p:tgtEl>
                                        <p:attrNameLst>
                                          <p:attrName>fill.on</p:attrName>
                                        </p:attrNameLst>
                                      </p:cBhvr>
                                      <p:to>
                                        <p:strVal val="true"/>
                                      </p:to>
                                    </p:set>
                                  </p:childTnLst>
                                </p:cTn>
                              </p:par>
                            </p:childTnLst>
                          </p:cTn>
                        </p:par>
                      </p:childTnLst>
                    </p:cTn>
                  </p:par>
                  <p:par>
                    <p:cTn id="482" fill="hold" nodeType="clickPar">
                      <p:stCondLst>
                        <p:cond delay="indefinite"/>
                      </p:stCondLst>
                      <p:childTnLst>
                        <p:par>
                          <p:cTn id="483" fill="hold" nodeType="withGroup">
                            <p:stCondLst>
                              <p:cond delay="0"/>
                            </p:stCondLst>
                            <p:childTnLst>
                              <p:par>
                                <p:cTn id="484" presetID="1" presetClass="entr" presetSubtype="0" fill="hold" nodeType="clickEffect">
                                  <p:stCondLst>
                                    <p:cond delay="0"/>
                                  </p:stCondLst>
                                  <p:childTnLst>
                                    <p:set>
                                      <p:cBhvr>
                                        <p:cTn id="485"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itle 1"/>
          <p:cNvSpPr>
            <a:spLocks noGrp="1"/>
          </p:cNvSpPr>
          <p:nvPr>
            <p:ph type="title"/>
          </p:nvPr>
        </p:nvSpPr>
        <p:spPr/>
        <p:txBody>
          <a:bodyPr/>
          <a:lstStyle/>
          <a:p>
            <a:r>
              <a:rPr lang="en-US" altLang="zh-CN" sz="2400" smtClean="0"/>
              <a:t>Hardware Constraints Limit Flexibility of Warp Grouping</a:t>
            </a:r>
          </a:p>
        </p:txBody>
      </p:sp>
      <p:sp>
        <p:nvSpPr>
          <p:cNvPr id="3" name="日期占位符 2"/>
          <p:cNvSpPr>
            <a:spLocks noGrp="1"/>
          </p:cNvSpPr>
          <p:nvPr>
            <p:ph type="dt" sz="half" idx="10"/>
          </p:nvPr>
        </p:nvSpPr>
        <p:spPr/>
        <p:txBody>
          <a:bodyPr/>
          <a:lstStyle/>
          <a:p>
            <a:fld id="{A16A225B-37A2-47FA-86DD-DCAF631BB0AE}" type="datetime1">
              <a:rPr lang="en-US" altLang="zh-CN" smtClean="0"/>
              <a:t>4/30/2020</a:t>
            </a:fld>
            <a:endParaRPr lang="zh-CN" altLang="en-US"/>
          </a:p>
        </p:txBody>
      </p:sp>
      <p:sp>
        <p:nvSpPr>
          <p:cNvPr id="4" name="页脚占位符 3"/>
          <p:cNvSpPr>
            <a:spLocks noGrp="1"/>
          </p:cNvSpPr>
          <p:nvPr>
            <p:ph type="ftr" sz="quarter" idx="11"/>
          </p:nvPr>
        </p:nvSpPr>
        <p:spPr/>
        <p:txBody>
          <a:bodyPr/>
          <a:lstStyle/>
          <a:p>
            <a:r>
              <a:rPr lang="zh-CN" altLang="en-US" smtClean="0"/>
              <a:t>中国科学技术大学</a:t>
            </a:r>
            <a:endParaRPr lang="zh-CN" altLang="en-US" dirty="0"/>
          </a:p>
        </p:txBody>
      </p:sp>
      <p:sp>
        <p:nvSpPr>
          <p:cNvPr id="5" name="灯片编号占位符 4"/>
          <p:cNvSpPr>
            <a:spLocks noGrp="1"/>
          </p:cNvSpPr>
          <p:nvPr>
            <p:ph type="sldNum" sz="quarter" idx="12"/>
          </p:nvPr>
        </p:nvSpPr>
        <p:spPr/>
        <p:txBody>
          <a:bodyPr/>
          <a:lstStyle/>
          <a:p>
            <a:fld id="{8BD4F407-B401-4F27-B84C-F4D1FCFDF361}" type="slidenum">
              <a:rPr lang="zh-CN" altLang="en-US" smtClean="0"/>
              <a:pPr/>
              <a:t>88</a:t>
            </a:fld>
            <a:endParaRPr lang="zh-CN" altLang="en-US" dirty="0"/>
          </a:p>
        </p:txBody>
      </p:sp>
      <p:sp>
        <p:nvSpPr>
          <p:cNvPr id="194564" name="Freeform 3"/>
          <p:cNvSpPr>
            <a:spLocks/>
          </p:cNvSpPr>
          <p:nvPr/>
        </p:nvSpPr>
        <p:spPr bwMode="auto">
          <a:xfrm>
            <a:off x="1477963" y="4114800"/>
            <a:ext cx="914400" cy="1066800"/>
          </a:xfrm>
          <a:custGeom>
            <a:avLst/>
            <a:gdLst>
              <a:gd name="T0" fmla="*/ 0 w 576"/>
              <a:gd name="T1" fmla="*/ 0 h 672"/>
              <a:gd name="T2" fmla="*/ 2147483646 w 576"/>
              <a:gd name="T3" fmla="*/ 2147483646 h 672"/>
              <a:gd name="T4" fmla="*/ 2147483646 w 576"/>
              <a:gd name="T5" fmla="*/ 2147483646 h 672"/>
              <a:gd name="T6" fmla="*/ 2147483646 w 576"/>
              <a:gd name="T7" fmla="*/ 0 h 672"/>
              <a:gd name="T8" fmla="*/ 2147483646 w 576"/>
              <a:gd name="T9" fmla="*/ 0 h 672"/>
              <a:gd name="T10" fmla="*/ 2147483646 w 576"/>
              <a:gd name="T11" fmla="*/ 2147483646 h 672"/>
              <a:gd name="T12" fmla="*/ 2147483646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nvGrpSpPr>
          <p:cNvPr id="194565" name="Group 4"/>
          <p:cNvGrpSpPr>
            <a:grpSpLocks/>
          </p:cNvGrpSpPr>
          <p:nvPr/>
        </p:nvGrpSpPr>
        <p:grpSpPr bwMode="auto">
          <a:xfrm>
            <a:off x="1477963" y="5029200"/>
            <a:ext cx="993775" cy="76200"/>
            <a:chOff x="1536" y="2256"/>
            <a:chExt cx="626" cy="48"/>
          </a:xfrm>
        </p:grpSpPr>
        <p:sp>
          <p:nvSpPr>
            <p:cNvPr id="194729" name="Rectangle 5"/>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4730" name="Freeform 6"/>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94731" name="Line 7"/>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94566" name="Group 8"/>
          <p:cNvGrpSpPr>
            <a:grpSpLocks/>
          </p:cNvGrpSpPr>
          <p:nvPr/>
        </p:nvGrpSpPr>
        <p:grpSpPr bwMode="auto">
          <a:xfrm>
            <a:off x="1477963" y="4267200"/>
            <a:ext cx="993775" cy="76200"/>
            <a:chOff x="1536" y="2256"/>
            <a:chExt cx="626" cy="48"/>
          </a:xfrm>
        </p:grpSpPr>
        <p:sp>
          <p:nvSpPr>
            <p:cNvPr id="194726" name="Rectangle 9"/>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4727" name="Freeform 10"/>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94728" name="Line 11"/>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94567" name="Group 12"/>
          <p:cNvGrpSpPr>
            <a:grpSpLocks/>
          </p:cNvGrpSpPr>
          <p:nvPr/>
        </p:nvGrpSpPr>
        <p:grpSpPr bwMode="auto">
          <a:xfrm>
            <a:off x="1477963" y="4648200"/>
            <a:ext cx="993775" cy="76200"/>
            <a:chOff x="1536" y="2256"/>
            <a:chExt cx="626" cy="48"/>
          </a:xfrm>
        </p:grpSpPr>
        <p:sp>
          <p:nvSpPr>
            <p:cNvPr id="194723" name="Rectangle 13"/>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4724" name="Freeform 14"/>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94725" name="Line 15"/>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194568" name="Line 16"/>
          <p:cNvSpPr>
            <a:spLocks noChangeShapeType="1"/>
          </p:cNvSpPr>
          <p:nvPr/>
        </p:nvSpPr>
        <p:spPr bwMode="auto">
          <a:xfrm>
            <a:off x="2239963" y="38862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94569" name="Line 17"/>
          <p:cNvSpPr>
            <a:spLocks noChangeShapeType="1"/>
          </p:cNvSpPr>
          <p:nvPr/>
        </p:nvSpPr>
        <p:spPr bwMode="auto">
          <a:xfrm>
            <a:off x="1630363" y="38862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94570" name="Freeform 18"/>
          <p:cNvSpPr>
            <a:spLocks/>
          </p:cNvSpPr>
          <p:nvPr/>
        </p:nvSpPr>
        <p:spPr bwMode="auto">
          <a:xfrm flipV="1">
            <a:off x="1477963" y="1524000"/>
            <a:ext cx="914400" cy="1066800"/>
          </a:xfrm>
          <a:custGeom>
            <a:avLst/>
            <a:gdLst>
              <a:gd name="T0" fmla="*/ 0 w 576"/>
              <a:gd name="T1" fmla="*/ 0 h 672"/>
              <a:gd name="T2" fmla="*/ 2147483646 w 576"/>
              <a:gd name="T3" fmla="*/ 2147483646 h 672"/>
              <a:gd name="T4" fmla="*/ 2147483646 w 576"/>
              <a:gd name="T5" fmla="*/ 2147483646 h 672"/>
              <a:gd name="T6" fmla="*/ 2147483646 w 576"/>
              <a:gd name="T7" fmla="*/ 0 h 672"/>
              <a:gd name="T8" fmla="*/ 2147483646 w 576"/>
              <a:gd name="T9" fmla="*/ 0 h 672"/>
              <a:gd name="T10" fmla="*/ 2147483646 w 576"/>
              <a:gd name="T11" fmla="*/ 2147483646 h 672"/>
              <a:gd name="T12" fmla="*/ 2147483646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nvGrpSpPr>
          <p:cNvPr id="194571" name="Group 19"/>
          <p:cNvGrpSpPr>
            <a:grpSpLocks/>
          </p:cNvGrpSpPr>
          <p:nvPr/>
        </p:nvGrpSpPr>
        <p:grpSpPr bwMode="auto">
          <a:xfrm flipV="1">
            <a:off x="1477963" y="1600200"/>
            <a:ext cx="993775" cy="76200"/>
            <a:chOff x="1536" y="2256"/>
            <a:chExt cx="626" cy="48"/>
          </a:xfrm>
        </p:grpSpPr>
        <p:sp>
          <p:nvSpPr>
            <p:cNvPr id="194720" name="Rectangle 20"/>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4721" name="Freeform 21"/>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94722" name="Line 22"/>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94572" name="Group 23"/>
          <p:cNvGrpSpPr>
            <a:grpSpLocks/>
          </p:cNvGrpSpPr>
          <p:nvPr/>
        </p:nvGrpSpPr>
        <p:grpSpPr bwMode="auto">
          <a:xfrm flipV="1">
            <a:off x="1477963" y="2362200"/>
            <a:ext cx="993775" cy="76200"/>
            <a:chOff x="1536" y="2256"/>
            <a:chExt cx="626" cy="48"/>
          </a:xfrm>
        </p:grpSpPr>
        <p:sp>
          <p:nvSpPr>
            <p:cNvPr id="194717" name="Rectangle 24"/>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4718" name="Freeform 25"/>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94719" name="Line 26"/>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94573" name="Group 27"/>
          <p:cNvGrpSpPr>
            <a:grpSpLocks/>
          </p:cNvGrpSpPr>
          <p:nvPr/>
        </p:nvGrpSpPr>
        <p:grpSpPr bwMode="auto">
          <a:xfrm flipV="1">
            <a:off x="1477963" y="1981200"/>
            <a:ext cx="993775" cy="76200"/>
            <a:chOff x="1536" y="2256"/>
            <a:chExt cx="626" cy="48"/>
          </a:xfrm>
        </p:grpSpPr>
        <p:sp>
          <p:nvSpPr>
            <p:cNvPr id="194714" name="Rectangle 28"/>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4715" name="Freeform 29"/>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94716" name="Line 30"/>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194574" name="Line 31"/>
          <p:cNvSpPr>
            <a:spLocks noChangeShapeType="1"/>
          </p:cNvSpPr>
          <p:nvPr/>
        </p:nvSpPr>
        <p:spPr bwMode="auto">
          <a:xfrm flipV="1">
            <a:off x="2239963" y="25908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94575" name="Line 32"/>
          <p:cNvSpPr>
            <a:spLocks noChangeShapeType="1"/>
          </p:cNvSpPr>
          <p:nvPr/>
        </p:nvSpPr>
        <p:spPr bwMode="auto">
          <a:xfrm flipV="1">
            <a:off x="1630363" y="25908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94576" name="Rectangle 33"/>
          <p:cNvSpPr>
            <a:spLocks noChangeArrowheads="1"/>
          </p:cNvSpPr>
          <p:nvPr/>
        </p:nvSpPr>
        <p:spPr bwMode="auto">
          <a:xfrm>
            <a:off x="1173163"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4577" name="Freeform 34"/>
          <p:cNvSpPr>
            <a:spLocks/>
          </p:cNvSpPr>
          <p:nvPr/>
        </p:nvSpPr>
        <p:spPr bwMode="auto">
          <a:xfrm>
            <a:off x="1935163" y="3886200"/>
            <a:ext cx="685800" cy="1447800"/>
          </a:xfrm>
          <a:custGeom>
            <a:avLst/>
            <a:gdLst>
              <a:gd name="T0" fmla="*/ 0 w 432"/>
              <a:gd name="T1" fmla="*/ 2147483646 h 912"/>
              <a:gd name="T2" fmla="*/ 0 w 432"/>
              <a:gd name="T3" fmla="*/ 2147483646 h 912"/>
              <a:gd name="T4" fmla="*/ 2147483646 w 432"/>
              <a:gd name="T5" fmla="*/ 2147483646 h 912"/>
              <a:gd name="T6" fmla="*/ 2147483646 w 432"/>
              <a:gd name="T7" fmla="*/ 0 h 912"/>
              <a:gd name="T8" fmla="*/ 0 60000 65536"/>
              <a:gd name="T9" fmla="*/ 0 60000 65536"/>
              <a:gd name="T10" fmla="*/ 0 60000 65536"/>
              <a:gd name="T11" fmla="*/ 0 60000 65536"/>
              <a:gd name="T12" fmla="*/ 0 w 432"/>
              <a:gd name="T13" fmla="*/ 0 h 912"/>
              <a:gd name="T14" fmla="*/ 432 w 432"/>
              <a:gd name="T15" fmla="*/ 912 h 912"/>
            </a:gdLst>
            <a:ahLst/>
            <a:cxnLst>
              <a:cxn ang="T8">
                <a:pos x="T0" y="T1"/>
              </a:cxn>
              <a:cxn ang="T9">
                <a:pos x="T2" y="T3"/>
              </a:cxn>
              <a:cxn ang="T10">
                <a:pos x="T4" y="T5"/>
              </a:cxn>
              <a:cxn ang="T11">
                <a:pos x="T6" y="T7"/>
              </a:cxn>
            </a:cxnLst>
            <a:rect l="T12" t="T13" r="T14" b="T15"/>
            <a:pathLst>
              <a:path w="432" h="912">
                <a:moveTo>
                  <a:pt x="0" y="816"/>
                </a:moveTo>
                <a:lnTo>
                  <a:pt x="0" y="912"/>
                </a:lnTo>
                <a:lnTo>
                  <a:pt x="432" y="912"/>
                </a:lnTo>
                <a:lnTo>
                  <a:pt x="432" y="0"/>
                </a:lnTo>
              </a:path>
            </a:pathLst>
          </a:custGeom>
          <a:noFill/>
          <a:ln w="31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194578" name="Freeform 35"/>
          <p:cNvSpPr>
            <a:spLocks/>
          </p:cNvSpPr>
          <p:nvPr/>
        </p:nvSpPr>
        <p:spPr bwMode="auto">
          <a:xfrm flipV="1">
            <a:off x="1935163" y="1371600"/>
            <a:ext cx="685800" cy="1447800"/>
          </a:xfrm>
          <a:custGeom>
            <a:avLst/>
            <a:gdLst>
              <a:gd name="T0" fmla="*/ 0 w 432"/>
              <a:gd name="T1" fmla="*/ 2147483646 h 912"/>
              <a:gd name="T2" fmla="*/ 0 w 432"/>
              <a:gd name="T3" fmla="*/ 2147483646 h 912"/>
              <a:gd name="T4" fmla="*/ 2147483646 w 432"/>
              <a:gd name="T5" fmla="*/ 2147483646 h 912"/>
              <a:gd name="T6" fmla="*/ 2147483646 w 432"/>
              <a:gd name="T7" fmla="*/ 0 h 912"/>
              <a:gd name="T8" fmla="*/ 0 60000 65536"/>
              <a:gd name="T9" fmla="*/ 0 60000 65536"/>
              <a:gd name="T10" fmla="*/ 0 60000 65536"/>
              <a:gd name="T11" fmla="*/ 0 60000 65536"/>
              <a:gd name="T12" fmla="*/ 0 w 432"/>
              <a:gd name="T13" fmla="*/ 0 h 912"/>
              <a:gd name="T14" fmla="*/ 432 w 432"/>
              <a:gd name="T15" fmla="*/ 912 h 912"/>
            </a:gdLst>
            <a:ahLst/>
            <a:cxnLst>
              <a:cxn ang="T8">
                <a:pos x="T0" y="T1"/>
              </a:cxn>
              <a:cxn ang="T9">
                <a:pos x="T2" y="T3"/>
              </a:cxn>
              <a:cxn ang="T10">
                <a:pos x="T4" y="T5"/>
              </a:cxn>
              <a:cxn ang="T11">
                <a:pos x="T6" y="T7"/>
              </a:cxn>
            </a:cxnLst>
            <a:rect l="T12" t="T13" r="T14" b="T15"/>
            <a:pathLst>
              <a:path w="432" h="912">
                <a:moveTo>
                  <a:pt x="0" y="816"/>
                </a:moveTo>
                <a:lnTo>
                  <a:pt x="0" y="912"/>
                </a:lnTo>
                <a:lnTo>
                  <a:pt x="432" y="912"/>
                </a:lnTo>
                <a:lnTo>
                  <a:pt x="432" y="0"/>
                </a:lnTo>
              </a:path>
            </a:pathLst>
          </a:custGeom>
          <a:noFill/>
          <a:ln w="31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194579" name="Line 36"/>
          <p:cNvSpPr>
            <a:spLocks noChangeShapeType="1"/>
          </p:cNvSpPr>
          <p:nvPr/>
        </p:nvSpPr>
        <p:spPr bwMode="auto">
          <a:xfrm flipV="1">
            <a:off x="1249363" y="3886200"/>
            <a:ext cx="0" cy="1981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94580" name="Line 37"/>
          <p:cNvSpPr>
            <a:spLocks noChangeShapeType="1"/>
          </p:cNvSpPr>
          <p:nvPr/>
        </p:nvSpPr>
        <p:spPr bwMode="auto">
          <a:xfrm>
            <a:off x="1401763" y="3886200"/>
            <a:ext cx="0" cy="1981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94581" name="Freeform 38"/>
          <p:cNvSpPr>
            <a:spLocks/>
          </p:cNvSpPr>
          <p:nvPr/>
        </p:nvSpPr>
        <p:spPr bwMode="auto">
          <a:xfrm>
            <a:off x="3382963" y="4114800"/>
            <a:ext cx="914400" cy="1066800"/>
          </a:xfrm>
          <a:custGeom>
            <a:avLst/>
            <a:gdLst>
              <a:gd name="T0" fmla="*/ 0 w 576"/>
              <a:gd name="T1" fmla="*/ 0 h 672"/>
              <a:gd name="T2" fmla="*/ 2147483646 w 576"/>
              <a:gd name="T3" fmla="*/ 2147483646 h 672"/>
              <a:gd name="T4" fmla="*/ 2147483646 w 576"/>
              <a:gd name="T5" fmla="*/ 2147483646 h 672"/>
              <a:gd name="T6" fmla="*/ 2147483646 w 576"/>
              <a:gd name="T7" fmla="*/ 0 h 672"/>
              <a:gd name="T8" fmla="*/ 2147483646 w 576"/>
              <a:gd name="T9" fmla="*/ 0 h 672"/>
              <a:gd name="T10" fmla="*/ 2147483646 w 576"/>
              <a:gd name="T11" fmla="*/ 2147483646 h 672"/>
              <a:gd name="T12" fmla="*/ 2147483646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nvGrpSpPr>
          <p:cNvPr id="194582" name="Group 39"/>
          <p:cNvGrpSpPr>
            <a:grpSpLocks/>
          </p:cNvGrpSpPr>
          <p:nvPr/>
        </p:nvGrpSpPr>
        <p:grpSpPr bwMode="auto">
          <a:xfrm>
            <a:off x="3382963" y="5029200"/>
            <a:ext cx="993775" cy="76200"/>
            <a:chOff x="1536" y="2256"/>
            <a:chExt cx="626" cy="48"/>
          </a:xfrm>
        </p:grpSpPr>
        <p:sp>
          <p:nvSpPr>
            <p:cNvPr id="194711" name="Rectangle 40"/>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4712" name="Freeform 41"/>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94713" name="Line 42"/>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94583" name="Group 43"/>
          <p:cNvGrpSpPr>
            <a:grpSpLocks/>
          </p:cNvGrpSpPr>
          <p:nvPr/>
        </p:nvGrpSpPr>
        <p:grpSpPr bwMode="auto">
          <a:xfrm>
            <a:off x="3382963" y="4267200"/>
            <a:ext cx="993775" cy="76200"/>
            <a:chOff x="1536" y="2256"/>
            <a:chExt cx="626" cy="48"/>
          </a:xfrm>
        </p:grpSpPr>
        <p:sp>
          <p:nvSpPr>
            <p:cNvPr id="194708" name="Rectangle 44"/>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4709" name="Freeform 45"/>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94710" name="Line 46"/>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94584" name="Group 47"/>
          <p:cNvGrpSpPr>
            <a:grpSpLocks/>
          </p:cNvGrpSpPr>
          <p:nvPr/>
        </p:nvGrpSpPr>
        <p:grpSpPr bwMode="auto">
          <a:xfrm>
            <a:off x="3382963" y="4648200"/>
            <a:ext cx="993775" cy="76200"/>
            <a:chOff x="1536" y="2256"/>
            <a:chExt cx="626" cy="48"/>
          </a:xfrm>
        </p:grpSpPr>
        <p:sp>
          <p:nvSpPr>
            <p:cNvPr id="194705" name="Rectangle 48"/>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4706" name="Freeform 49"/>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94707" name="Line 50"/>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194585" name="Line 51"/>
          <p:cNvSpPr>
            <a:spLocks noChangeShapeType="1"/>
          </p:cNvSpPr>
          <p:nvPr/>
        </p:nvSpPr>
        <p:spPr bwMode="auto">
          <a:xfrm>
            <a:off x="4144963" y="38862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94586" name="Line 52"/>
          <p:cNvSpPr>
            <a:spLocks noChangeShapeType="1"/>
          </p:cNvSpPr>
          <p:nvPr/>
        </p:nvSpPr>
        <p:spPr bwMode="auto">
          <a:xfrm>
            <a:off x="3535363" y="38862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94587" name="Freeform 53"/>
          <p:cNvSpPr>
            <a:spLocks/>
          </p:cNvSpPr>
          <p:nvPr/>
        </p:nvSpPr>
        <p:spPr bwMode="auto">
          <a:xfrm flipV="1">
            <a:off x="3382963" y="1524000"/>
            <a:ext cx="914400" cy="1066800"/>
          </a:xfrm>
          <a:custGeom>
            <a:avLst/>
            <a:gdLst>
              <a:gd name="T0" fmla="*/ 0 w 576"/>
              <a:gd name="T1" fmla="*/ 0 h 672"/>
              <a:gd name="T2" fmla="*/ 2147483646 w 576"/>
              <a:gd name="T3" fmla="*/ 2147483646 h 672"/>
              <a:gd name="T4" fmla="*/ 2147483646 w 576"/>
              <a:gd name="T5" fmla="*/ 2147483646 h 672"/>
              <a:gd name="T6" fmla="*/ 2147483646 w 576"/>
              <a:gd name="T7" fmla="*/ 0 h 672"/>
              <a:gd name="T8" fmla="*/ 2147483646 w 576"/>
              <a:gd name="T9" fmla="*/ 0 h 672"/>
              <a:gd name="T10" fmla="*/ 2147483646 w 576"/>
              <a:gd name="T11" fmla="*/ 2147483646 h 672"/>
              <a:gd name="T12" fmla="*/ 2147483646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nvGrpSpPr>
          <p:cNvPr id="194588" name="Group 54"/>
          <p:cNvGrpSpPr>
            <a:grpSpLocks/>
          </p:cNvGrpSpPr>
          <p:nvPr/>
        </p:nvGrpSpPr>
        <p:grpSpPr bwMode="auto">
          <a:xfrm flipV="1">
            <a:off x="3382963" y="1600200"/>
            <a:ext cx="993775" cy="76200"/>
            <a:chOff x="1536" y="2256"/>
            <a:chExt cx="626" cy="48"/>
          </a:xfrm>
        </p:grpSpPr>
        <p:sp>
          <p:nvSpPr>
            <p:cNvPr id="194702" name="Rectangle 55"/>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4703" name="Freeform 56"/>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94704" name="Line 57"/>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94589" name="Group 58"/>
          <p:cNvGrpSpPr>
            <a:grpSpLocks/>
          </p:cNvGrpSpPr>
          <p:nvPr/>
        </p:nvGrpSpPr>
        <p:grpSpPr bwMode="auto">
          <a:xfrm flipV="1">
            <a:off x="3382963" y="2362200"/>
            <a:ext cx="993775" cy="76200"/>
            <a:chOff x="1536" y="2256"/>
            <a:chExt cx="626" cy="48"/>
          </a:xfrm>
        </p:grpSpPr>
        <p:sp>
          <p:nvSpPr>
            <p:cNvPr id="194699" name="Rectangle 59"/>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4700" name="Freeform 60"/>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94701" name="Line 61"/>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94590" name="Group 62"/>
          <p:cNvGrpSpPr>
            <a:grpSpLocks/>
          </p:cNvGrpSpPr>
          <p:nvPr/>
        </p:nvGrpSpPr>
        <p:grpSpPr bwMode="auto">
          <a:xfrm flipV="1">
            <a:off x="3382963" y="1981200"/>
            <a:ext cx="993775" cy="76200"/>
            <a:chOff x="1536" y="2256"/>
            <a:chExt cx="626" cy="48"/>
          </a:xfrm>
        </p:grpSpPr>
        <p:sp>
          <p:nvSpPr>
            <p:cNvPr id="194696" name="Rectangle 63"/>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4697" name="Freeform 64"/>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94698" name="Line 65"/>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194591" name="Line 66"/>
          <p:cNvSpPr>
            <a:spLocks noChangeShapeType="1"/>
          </p:cNvSpPr>
          <p:nvPr/>
        </p:nvSpPr>
        <p:spPr bwMode="auto">
          <a:xfrm flipV="1">
            <a:off x="4144963" y="25908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94592" name="Line 67"/>
          <p:cNvSpPr>
            <a:spLocks noChangeShapeType="1"/>
          </p:cNvSpPr>
          <p:nvPr/>
        </p:nvSpPr>
        <p:spPr bwMode="auto">
          <a:xfrm flipV="1">
            <a:off x="3535363" y="25908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94593" name="Rectangle 68"/>
          <p:cNvSpPr>
            <a:spLocks noChangeArrowheads="1"/>
          </p:cNvSpPr>
          <p:nvPr/>
        </p:nvSpPr>
        <p:spPr bwMode="auto">
          <a:xfrm>
            <a:off x="3078163"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4594" name="Freeform 69"/>
          <p:cNvSpPr>
            <a:spLocks/>
          </p:cNvSpPr>
          <p:nvPr/>
        </p:nvSpPr>
        <p:spPr bwMode="auto">
          <a:xfrm>
            <a:off x="3840163" y="3886200"/>
            <a:ext cx="685800" cy="1447800"/>
          </a:xfrm>
          <a:custGeom>
            <a:avLst/>
            <a:gdLst>
              <a:gd name="T0" fmla="*/ 0 w 432"/>
              <a:gd name="T1" fmla="*/ 2147483646 h 912"/>
              <a:gd name="T2" fmla="*/ 0 w 432"/>
              <a:gd name="T3" fmla="*/ 2147483646 h 912"/>
              <a:gd name="T4" fmla="*/ 2147483646 w 432"/>
              <a:gd name="T5" fmla="*/ 2147483646 h 912"/>
              <a:gd name="T6" fmla="*/ 2147483646 w 432"/>
              <a:gd name="T7" fmla="*/ 0 h 912"/>
              <a:gd name="T8" fmla="*/ 0 60000 65536"/>
              <a:gd name="T9" fmla="*/ 0 60000 65536"/>
              <a:gd name="T10" fmla="*/ 0 60000 65536"/>
              <a:gd name="T11" fmla="*/ 0 60000 65536"/>
              <a:gd name="T12" fmla="*/ 0 w 432"/>
              <a:gd name="T13" fmla="*/ 0 h 912"/>
              <a:gd name="T14" fmla="*/ 432 w 432"/>
              <a:gd name="T15" fmla="*/ 912 h 912"/>
            </a:gdLst>
            <a:ahLst/>
            <a:cxnLst>
              <a:cxn ang="T8">
                <a:pos x="T0" y="T1"/>
              </a:cxn>
              <a:cxn ang="T9">
                <a:pos x="T2" y="T3"/>
              </a:cxn>
              <a:cxn ang="T10">
                <a:pos x="T4" y="T5"/>
              </a:cxn>
              <a:cxn ang="T11">
                <a:pos x="T6" y="T7"/>
              </a:cxn>
            </a:cxnLst>
            <a:rect l="T12" t="T13" r="T14" b="T15"/>
            <a:pathLst>
              <a:path w="432" h="912">
                <a:moveTo>
                  <a:pt x="0" y="816"/>
                </a:moveTo>
                <a:lnTo>
                  <a:pt x="0" y="912"/>
                </a:lnTo>
                <a:lnTo>
                  <a:pt x="432" y="912"/>
                </a:lnTo>
                <a:lnTo>
                  <a:pt x="432" y="0"/>
                </a:lnTo>
              </a:path>
            </a:pathLst>
          </a:custGeom>
          <a:noFill/>
          <a:ln w="31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194595" name="Freeform 70"/>
          <p:cNvSpPr>
            <a:spLocks/>
          </p:cNvSpPr>
          <p:nvPr/>
        </p:nvSpPr>
        <p:spPr bwMode="auto">
          <a:xfrm flipV="1">
            <a:off x="3840163" y="1371600"/>
            <a:ext cx="685800" cy="1447800"/>
          </a:xfrm>
          <a:custGeom>
            <a:avLst/>
            <a:gdLst>
              <a:gd name="T0" fmla="*/ 0 w 432"/>
              <a:gd name="T1" fmla="*/ 2147483646 h 912"/>
              <a:gd name="T2" fmla="*/ 0 w 432"/>
              <a:gd name="T3" fmla="*/ 2147483646 h 912"/>
              <a:gd name="T4" fmla="*/ 2147483646 w 432"/>
              <a:gd name="T5" fmla="*/ 2147483646 h 912"/>
              <a:gd name="T6" fmla="*/ 2147483646 w 432"/>
              <a:gd name="T7" fmla="*/ 0 h 912"/>
              <a:gd name="T8" fmla="*/ 0 60000 65536"/>
              <a:gd name="T9" fmla="*/ 0 60000 65536"/>
              <a:gd name="T10" fmla="*/ 0 60000 65536"/>
              <a:gd name="T11" fmla="*/ 0 60000 65536"/>
              <a:gd name="T12" fmla="*/ 0 w 432"/>
              <a:gd name="T13" fmla="*/ 0 h 912"/>
              <a:gd name="T14" fmla="*/ 432 w 432"/>
              <a:gd name="T15" fmla="*/ 912 h 912"/>
            </a:gdLst>
            <a:ahLst/>
            <a:cxnLst>
              <a:cxn ang="T8">
                <a:pos x="T0" y="T1"/>
              </a:cxn>
              <a:cxn ang="T9">
                <a:pos x="T2" y="T3"/>
              </a:cxn>
              <a:cxn ang="T10">
                <a:pos x="T4" y="T5"/>
              </a:cxn>
              <a:cxn ang="T11">
                <a:pos x="T6" y="T7"/>
              </a:cxn>
            </a:cxnLst>
            <a:rect l="T12" t="T13" r="T14" b="T15"/>
            <a:pathLst>
              <a:path w="432" h="912">
                <a:moveTo>
                  <a:pt x="0" y="816"/>
                </a:moveTo>
                <a:lnTo>
                  <a:pt x="0" y="912"/>
                </a:lnTo>
                <a:lnTo>
                  <a:pt x="432" y="912"/>
                </a:lnTo>
                <a:lnTo>
                  <a:pt x="432" y="0"/>
                </a:lnTo>
              </a:path>
            </a:pathLst>
          </a:custGeom>
          <a:noFill/>
          <a:ln w="31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194596" name="Line 71"/>
          <p:cNvSpPr>
            <a:spLocks noChangeShapeType="1"/>
          </p:cNvSpPr>
          <p:nvPr/>
        </p:nvSpPr>
        <p:spPr bwMode="auto">
          <a:xfrm flipV="1">
            <a:off x="3154363" y="3886200"/>
            <a:ext cx="0" cy="1981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94597" name="Line 72"/>
          <p:cNvSpPr>
            <a:spLocks noChangeShapeType="1"/>
          </p:cNvSpPr>
          <p:nvPr/>
        </p:nvSpPr>
        <p:spPr bwMode="auto">
          <a:xfrm>
            <a:off x="3306763" y="3886200"/>
            <a:ext cx="0" cy="1981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94598" name="Freeform 73"/>
          <p:cNvSpPr>
            <a:spLocks/>
          </p:cNvSpPr>
          <p:nvPr/>
        </p:nvSpPr>
        <p:spPr bwMode="auto">
          <a:xfrm>
            <a:off x="5287963" y="4114800"/>
            <a:ext cx="914400" cy="1066800"/>
          </a:xfrm>
          <a:custGeom>
            <a:avLst/>
            <a:gdLst>
              <a:gd name="T0" fmla="*/ 0 w 576"/>
              <a:gd name="T1" fmla="*/ 0 h 672"/>
              <a:gd name="T2" fmla="*/ 2147483646 w 576"/>
              <a:gd name="T3" fmla="*/ 2147483646 h 672"/>
              <a:gd name="T4" fmla="*/ 2147483646 w 576"/>
              <a:gd name="T5" fmla="*/ 2147483646 h 672"/>
              <a:gd name="T6" fmla="*/ 2147483646 w 576"/>
              <a:gd name="T7" fmla="*/ 0 h 672"/>
              <a:gd name="T8" fmla="*/ 2147483646 w 576"/>
              <a:gd name="T9" fmla="*/ 0 h 672"/>
              <a:gd name="T10" fmla="*/ 2147483646 w 576"/>
              <a:gd name="T11" fmla="*/ 2147483646 h 672"/>
              <a:gd name="T12" fmla="*/ 2147483646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nvGrpSpPr>
          <p:cNvPr id="194599" name="Group 74"/>
          <p:cNvGrpSpPr>
            <a:grpSpLocks/>
          </p:cNvGrpSpPr>
          <p:nvPr/>
        </p:nvGrpSpPr>
        <p:grpSpPr bwMode="auto">
          <a:xfrm>
            <a:off x="5287963" y="5029200"/>
            <a:ext cx="993775" cy="76200"/>
            <a:chOff x="1536" y="2256"/>
            <a:chExt cx="626" cy="48"/>
          </a:xfrm>
        </p:grpSpPr>
        <p:sp>
          <p:nvSpPr>
            <p:cNvPr id="194693" name="Rectangle 75"/>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4694" name="Freeform 76"/>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94695" name="Line 77"/>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94600" name="Group 78"/>
          <p:cNvGrpSpPr>
            <a:grpSpLocks/>
          </p:cNvGrpSpPr>
          <p:nvPr/>
        </p:nvGrpSpPr>
        <p:grpSpPr bwMode="auto">
          <a:xfrm>
            <a:off x="5287963" y="4267200"/>
            <a:ext cx="993775" cy="76200"/>
            <a:chOff x="1536" y="2256"/>
            <a:chExt cx="626" cy="48"/>
          </a:xfrm>
        </p:grpSpPr>
        <p:sp>
          <p:nvSpPr>
            <p:cNvPr id="194690" name="Rectangle 79"/>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4691" name="Freeform 80"/>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94692" name="Line 81"/>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94601" name="Group 82"/>
          <p:cNvGrpSpPr>
            <a:grpSpLocks/>
          </p:cNvGrpSpPr>
          <p:nvPr/>
        </p:nvGrpSpPr>
        <p:grpSpPr bwMode="auto">
          <a:xfrm>
            <a:off x="5287963" y="4648200"/>
            <a:ext cx="993775" cy="76200"/>
            <a:chOff x="1536" y="2256"/>
            <a:chExt cx="626" cy="48"/>
          </a:xfrm>
        </p:grpSpPr>
        <p:sp>
          <p:nvSpPr>
            <p:cNvPr id="194687" name="Rectangle 83"/>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4688" name="Freeform 84"/>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94689" name="Line 85"/>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194602" name="Line 86"/>
          <p:cNvSpPr>
            <a:spLocks noChangeShapeType="1"/>
          </p:cNvSpPr>
          <p:nvPr/>
        </p:nvSpPr>
        <p:spPr bwMode="auto">
          <a:xfrm>
            <a:off x="6049963" y="38862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94603" name="Line 87"/>
          <p:cNvSpPr>
            <a:spLocks noChangeShapeType="1"/>
          </p:cNvSpPr>
          <p:nvPr/>
        </p:nvSpPr>
        <p:spPr bwMode="auto">
          <a:xfrm>
            <a:off x="5440363" y="38862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94604" name="Freeform 88"/>
          <p:cNvSpPr>
            <a:spLocks/>
          </p:cNvSpPr>
          <p:nvPr/>
        </p:nvSpPr>
        <p:spPr bwMode="auto">
          <a:xfrm flipV="1">
            <a:off x="5287963" y="1524000"/>
            <a:ext cx="914400" cy="1066800"/>
          </a:xfrm>
          <a:custGeom>
            <a:avLst/>
            <a:gdLst>
              <a:gd name="T0" fmla="*/ 0 w 576"/>
              <a:gd name="T1" fmla="*/ 0 h 672"/>
              <a:gd name="T2" fmla="*/ 2147483646 w 576"/>
              <a:gd name="T3" fmla="*/ 2147483646 h 672"/>
              <a:gd name="T4" fmla="*/ 2147483646 w 576"/>
              <a:gd name="T5" fmla="*/ 2147483646 h 672"/>
              <a:gd name="T6" fmla="*/ 2147483646 w 576"/>
              <a:gd name="T7" fmla="*/ 0 h 672"/>
              <a:gd name="T8" fmla="*/ 2147483646 w 576"/>
              <a:gd name="T9" fmla="*/ 0 h 672"/>
              <a:gd name="T10" fmla="*/ 2147483646 w 576"/>
              <a:gd name="T11" fmla="*/ 2147483646 h 672"/>
              <a:gd name="T12" fmla="*/ 2147483646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nvGrpSpPr>
          <p:cNvPr id="194605" name="Group 89"/>
          <p:cNvGrpSpPr>
            <a:grpSpLocks/>
          </p:cNvGrpSpPr>
          <p:nvPr/>
        </p:nvGrpSpPr>
        <p:grpSpPr bwMode="auto">
          <a:xfrm flipV="1">
            <a:off x="5287963" y="1600200"/>
            <a:ext cx="993775" cy="76200"/>
            <a:chOff x="1536" y="2256"/>
            <a:chExt cx="626" cy="48"/>
          </a:xfrm>
        </p:grpSpPr>
        <p:sp>
          <p:nvSpPr>
            <p:cNvPr id="194684" name="Rectangle 90"/>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4685" name="Freeform 91"/>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94686" name="Line 92"/>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94606" name="Group 93"/>
          <p:cNvGrpSpPr>
            <a:grpSpLocks/>
          </p:cNvGrpSpPr>
          <p:nvPr/>
        </p:nvGrpSpPr>
        <p:grpSpPr bwMode="auto">
          <a:xfrm flipV="1">
            <a:off x="5287963" y="2362200"/>
            <a:ext cx="993775" cy="76200"/>
            <a:chOff x="1536" y="2256"/>
            <a:chExt cx="626" cy="48"/>
          </a:xfrm>
        </p:grpSpPr>
        <p:sp>
          <p:nvSpPr>
            <p:cNvPr id="194681" name="Rectangle 94"/>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4682" name="Freeform 95"/>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94683" name="Line 96"/>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94607" name="Group 97"/>
          <p:cNvGrpSpPr>
            <a:grpSpLocks/>
          </p:cNvGrpSpPr>
          <p:nvPr/>
        </p:nvGrpSpPr>
        <p:grpSpPr bwMode="auto">
          <a:xfrm flipV="1">
            <a:off x="5287963" y="1981200"/>
            <a:ext cx="993775" cy="76200"/>
            <a:chOff x="1536" y="2256"/>
            <a:chExt cx="626" cy="48"/>
          </a:xfrm>
        </p:grpSpPr>
        <p:sp>
          <p:nvSpPr>
            <p:cNvPr id="194678" name="Rectangle 98"/>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4679" name="Freeform 99"/>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94680" name="Line 100"/>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194608" name="Line 101"/>
          <p:cNvSpPr>
            <a:spLocks noChangeShapeType="1"/>
          </p:cNvSpPr>
          <p:nvPr/>
        </p:nvSpPr>
        <p:spPr bwMode="auto">
          <a:xfrm flipV="1">
            <a:off x="6049963" y="25908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94609" name="Line 102"/>
          <p:cNvSpPr>
            <a:spLocks noChangeShapeType="1"/>
          </p:cNvSpPr>
          <p:nvPr/>
        </p:nvSpPr>
        <p:spPr bwMode="auto">
          <a:xfrm flipV="1">
            <a:off x="5440363" y="25908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94610" name="Rectangle 103"/>
          <p:cNvSpPr>
            <a:spLocks noChangeArrowheads="1"/>
          </p:cNvSpPr>
          <p:nvPr/>
        </p:nvSpPr>
        <p:spPr bwMode="auto">
          <a:xfrm>
            <a:off x="4983163"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4611" name="Freeform 104"/>
          <p:cNvSpPr>
            <a:spLocks/>
          </p:cNvSpPr>
          <p:nvPr/>
        </p:nvSpPr>
        <p:spPr bwMode="auto">
          <a:xfrm>
            <a:off x="5745163" y="3886200"/>
            <a:ext cx="685800" cy="1447800"/>
          </a:xfrm>
          <a:custGeom>
            <a:avLst/>
            <a:gdLst>
              <a:gd name="T0" fmla="*/ 0 w 432"/>
              <a:gd name="T1" fmla="*/ 2147483646 h 912"/>
              <a:gd name="T2" fmla="*/ 0 w 432"/>
              <a:gd name="T3" fmla="*/ 2147483646 h 912"/>
              <a:gd name="T4" fmla="*/ 2147483646 w 432"/>
              <a:gd name="T5" fmla="*/ 2147483646 h 912"/>
              <a:gd name="T6" fmla="*/ 2147483646 w 432"/>
              <a:gd name="T7" fmla="*/ 0 h 912"/>
              <a:gd name="T8" fmla="*/ 0 60000 65536"/>
              <a:gd name="T9" fmla="*/ 0 60000 65536"/>
              <a:gd name="T10" fmla="*/ 0 60000 65536"/>
              <a:gd name="T11" fmla="*/ 0 60000 65536"/>
              <a:gd name="T12" fmla="*/ 0 w 432"/>
              <a:gd name="T13" fmla="*/ 0 h 912"/>
              <a:gd name="T14" fmla="*/ 432 w 432"/>
              <a:gd name="T15" fmla="*/ 912 h 912"/>
            </a:gdLst>
            <a:ahLst/>
            <a:cxnLst>
              <a:cxn ang="T8">
                <a:pos x="T0" y="T1"/>
              </a:cxn>
              <a:cxn ang="T9">
                <a:pos x="T2" y="T3"/>
              </a:cxn>
              <a:cxn ang="T10">
                <a:pos x="T4" y="T5"/>
              </a:cxn>
              <a:cxn ang="T11">
                <a:pos x="T6" y="T7"/>
              </a:cxn>
            </a:cxnLst>
            <a:rect l="T12" t="T13" r="T14" b="T15"/>
            <a:pathLst>
              <a:path w="432" h="912">
                <a:moveTo>
                  <a:pt x="0" y="816"/>
                </a:moveTo>
                <a:lnTo>
                  <a:pt x="0" y="912"/>
                </a:lnTo>
                <a:lnTo>
                  <a:pt x="432" y="912"/>
                </a:lnTo>
                <a:lnTo>
                  <a:pt x="432" y="0"/>
                </a:lnTo>
              </a:path>
            </a:pathLst>
          </a:custGeom>
          <a:noFill/>
          <a:ln w="31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194612" name="Freeform 105"/>
          <p:cNvSpPr>
            <a:spLocks/>
          </p:cNvSpPr>
          <p:nvPr/>
        </p:nvSpPr>
        <p:spPr bwMode="auto">
          <a:xfrm flipV="1">
            <a:off x="5745163" y="1371600"/>
            <a:ext cx="685800" cy="1447800"/>
          </a:xfrm>
          <a:custGeom>
            <a:avLst/>
            <a:gdLst>
              <a:gd name="T0" fmla="*/ 0 w 432"/>
              <a:gd name="T1" fmla="*/ 2147483646 h 912"/>
              <a:gd name="T2" fmla="*/ 0 w 432"/>
              <a:gd name="T3" fmla="*/ 2147483646 h 912"/>
              <a:gd name="T4" fmla="*/ 2147483646 w 432"/>
              <a:gd name="T5" fmla="*/ 2147483646 h 912"/>
              <a:gd name="T6" fmla="*/ 2147483646 w 432"/>
              <a:gd name="T7" fmla="*/ 0 h 912"/>
              <a:gd name="T8" fmla="*/ 0 60000 65536"/>
              <a:gd name="T9" fmla="*/ 0 60000 65536"/>
              <a:gd name="T10" fmla="*/ 0 60000 65536"/>
              <a:gd name="T11" fmla="*/ 0 60000 65536"/>
              <a:gd name="T12" fmla="*/ 0 w 432"/>
              <a:gd name="T13" fmla="*/ 0 h 912"/>
              <a:gd name="T14" fmla="*/ 432 w 432"/>
              <a:gd name="T15" fmla="*/ 912 h 912"/>
            </a:gdLst>
            <a:ahLst/>
            <a:cxnLst>
              <a:cxn ang="T8">
                <a:pos x="T0" y="T1"/>
              </a:cxn>
              <a:cxn ang="T9">
                <a:pos x="T2" y="T3"/>
              </a:cxn>
              <a:cxn ang="T10">
                <a:pos x="T4" y="T5"/>
              </a:cxn>
              <a:cxn ang="T11">
                <a:pos x="T6" y="T7"/>
              </a:cxn>
            </a:cxnLst>
            <a:rect l="T12" t="T13" r="T14" b="T15"/>
            <a:pathLst>
              <a:path w="432" h="912">
                <a:moveTo>
                  <a:pt x="0" y="816"/>
                </a:moveTo>
                <a:lnTo>
                  <a:pt x="0" y="912"/>
                </a:lnTo>
                <a:lnTo>
                  <a:pt x="432" y="912"/>
                </a:lnTo>
                <a:lnTo>
                  <a:pt x="432" y="0"/>
                </a:lnTo>
              </a:path>
            </a:pathLst>
          </a:custGeom>
          <a:noFill/>
          <a:ln w="31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194613" name="Line 106"/>
          <p:cNvSpPr>
            <a:spLocks noChangeShapeType="1"/>
          </p:cNvSpPr>
          <p:nvPr/>
        </p:nvSpPr>
        <p:spPr bwMode="auto">
          <a:xfrm flipV="1">
            <a:off x="5059363" y="3886200"/>
            <a:ext cx="0" cy="1981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94614" name="Line 107"/>
          <p:cNvSpPr>
            <a:spLocks noChangeShapeType="1"/>
          </p:cNvSpPr>
          <p:nvPr/>
        </p:nvSpPr>
        <p:spPr bwMode="auto">
          <a:xfrm>
            <a:off x="5211763" y="3886200"/>
            <a:ext cx="0" cy="1981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94615" name="Freeform 108"/>
          <p:cNvSpPr>
            <a:spLocks/>
          </p:cNvSpPr>
          <p:nvPr/>
        </p:nvSpPr>
        <p:spPr bwMode="auto">
          <a:xfrm>
            <a:off x="7192963" y="4114800"/>
            <a:ext cx="914400" cy="1066800"/>
          </a:xfrm>
          <a:custGeom>
            <a:avLst/>
            <a:gdLst>
              <a:gd name="T0" fmla="*/ 0 w 576"/>
              <a:gd name="T1" fmla="*/ 0 h 672"/>
              <a:gd name="T2" fmla="*/ 2147483646 w 576"/>
              <a:gd name="T3" fmla="*/ 2147483646 h 672"/>
              <a:gd name="T4" fmla="*/ 2147483646 w 576"/>
              <a:gd name="T5" fmla="*/ 2147483646 h 672"/>
              <a:gd name="T6" fmla="*/ 2147483646 w 576"/>
              <a:gd name="T7" fmla="*/ 0 h 672"/>
              <a:gd name="T8" fmla="*/ 2147483646 w 576"/>
              <a:gd name="T9" fmla="*/ 0 h 672"/>
              <a:gd name="T10" fmla="*/ 2147483646 w 576"/>
              <a:gd name="T11" fmla="*/ 2147483646 h 672"/>
              <a:gd name="T12" fmla="*/ 2147483646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nvGrpSpPr>
          <p:cNvPr id="194616" name="Group 109"/>
          <p:cNvGrpSpPr>
            <a:grpSpLocks/>
          </p:cNvGrpSpPr>
          <p:nvPr/>
        </p:nvGrpSpPr>
        <p:grpSpPr bwMode="auto">
          <a:xfrm>
            <a:off x="7192963" y="5029200"/>
            <a:ext cx="993775" cy="76200"/>
            <a:chOff x="1536" y="2256"/>
            <a:chExt cx="626" cy="48"/>
          </a:xfrm>
        </p:grpSpPr>
        <p:sp>
          <p:nvSpPr>
            <p:cNvPr id="194675" name="Rectangle 110"/>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4676" name="Freeform 111"/>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94677" name="Line 112"/>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94617" name="Group 113"/>
          <p:cNvGrpSpPr>
            <a:grpSpLocks/>
          </p:cNvGrpSpPr>
          <p:nvPr/>
        </p:nvGrpSpPr>
        <p:grpSpPr bwMode="auto">
          <a:xfrm>
            <a:off x="7192963" y="4267200"/>
            <a:ext cx="993775" cy="76200"/>
            <a:chOff x="1536" y="2256"/>
            <a:chExt cx="626" cy="48"/>
          </a:xfrm>
        </p:grpSpPr>
        <p:sp>
          <p:nvSpPr>
            <p:cNvPr id="194672" name="Rectangle 114"/>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4673" name="Freeform 115"/>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94674" name="Line 116"/>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94618" name="Group 117"/>
          <p:cNvGrpSpPr>
            <a:grpSpLocks/>
          </p:cNvGrpSpPr>
          <p:nvPr/>
        </p:nvGrpSpPr>
        <p:grpSpPr bwMode="auto">
          <a:xfrm>
            <a:off x="7192963" y="4648200"/>
            <a:ext cx="993775" cy="76200"/>
            <a:chOff x="1536" y="2256"/>
            <a:chExt cx="626" cy="48"/>
          </a:xfrm>
        </p:grpSpPr>
        <p:sp>
          <p:nvSpPr>
            <p:cNvPr id="194669" name="Rectangle 118"/>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4670" name="Freeform 119"/>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94671" name="Line 120"/>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194619" name="Line 121"/>
          <p:cNvSpPr>
            <a:spLocks noChangeShapeType="1"/>
          </p:cNvSpPr>
          <p:nvPr/>
        </p:nvSpPr>
        <p:spPr bwMode="auto">
          <a:xfrm>
            <a:off x="7954963" y="38862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94620" name="Line 122"/>
          <p:cNvSpPr>
            <a:spLocks noChangeShapeType="1"/>
          </p:cNvSpPr>
          <p:nvPr/>
        </p:nvSpPr>
        <p:spPr bwMode="auto">
          <a:xfrm>
            <a:off x="7345363" y="38862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94621" name="Freeform 123"/>
          <p:cNvSpPr>
            <a:spLocks/>
          </p:cNvSpPr>
          <p:nvPr/>
        </p:nvSpPr>
        <p:spPr bwMode="auto">
          <a:xfrm flipV="1">
            <a:off x="7192963" y="1524000"/>
            <a:ext cx="914400" cy="1066800"/>
          </a:xfrm>
          <a:custGeom>
            <a:avLst/>
            <a:gdLst>
              <a:gd name="T0" fmla="*/ 0 w 576"/>
              <a:gd name="T1" fmla="*/ 0 h 672"/>
              <a:gd name="T2" fmla="*/ 2147483646 w 576"/>
              <a:gd name="T3" fmla="*/ 2147483646 h 672"/>
              <a:gd name="T4" fmla="*/ 2147483646 w 576"/>
              <a:gd name="T5" fmla="*/ 2147483646 h 672"/>
              <a:gd name="T6" fmla="*/ 2147483646 w 576"/>
              <a:gd name="T7" fmla="*/ 0 h 672"/>
              <a:gd name="T8" fmla="*/ 2147483646 w 576"/>
              <a:gd name="T9" fmla="*/ 0 h 672"/>
              <a:gd name="T10" fmla="*/ 2147483646 w 576"/>
              <a:gd name="T11" fmla="*/ 2147483646 h 672"/>
              <a:gd name="T12" fmla="*/ 2147483646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nvGrpSpPr>
          <p:cNvPr id="194622" name="Group 124"/>
          <p:cNvGrpSpPr>
            <a:grpSpLocks/>
          </p:cNvGrpSpPr>
          <p:nvPr/>
        </p:nvGrpSpPr>
        <p:grpSpPr bwMode="auto">
          <a:xfrm flipV="1">
            <a:off x="7192963" y="1600200"/>
            <a:ext cx="993775" cy="76200"/>
            <a:chOff x="1536" y="2256"/>
            <a:chExt cx="626" cy="48"/>
          </a:xfrm>
        </p:grpSpPr>
        <p:sp>
          <p:nvSpPr>
            <p:cNvPr id="194666" name="Rectangle 125"/>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4667" name="Freeform 126"/>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94668" name="Line 127"/>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94623" name="Group 128"/>
          <p:cNvGrpSpPr>
            <a:grpSpLocks/>
          </p:cNvGrpSpPr>
          <p:nvPr/>
        </p:nvGrpSpPr>
        <p:grpSpPr bwMode="auto">
          <a:xfrm flipV="1">
            <a:off x="7192963" y="2362200"/>
            <a:ext cx="993775" cy="76200"/>
            <a:chOff x="1536" y="2256"/>
            <a:chExt cx="626" cy="48"/>
          </a:xfrm>
        </p:grpSpPr>
        <p:sp>
          <p:nvSpPr>
            <p:cNvPr id="194663" name="Rectangle 129"/>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4664" name="Freeform 130"/>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94665" name="Line 131"/>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94624" name="Group 132"/>
          <p:cNvGrpSpPr>
            <a:grpSpLocks/>
          </p:cNvGrpSpPr>
          <p:nvPr/>
        </p:nvGrpSpPr>
        <p:grpSpPr bwMode="auto">
          <a:xfrm flipV="1">
            <a:off x="7192963" y="1981200"/>
            <a:ext cx="993775" cy="76200"/>
            <a:chOff x="1536" y="2256"/>
            <a:chExt cx="626" cy="48"/>
          </a:xfrm>
        </p:grpSpPr>
        <p:sp>
          <p:nvSpPr>
            <p:cNvPr id="194660" name="Rectangle 133"/>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4661" name="Freeform 134"/>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zh-CN" altLang="en-US"/>
            </a:p>
          </p:txBody>
        </p:sp>
        <p:sp>
          <p:nvSpPr>
            <p:cNvPr id="194662" name="Line 135"/>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194625" name="Line 136"/>
          <p:cNvSpPr>
            <a:spLocks noChangeShapeType="1"/>
          </p:cNvSpPr>
          <p:nvPr/>
        </p:nvSpPr>
        <p:spPr bwMode="auto">
          <a:xfrm flipV="1">
            <a:off x="7954963" y="25908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94626" name="Line 137"/>
          <p:cNvSpPr>
            <a:spLocks noChangeShapeType="1"/>
          </p:cNvSpPr>
          <p:nvPr/>
        </p:nvSpPr>
        <p:spPr bwMode="auto">
          <a:xfrm flipV="1">
            <a:off x="7345363" y="25908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94627" name="Rectangle 138"/>
          <p:cNvSpPr>
            <a:spLocks noChangeArrowheads="1"/>
          </p:cNvSpPr>
          <p:nvPr/>
        </p:nvSpPr>
        <p:spPr bwMode="auto">
          <a:xfrm>
            <a:off x="6888163"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4628" name="Freeform 139"/>
          <p:cNvSpPr>
            <a:spLocks/>
          </p:cNvSpPr>
          <p:nvPr/>
        </p:nvSpPr>
        <p:spPr bwMode="auto">
          <a:xfrm>
            <a:off x="7650163" y="3886200"/>
            <a:ext cx="685800" cy="1447800"/>
          </a:xfrm>
          <a:custGeom>
            <a:avLst/>
            <a:gdLst>
              <a:gd name="T0" fmla="*/ 0 w 432"/>
              <a:gd name="T1" fmla="*/ 2147483646 h 912"/>
              <a:gd name="T2" fmla="*/ 0 w 432"/>
              <a:gd name="T3" fmla="*/ 2147483646 h 912"/>
              <a:gd name="T4" fmla="*/ 2147483646 w 432"/>
              <a:gd name="T5" fmla="*/ 2147483646 h 912"/>
              <a:gd name="T6" fmla="*/ 2147483646 w 432"/>
              <a:gd name="T7" fmla="*/ 0 h 912"/>
              <a:gd name="T8" fmla="*/ 0 60000 65536"/>
              <a:gd name="T9" fmla="*/ 0 60000 65536"/>
              <a:gd name="T10" fmla="*/ 0 60000 65536"/>
              <a:gd name="T11" fmla="*/ 0 60000 65536"/>
              <a:gd name="T12" fmla="*/ 0 w 432"/>
              <a:gd name="T13" fmla="*/ 0 h 912"/>
              <a:gd name="T14" fmla="*/ 432 w 432"/>
              <a:gd name="T15" fmla="*/ 912 h 912"/>
            </a:gdLst>
            <a:ahLst/>
            <a:cxnLst>
              <a:cxn ang="T8">
                <a:pos x="T0" y="T1"/>
              </a:cxn>
              <a:cxn ang="T9">
                <a:pos x="T2" y="T3"/>
              </a:cxn>
              <a:cxn ang="T10">
                <a:pos x="T4" y="T5"/>
              </a:cxn>
              <a:cxn ang="T11">
                <a:pos x="T6" y="T7"/>
              </a:cxn>
            </a:cxnLst>
            <a:rect l="T12" t="T13" r="T14" b="T15"/>
            <a:pathLst>
              <a:path w="432" h="912">
                <a:moveTo>
                  <a:pt x="0" y="816"/>
                </a:moveTo>
                <a:lnTo>
                  <a:pt x="0" y="912"/>
                </a:lnTo>
                <a:lnTo>
                  <a:pt x="432" y="912"/>
                </a:lnTo>
                <a:lnTo>
                  <a:pt x="432" y="0"/>
                </a:lnTo>
              </a:path>
            </a:pathLst>
          </a:custGeom>
          <a:noFill/>
          <a:ln w="31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194629" name="Freeform 140"/>
          <p:cNvSpPr>
            <a:spLocks/>
          </p:cNvSpPr>
          <p:nvPr/>
        </p:nvSpPr>
        <p:spPr bwMode="auto">
          <a:xfrm flipV="1">
            <a:off x="7650163" y="1371600"/>
            <a:ext cx="685800" cy="1447800"/>
          </a:xfrm>
          <a:custGeom>
            <a:avLst/>
            <a:gdLst>
              <a:gd name="T0" fmla="*/ 0 w 432"/>
              <a:gd name="T1" fmla="*/ 2147483646 h 912"/>
              <a:gd name="T2" fmla="*/ 0 w 432"/>
              <a:gd name="T3" fmla="*/ 2147483646 h 912"/>
              <a:gd name="T4" fmla="*/ 2147483646 w 432"/>
              <a:gd name="T5" fmla="*/ 2147483646 h 912"/>
              <a:gd name="T6" fmla="*/ 2147483646 w 432"/>
              <a:gd name="T7" fmla="*/ 0 h 912"/>
              <a:gd name="T8" fmla="*/ 0 60000 65536"/>
              <a:gd name="T9" fmla="*/ 0 60000 65536"/>
              <a:gd name="T10" fmla="*/ 0 60000 65536"/>
              <a:gd name="T11" fmla="*/ 0 60000 65536"/>
              <a:gd name="T12" fmla="*/ 0 w 432"/>
              <a:gd name="T13" fmla="*/ 0 h 912"/>
              <a:gd name="T14" fmla="*/ 432 w 432"/>
              <a:gd name="T15" fmla="*/ 912 h 912"/>
            </a:gdLst>
            <a:ahLst/>
            <a:cxnLst>
              <a:cxn ang="T8">
                <a:pos x="T0" y="T1"/>
              </a:cxn>
              <a:cxn ang="T9">
                <a:pos x="T2" y="T3"/>
              </a:cxn>
              <a:cxn ang="T10">
                <a:pos x="T4" y="T5"/>
              </a:cxn>
              <a:cxn ang="T11">
                <a:pos x="T6" y="T7"/>
              </a:cxn>
            </a:cxnLst>
            <a:rect l="T12" t="T13" r="T14" b="T15"/>
            <a:pathLst>
              <a:path w="432" h="912">
                <a:moveTo>
                  <a:pt x="0" y="816"/>
                </a:moveTo>
                <a:lnTo>
                  <a:pt x="0" y="912"/>
                </a:lnTo>
                <a:lnTo>
                  <a:pt x="432" y="912"/>
                </a:lnTo>
                <a:lnTo>
                  <a:pt x="432" y="0"/>
                </a:lnTo>
              </a:path>
            </a:pathLst>
          </a:custGeom>
          <a:noFill/>
          <a:ln w="31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194630" name="Line 141"/>
          <p:cNvSpPr>
            <a:spLocks noChangeShapeType="1"/>
          </p:cNvSpPr>
          <p:nvPr/>
        </p:nvSpPr>
        <p:spPr bwMode="auto">
          <a:xfrm flipV="1">
            <a:off x="6964363" y="3886200"/>
            <a:ext cx="0" cy="1981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94631" name="Line 142"/>
          <p:cNvSpPr>
            <a:spLocks noChangeShapeType="1"/>
          </p:cNvSpPr>
          <p:nvPr/>
        </p:nvSpPr>
        <p:spPr bwMode="auto">
          <a:xfrm>
            <a:off x="7116763" y="3886200"/>
            <a:ext cx="0" cy="1981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nvGrpSpPr>
          <p:cNvPr id="194632" name="Group 143"/>
          <p:cNvGrpSpPr>
            <a:grpSpLocks/>
          </p:cNvGrpSpPr>
          <p:nvPr/>
        </p:nvGrpSpPr>
        <p:grpSpPr bwMode="auto">
          <a:xfrm>
            <a:off x="-44450" y="1143000"/>
            <a:ext cx="2894013" cy="4495800"/>
            <a:chOff x="193" y="816"/>
            <a:chExt cx="1823" cy="2832"/>
          </a:xfrm>
        </p:grpSpPr>
        <p:sp>
          <p:nvSpPr>
            <p:cNvPr id="194657" name="AutoShape 144"/>
            <p:cNvSpPr>
              <a:spLocks noChangeArrowheads="1"/>
            </p:cNvSpPr>
            <p:nvPr/>
          </p:nvSpPr>
          <p:spPr bwMode="auto">
            <a:xfrm>
              <a:off x="864" y="816"/>
              <a:ext cx="1152" cy="2736"/>
            </a:xfrm>
            <a:prstGeom prst="roundRect">
              <a:avLst>
                <a:gd name="adj" fmla="val 16667"/>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4658" name="Line 145"/>
            <p:cNvSpPr>
              <a:spLocks noChangeShapeType="1"/>
            </p:cNvSpPr>
            <p:nvPr/>
          </p:nvSpPr>
          <p:spPr bwMode="auto">
            <a:xfrm flipH="1">
              <a:off x="576" y="3312"/>
              <a:ext cx="286" cy="152"/>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94659" name="Text Box 146"/>
            <p:cNvSpPr txBox="1">
              <a:spLocks noChangeArrowheads="1"/>
            </p:cNvSpPr>
            <p:nvPr/>
          </p:nvSpPr>
          <p:spPr bwMode="auto">
            <a:xfrm>
              <a:off x="193" y="3417"/>
              <a:ext cx="4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i="1">
                  <a:solidFill>
                    <a:srgbClr val="996600"/>
                  </a:solidFill>
                  <a:latin typeface="Verdana" panose="020B0604030504040204" pitchFamily="34" charset="0"/>
                  <a:ea typeface="Gulim" pitchFamily="34" charset="-127"/>
                </a:rPr>
                <a:t>Lane</a:t>
              </a:r>
            </a:p>
          </p:txBody>
        </p:sp>
      </p:grpSp>
      <p:grpSp>
        <p:nvGrpSpPr>
          <p:cNvPr id="194633" name="Group 147"/>
          <p:cNvGrpSpPr>
            <a:grpSpLocks/>
          </p:cNvGrpSpPr>
          <p:nvPr/>
        </p:nvGrpSpPr>
        <p:grpSpPr bwMode="auto">
          <a:xfrm>
            <a:off x="1173163" y="852488"/>
            <a:ext cx="7391400" cy="1814512"/>
            <a:chOff x="960" y="633"/>
            <a:chExt cx="4656" cy="1143"/>
          </a:xfrm>
        </p:grpSpPr>
        <p:sp>
          <p:nvSpPr>
            <p:cNvPr id="194654" name="AutoShape 148"/>
            <p:cNvSpPr>
              <a:spLocks noChangeArrowheads="1"/>
            </p:cNvSpPr>
            <p:nvPr/>
          </p:nvSpPr>
          <p:spPr bwMode="auto">
            <a:xfrm>
              <a:off x="960" y="912"/>
              <a:ext cx="4656" cy="864"/>
            </a:xfrm>
            <a:prstGeom prst="roundRect">
              <a:avLst>
                <a:gd name="adj" fmla="val 16667"/>
              </a:avLst>
            </a:pr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4655" name="Line 149"/>
            <p:cNvSpPr>
              <a:spLocks noChangeShapeType="1"/>
            </p:cNvSpPr>
            <p:nvPr/>
          </p:nvSpPr>
          <p:spPr bwMode="auto">
            <a:xfrm flipV="1">
              <a:off x="3504" y="768"/>
              <a:ext cx="240" cy="144"/>
            </a:xfrm>
            <a:prstGeom prst="line">
              <a:avLst/>
            </a:prstGeom>
            <a:noFill/>
            <a:ln w="38100">
              <a:solidFill>
                <a:schemeClr val="accent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94656" name="Text Box 150"/>
            <p:cNvSpPr txBox="1">
              <a:spLocks noChangeArrowheads="1"/>
            </p:cNvSpPr>
            <p:nvPr/>
          </p:nvSpPr>
          <p:spPr bwMode="auto">
            <a:xfrm>
              <a:off x="3736" y="633"/>
              <a:ext cx="120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i="1">
                  <a:solidFill>
                    <a:srgbClr val="CC9900"/>
                  </a:solidFill>
                  <a:latin typeface="Verdana" panose="020B0604030504040204" pitchFamily="34" charset="0"/>
                  <a:ea typeface="Gulim" pitchFamily="34" charset="-127"/>
                </a:rPr>
                <a:t>Functional Unit</a:t>
              </a:r>
            </a:p>
          </p:txBody>
        </p:sp>
      </p:grpSp>
      <p:sp>
        <p:nvSpPr>
          <p:cNvPr id="194634" name="Text Box 151"/>
          <p:cNvSpPr txBox="1">
            <a:spLocks noChangeArrowheads="1"/>
          </p:cNvSpPr>
          <p:nvPr/>
        </p:nvSpPr>
        <p:spPr bwMode="auto">
          <a:xfrm>
            <a:off x="-26988" y="2209800"/>
            <a:ext cx="1198563"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en-US" altLang="ko-KR" sz="1600" i="1">
              <a:solidFill>
                <a:srgbClr val="0000FF"/>
              </a:solidFill>
              <a:latin typeface="Verdana" panose="020B0604030504040204" pitchFamily="34" charset="0"/>
              <a:ea typeface="Gulim" pitchFamily="34" charset="-127"/>
            </a:endParaRPr>
          </a:p>
          <a:p>
            <a:pPr eaLnBrk="1" hangingPunct="1">
              <a:lnSpc>
                <a:spcPct val="100000"/>
              </a:lnSpc>
              <a:spcBef>
                <a:spcPct val="0"/>
              </a:spcBef>
              <a:buFontTx/>
              <a:buNone/>
            </a:pPr>
            <a:r>
              <a:rPr lang="en-US" altLang="ko-KR" sz="1600" i="1">
                <a:solidFill>
                  <a:srgbClr val="0000FF"/>
                </a:solidFill>
                <a:latin typeface="Verdana" panose="020B0604030504040204" pitchFamily="34" charset="0"/>
                <a:ea typeface="Gulim" pitchFamily="34" charset="-127"/>
              </a:rPr>
              <a:t>Registers</a:t>
            </a:r>
          </a:p>
          <a:p>
            <a:pPr eaLnBrk="1" hangingPunct="1">
              <a:lnSpc>
                <a:spcPct val="100000"/>
              </a:lnSpc>
              <a:spcBef>
                <a:spcPct val="0"/>
              </a:spcBef>
              <a:buFontTx/>
              <a:buNone/>
            </a:pPr>
            <a:r>
              <a:rPr lang="en-US" altLang="ko-KR" sz="1600" i="1">
                <a:solidFill>
                  <a:srgbClr val="0000FF"/>
                </a:solidFill>
                <a:latin typeface="Verdana" panose="020B0604030504040204" pitchFamily="34" charset="0"/>
                <a:ea typeface="Gulim" pitchFamily="34" charset="-127"/>
              </a:rPr>
              <a:t>for each </a:t>
            </a:r>
          </a:p>
          <a:p>
            <a:pPr eaLnBrk="1" hangingPunct="1">
              <a:lnSpc>
                <a:spcPct val="100000"/>
              </a:lnSpc>
              <a:spcBef>
                <a:spcPct val="0"/>
              </a:spcBef>
              <a:buFontTx/>
              <a:buNone/>
            </a:pPr>
            <a:r>
              <a:rPr lang="en-US" altLang="ko-KR" sz="1600" i="1">
                <a:solidFill>
                  <a:srgbClr val="0000FF"/>
                </a:solidFill>
                <a:latin typeface="Verdana" panose="020B0604030504040204" pitchFamily="34" charset="0"/>
                <a:ea typeface="Gulim" pitchFamily="34" charset="-127"/>
              </a:rPr>
              <a:t>Thread</a:t>
            </a:r>
          </a:p>
        </p:txBody>
      </p:sp>
      <p:sp>
        <p:nvSpPr>
          <p:cNvPr id="194635" name="Line 152"/>
          <p:cNvSpPr>
            <a:spLocks noChangeShapeType="1"/>
          </p:cNvSpPr>
          <p:nvPr/>
        </p:nvSpPr>
        <p:spPr bwMode="auto">
          <a:xfrm flipH="1" flipV="1">
            <a:off x="676275" y="3233738"/>
            <a:ext cx="496888" cy="16986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94636" name="Rectangle 153"/>
          <p:cNvSpPr>
            <a:spLocks noChangeArrowheads="1"/>
          </p:cNvSpPr>
          <p:nvPr/>
        </p:nvSpPr>
        <p:spPr bwMode="auto">
          <a:xfrm>
            <a:off x="1096963" y="5867400"/>
            <a:ext cx="7315200" cy="5334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800" i="1">
                <a:solidFill>
                  <a:srgbClr val="000000"/>
                </a:solidFill>
                <a:latin typeface="Verdana" panose="020B0604030504040204" pitchFamily="34" charset="0"/>
                <a:ea typeface="Gulim" pitchFamily="34" charset="-127"/>
              </a:rPr>
              <a:t>Memory Subsystem</a:t>
            </a:r>
          </a:p>
        </p:txBody>
      </p:sp>
      <p:sp>
        <p:nvSpPr>
          <p:cNvPr id="194637" name="Text Box 154"/>
          <p:cNvSpPr txBox="1">
            <a:spLocks noChangeArrowheads="1"/>
          </p:cNvSpPr>
          <p:nvPr/>
        </p:nvSpPr>
        <p:spPr bwMode="auto">
          <a:xfrm>
            <a:off x="1325563" y="2919413"/>
            <a:ext cx="1341437"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Registers for thread IDs</a:t>
            </a:r>
          </a:p>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0, 4, 8, …</a:t>
            </a:r>
          </a:p>
        </p:txBody>
      </p:sp>
      <p:sp>
        <p:nvSpPr>
          <p:cNvPr id="194638" name="Text Box 155"/>
          <p:cNvSpPr txBox="1">
            <a:spLocks noChangeArrowheads="1"/>
          </p:cNvSpPr>
          <p:nvPr/>
        </p:nvSpPr>
        <p:spPr bwMode="auto">
          <a:xfrm>
            <a:off x="3230563" y="2971800"/>
            <a:ext cx="1570037"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Registers for thread IDs</a:t>
            </a:r>
          </a:p>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1, 5, 9, …</a:t>
            </a:r>
          </a:p>
        </p:txBody>
      </p:sp>
      <p:sp>
        <p:nvSpPr>
          <p:cNvPr id="194639" name="Text Box 156"/>
          <p:cNvSpPr txBox="1">
            <a:spLocks noChangeArrowheads="1"/>
          </p:cNvSpPr>
          <p:nvPr/>
        </p:nvSpPr>
        <p:spPr bwMode="auto">
          <a:xfrm>
            <a:off x="5135563" y="2971800"/>
            <a:ext cx="1417637"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Registers for thread IDs</a:t>
            </a:r>
          </a:p>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2, 6, 10, …</a:t>
            </a:r>
          </a:p>
        </p:txBody>
      </p:sp>
      <p:sp>
        <p:nvSpPr>
          <p:cNvPr id="194640" name="Text Box 157"/>
          <p:cNvSpPr txBox="1">
            <a:spLocks noChangeArrowheads="1"/>
          </p:cNvSpPr>
          <p:nvPr/>
        </p:nvSpPr>
        <p:spPr bwMode="auto">
          <a:xfrm>
            <a:off x="7040563" y="2981325"/>
            <a:ext cx="1417637"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Registers for thread IDs</a:t>
            </a:r>
          </a:p>
          <a:p>
            <a:pPr eaLnBrk="1" hangingPunct="1">
              <a:lnSpc>
                <a:spcPct val="100000"/>
              </a:lnSpc>
              <a:spcBef>
                <a:spcPct val="0"/>
              </a:spcBef>
              <a:buFontTx/>
              <a:buNone/>
            </a:pPr>
            <a:r>
              <a:rPr lang="en-US" altLang="ko-KR" sz="1400">
                <a:solidFill>
                  <a:srgbClr val="000000"/>
                </a:solidFill>
                <a:latin typeface="Verdana" panose="020B0604030504040204" pitchFamily="34" charset="0"/>
                <a:ea typeface="Gulim" pitchFamily="34" charset="-127"/>
              </a:rPr>
              <a:t>3, 7, 11, …</a:t>
            </a:r>
          </a:p>
        </p:txBody>
      </p:sp>
      <p:sp>
        <p:nvSpPr>
          <p:cNvPr id="194641" name="Rectangle 68"/>
          <p:cNvSpPr>
            <a:spLocks noChangeArrowheads="1"/>
          </p:cNvSpPr>
          <p:nvPr/>
        </p:nvSpPr>
        <p:spPr bwMode="auto">
          <a:xfrm>
            <a:off x="31242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4642" name="Rectangle 68"/>
          <p:cNvSpPr>
            <a:spLocks noChangeArrowheads="1"/>
          </p:cNvSpPr>
          <p:nvPr/>
        </p:nvSpPr>
        <p:spPr bwMode="auto">
          <a:xfrm>
            <a:off x="32004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4643" name="Rectangle 68"/>
          <p:cNvSpPr>
            <a:spLocks noChangeArrowheads="1"/>
          </p:cNvSpPr>
          <p:nvPr/>
        </p:nvSpPr>
        <p:spPr bwMode="auto">
          <a:xfrm>
            <a:off x="32766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4644" name="Rectangle 103"/>
          <p:cNvSpPr>
            <a:spLocks noChangeArrowheads="1"/>
          </p:cNvSpPr>
          <p:nvPr/>
        </p:nvSpPr>
        <p:spPr bwMode="auto">
          <a:xfrm>
            <a:off x="50292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4645" name="Rectangle 103"/>
          <p:cNvSpPr>
            <a:spLocks noChangeArrowheads="1"/>
          </p:cNvSpPr>
          <p:nvPr/>
        </p:nvSpPr>
        <p:spPr bwMode="auto">
          <a:xfrm>
            <a:off x="51054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4646" name="Rectangle 103"/>
          <p:cNvSpPr>
            <a:spLocks noChangeArrowheads="1"/>
          </p:cNvSpPr>
          <p:nvPr/>
        </p:nvSpPr>
        <p:spPr bwMode="auto">
          <a:xfrm>
            <a:off x="51816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4647" name="Rectangle 103"/>
          <p:cNvSpPr>
            <a:spLocks noChangeArrowheads="1"/>
          </p:cNvSpPr>
          <p:nvPr/>
        </p:nvSpPr>
        <p:spPr bwMode="auto">
          <a:xfrm>
            <a:off x="69342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4648" name="Rectangle 103"/>
          <p:cNvSpPr>
            <a:spLocks noChangeArrowheads="1"/>
          </p:cNvSpPr>
          <p:nvPr/>
        </p:nvSpPr>
        <p:spPr bwMode="auto">
          <a:xfrm>
            <a:off x="70104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4649" name="Rectangle 103"/>
          <p:cNvSpPr>
            <a:spLocks noChangeArrowheads="1"/>
          </p:cNvSpPr>
          <p:nvPr/>
        </p:nvSpPr>
        <p:spPr bwMode="auto">
          <a:xfrm>
            <a:off x="70866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4650" name="Rectangle 33"/>
          <p:cNvSpPr>
            <a:spLocks noChangeArrowheads="1"/>
          </p:cNvSpPr>
          <p:nvPr/>
        </p:nvSpPr>
        <p:spPr bwMode="auto">
          <a:xfrm>
            <a:off x="12192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4651" name="Rectangle 33"/>
          <p:cNvSpPr>
            <a:spLocks noChangeArrowheads="1"/>
          </p:cNvSpPr>
          <p:nvPr/>
        </p:nvSpPr>
        <p:spPr bwMode="auto">
          <a:xfrm>
            <a:off x="12954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4652" name="Rectangle 33"/>
          <p:cNvSpPr>
            <a:spLocks noChangeArrowheads="1"/>
          </p:cNvSpPr>
          <p:nvPr/>
        </p:nvSpPr>
        <p:spPr bwMode="auto">
          <a:xfrm>
            <a:off x="13716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 name="TextBox 1"/>
          <p:cNvSpPr txBox="1">
            <a:spLocks noChangeArrowheads="1"/>
          </p:cNvSpPr>
          <p:nvPr/>
        </p:nvSpPr>
        <p:spPr bwMode="auto">
          <a:xfrm>
            <a:off x="1600200" y="4343400"/>
            <a:ext cx="5802313" cy="1200150"/>
          </a:xfrm>
          <a:prstGeom prst="rect">
            <a:avLst/>
          </a:prstGeom>
          <a:solidFill>
            <a:schemeClr val="bg1"/>
          </a:solidFill>
          <a:ln w="9525">
            <a:solidFill>
              <a:schemeClr val="tx1"/>
            </a:solidFill>
            <a:miter lim="800000"/>
            <a:headEnd/>
            <a:tailEnd/>
          </a:ln>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en-US" altLang="zh-CN" sz="3600" b="1" dirty="0">
                <a:solidFill>
                  <a:srgbClr val="FF0000"/>
                </a:solidFill>
                <a:latin typeface="Arial" panose="020B0604020202020204" pitchFamily="34" charset="0"/>
                <a:ea typeface="MS PGothic" pitchFamily="34" charset="-128"/>
              </a:rPr>
              <a:t>Can you move any thread </a:t>
            </a:r>
          </a:p>
          <a:p>
            <a:pPr algn="ctr" eaLnBrk="1" hangingPunct="1">
              <a:lnSpc>
                <a:spcPct val="100000"/>
              </a:lnSpc>
              <a:spcBef>
                <a:spcPct val="0"/>
              </a:spcBef>
              <a:buFontTx/>
              <a:buNone/>
            </a:pPr>
            <a:r>
              <a:rPr lang="en-US" altLang="zh-CN" sz="3600" b="1" dirty="0">
                <a:solidFill>
                  <a:srgbClr val="FF0000"/>
                </a:solidFill>
                <a:latin typeface="Arial" panose="020B0604020202020204" pitchFamily="34" charset="0"/>
                <a:ea typeface="MS PGothic" pitchFamily="34" charset="-128"/>
              </a:rPr>
              <a:t>flexibly to any lane?</a:t>
            </a:r>
          </a:p>
        </p:txBody>
      </p:sp>
    </p:spTree>
    <p:extLst>
      <p:ext uri="{BB962C8B-B14F-4D97-AF65-F5344CB8AC3E}">
        <p14:creationId xmlns:p14="http://schemas.microsoft.com/office/powerpoint/2010/main" val="219547228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Title 1"/>
          <p:cNvSpPr>
            <a:spLocks noGrp="1"/>
          </p:cNvSpPr>
          <p:nvPr>
            <p:ph type="title"/>
          </p:nvPr>
        </p:nvSpPr>
        <p:spPr/>
        <p:txBody>
          <a:bodyPr>
            <a:normAutofit fontScale="90000"/>
          </a:bodyPr>
          <a:lstStyle/>
          <a:p>
            <a:r>
              <a:rPr lang="en-US" altLang="zh-CN" smtClean="0"/>
              <a:t>When You Group Threads Dynamically </a:t>
            </a:r>
          </a:p>
        </p:txBody>
      </p:sp>
      <p:sp>
        <p:nvSpPr>
          <p:cNvPr id="3" name="Content Placeholder 2"/>
          <p:cNvSpPr>
            <a:spLocks noGrp="1"/>
          </p:cNvSpPr>
          <p:nvPr>
            <p:ph idx="1"/>
          </p:nvPr>
        </p:nvSpPr>
        <p:spPr/>
        <p:txBody>
          <a:bodyPr/>
          <a:lstStyle/>
          <a:p>
            <a:r>
              <a:rPr lang="zh-CN" altLang="en-US" smtClean="0"/>
              <a:t>存储器访问如何处理？</a:t>
            </a:r>
            <a:endParaRPr lang="en-US" altLang="zh-CN" smtClean="0"/>
          </a:p>
          <a:p>
            <a:endParaRPr lang="en-US" altLang="zh-CN" smtClean="0"/>
          </a:p>
          <a:p>
            <a:r>
              <a:rPr lang="zh-CN" altLang="en-US" smtClean="0"/>
              <a:t>固定模式的存储器访问相对简单，当动态构成</a:t>
            </a:r>
            <a:r>
              <a:rPr lang="en-US" altLang="zh-CN" smtClean="0"/>
              <a:t>warp</a:t>
            </a:r>
            <a:r>
              <a:rPr lang="zh-CN" altLang="en-US" smtClean="0"/>
              <a:t>时，使得访问模式具有随机性，使得问题变得复杂。</a:t>
            </a:r>
            <a:r>
              <a:rPr lang="en-US" altLang="zh-CN" smtClean="0">
                <a:sym typeface="Wingdings" panose="05000000000000000000" pitchFamily="2" charset="2"/>
              </a:rPr>
              <a:t> </a:t>
            </a:r>
            <a:r>
              <a:rPr lang="zh-CN" altLang="en-US" smtClean="0">
                <a:sym typeface="Wingdings" panose="05000000000000000000" pitchFamily="2" charset="2"/>
              </a:rPr>
              <a:t>降低存储器访问的局部性</a:t>
            </a:r>
            <a:endParaRPr lang="en-US" altLang="zh-CN" smtClean="0">
              <a:sym typeface="Wingdings" panose="05000000000000000000" pitchFamily="2" charset="2"/>
            </a:endParaRPr>
          </a:p>
          <a:p>
            <a:pPr lvl="1"/>
            <a:r>
              <a:rPr lang="en-US" altLang="zh-CN" smtClean="0">
                <a:sym typeface="Wingdings" panose="05000000000000000000" pitchFamily="2" charset="2"/>
              </a:rPr>
              <a:t> </a:t>
            </a:r>
            <a:r>
              <a:rPr lang="zh-CN" altLang="en-US" smtClean="0">
                <a:sym typeface="Wingdings" panose="05000000000000000000" pitchFamily="2" charset="2"/>
              </a:rPr>
              <a:t>导致存储器带宽利用率的下降</a:t>
            </a:r>
            <a:endParaRPr lang="en-US" altLang="zh-CN" smtClean="0"/>
          </a:p>
        </p:txBody>
      </p:sp>
      <p:sp>
        <p:nvSpPr>
          <p:cNvPr id="2" name="日期占位符 1"/>
          <p:cNvSpPr>
            <a:spLocks noGrp="1"/>
          </p:cNvSpPr>
          <p:nvPr>
            <p:ph type="dt" sz="half" idx="10"/>
          </p:nvPr>
        </p:nvSpPr>
        <p:spPr/>
        <p:txBody>
          <a:bodyPr/>
          <a:lstStyle/>
          <a:p>
            <a:fld id="{DDE63AE7-E09E-481C-A230-8D7D9642DDF3}" type="datetime1">
              <a:rPr lang="en-US" altLang="zh-CN" smtClean="0"/>
              <a:t>4/30/2020</a:t>
            </a:fld>
            <a:endParaRPr lang="zh-CN" altLang="en-US"/>
          </a:p>
        </p:txBody>
      </p:sp>
      <p:sp>
        <p:nvSpPr>
          <p:cNvPr id="4" name="页脚占位符 3"/>
          <p:cNvSpPr>
            <a:spLocks noGrp="1"/>
          </p:cNvSpPr>
          <p:nvPr>
            <p:ph type="ftr" sz="quarter" idx="11"/>
          </p:nvPr>
        </p:nvSpPr>
        <p:spPr/>
        <p:txBody>
          <a:bodyPr/>
          <a:lstStyle/>
          <a:p>
            <a:r>
              <a:rPr lang="zh-CN" altLang="en-US" smtClean="0"/>
              <a:t>中国科学技术大学</a:t>
            </a:r>
            <a:endParaRPr lang="zh-CN" altLang="en-US" dirty="0"/>
          </a:p>
        </p:txBody>
      </p:sp>
      <p:sp>
        <p:nvSpPr>
          <p:cNvPr id="5" name="灯片编号占位符 4"/>
          <p:cNvSpPr>
            <a:spLocks noGrp="1"/>
          </p:cNvSpPr>
          <p:nvPr>
            <p:ph type="sldNum" sz="quarter" idx="12"/>
          </p:nvPr>
        </p:nvSpPr>
        <p:spPr/>
        <p:txBody>
          <a:bodyPr/>
          <a:lstStyle/>
          <a:p>
            <a:fld id="{8BD4F407-B401-4F27-B84C-F4D1FCFDF361}" type="slidenum">
              <a:rPr lang="zh-CN" altLang="en-US" smtClean="0"/>
              <a:pPr/>
              <a:t>89</a:t>
            </a:fld>
            <a:endParaRPr lang="zh-CN" altLang="en-US" dirty="0"/>
          </a:p>
        </p:txBody>
      </p:sp>
    </p:spTree>
    <p:extLst>
      <p:ext uri="{BB962C8B-B14F-4D97-AF65-F5344CB8AC3E}">
        <p14:creationId xmlns:p14="http://schemas.microsoft.com/office/powerpoint/2010/main" val="1512335650"/>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a:xfrm>
            <a:off x="628650" y="255588"/>
            <a:ext cx="7886700" cy="500062"/>
          </a:xfrm>
        </p:spPr>
        <p:txBody>
          <a:bodyPr>
            <a:normAutofit fontScale="90000"/>
          </a:bodyPr>
          <a:lstStyle/>
          <a:p>
            <a:pPr eaLnBrk="1" hangingPunct="1"/>
            <a:r>
              <a:rPr lang="en-US" altLang="zh-CN" sz="3600" smtClean="0"/>
              <a:t>Graphics Processing Units (GPUs)</a:t>
            </a:r>
          </a:p>
        </p:txBody>
      </p:sp>
      <p:sp>
        <p:nvSpPr>
          <p:cNvPr id="125955" name="Content Placeholder 2"/>
          <p:cNvSpPr>
            <a:spLocks noGrp="1"/>
          </p:cNvSpPr>
          <p:nvPr>
            <p:ph idx="1"/>
          </p:nvPr>
        </p:nvSpPr>
        <p:spPr>
          <a:xfrm>
            <a:off x="414338" y="1163638"/>
            <a:ext cx="8534400" cy="5192712"/>
          </a:xfrm>
        </p:spPr>
        <p:txBody>
          <a:bodyPr/>
          <a:lstStyle/>
          <a:p>
            <a:pPr eaLnBrk="1" hangingPunct="1"/>
            <a:r>
              <a:rPr lang="zh-CN" altLang="en-US" sz="2400" b="1" dirty="0" smtClean="0">
                <a:solidFill>
                  <a:srgbClr val="0036A2"/>
                </a:solidFill>
              </a:rPr>
              <a:t>早期的</a:t>
            </a:r>
            <a:r>
              <a:rPr lang="en-US" altLang="zh-CN" sz="2400" b="1" dirty="0" smtClean="0">
                <a:solidFill>
                  <a:srgbClr val="0036A2"/>
                </a:solidFill>
              </a:rPr>
              <a:t>GPU</a:t>
            </a:r>
            <a:r>
              <a:rPr lang="zh-CN" altLang="en-US" sz="2400" dirty="0" smtClean="0"/>
              <a:t>是指带有高性能浮点运算部件、可高效生成</a:t>
            </a:r>
            <a:r>
              <a:rPr lang="en-US" altLang="zh-CN" sz="2400" dirty="0" smtClean="0"/>
              <a:t>3D</a:t>
            </a:r>
            <a:r>
              <a:rPr lang="zh-CN" altLang="en-US" sz="2400" dirty="0" smtClean="0"/>
              <a:t>图形的具有固定功能的专用设备</a:t>
            </a:r>
            <a:r>
              <a:rPr lang="en-US" altLang="zh-CN" sz="2400" dirty="0" smtClean="0"/>
              <a:t> (mid-late 1990s) </a:t>
            </a:r>
          </a:p>
          <a:p>
            <a:pPr lvl="1" eaLnBrk="1" hangingPunct="1"/>
            <a:r>
              <a:rPr lang="zh-CN" altLang="en-US" sz="2000" dirty="0" smtClean="0"/>
              <a:t>让</a:t>
            </a:r>
            <a:r>
              <a:rPr lang="en-US" altLang="zh-CN" sz="2000" dirty="0" smtClean="0"/>
              <a:t>PC</a:t>
            </a:r>
            <a:r>
              <a:rPr lang="zh-CN" altLang="en-US" sz="2000" dirty="0" smtClean="0"/>
              <a:t>机具有类似工作站的图形功能</a:t>
            </a:r>
            <a:endParaRPr lang="en-US" altLang="zh-CN" sz="2000" dirty="0" smtClean="0"/>
          </a:p>
          <a:p>
            <a:pPr lvl="1" eaLnBrk="1" hangingPunct="1"/>
            <a:r>
              <a:rPr lang="zh-CN" altLang="en-US" sz="2000" b="1" dirty="0" smtClean="0">
                <a:solidFill>
                  <a:srgbClr val="0036A2"/>
                </a:solidFill>
              </a:rPr>
              <a:t>用户可以配置图形处理流水线，但不是真正的对其编程</a:t>
            </a:r>
            <a:endParaRPr lang="en-US" altLang="zh-CN" sz="2000" b="1" dirty="0" smtClean="0">
              <a:solidFill>
                <a:srgbClr val="0036A2"/>
              </a:solidFill>
            </a:endParaRPr>
          </a:p>
          <a:p>
            <a:pPr eaLnBrk="1" hangingPunct="1"/>
            <a:r>
              <a:rPr lang="en-US" altLang="zh-CN" sz="2400" dirty="0" smtClean="0"/>
              <a:t>2001-2005</a:t>
            </a:r>
            <a:r>
              <a:rPr lang="zh-CN" altLang="en-US" sz="2400" dirty="0" smtClean="0"/>
              <a:t>，</a:t>
            </a:r>
            <a:r>
              <a:rPr lang="en-US" altLang="zh-CN" sz="2400" dirty="0" smtClean="0"/>
              <a:t>GPU</a:t>
            </a:r>
            <a:r>
              <a:rPr lang="zh-CN" altLang="en-US" sz="2400" dirty="0" smtClean="0"/>
              <a:t>加入了越来越多的可编程性</a:t>
            </a:r>
            <a:endParaRPr lang="en-US" altLang="zh-CN" sz="2400" dirty="0" smtClean="0"/>
          </a:p>
          <a:p>
            <a:pPr lvl="1" eaLnBrk="1" hangingPunct="1"/>
            <a:r>
              <a:rPr lang="zh-CN" altLang="en-US" sz="2000" dirty="0" smtClean="0"/>
              <a:t>例如新的语言</a:t>
            </a:r>
            <a:r>
              <a:rPr lang="en-US" altLang="zh-CN" sz="2000" dirty="0" smtClean="0"/>
              <a:t> Cg</a:t>
            </a:r>
            <a:r>
              <a:rPr lang="zh-CN" altLang="en-US" sz="2000" dirty="0" smtClean="0"/>
              <a:t>可用来编写一些小的程序处理图形的顶点或像素，是</a:t>
            </a:r>
            <a:r>
              <a:rPr lang="en-US" altLang="zh-CN" sz="2000" dirty="0" smtClean="0"/>
              <a:t>Windows DirectX</a:t>
            </a:r>
            <a:r>
              <a:rPr lang="zh-CN" altLang="en-US" sz="2000" dirty="0" smtClean="0"/>
              <a:t>的变体</a:t>
            </a:r>
            <a:endParaRPr lang="en-US" altLang="zh-CN" sz="2000" dirty="0" smtClean="0"/>
          </a:p>
          <a:p>
            <a:pPr lvl="1" eaLnBrk="1" hangingPunct="1"/>
            <a:r>
              <a:rPr lang="zh-CN" altLang="en-US" sz="2000" dirty="0" smtClean="0"/>
              <a:t>大规模并行（针对每帧上百万顶点或像素）但非常受限于编程模型</a:t>
            </a:r>
            <a:endParaRPr lang="en-US" altLang="zh-CN" sz="2000" dirty="0" smtClean="0"/>
          </a:p>
          <a:p>
            <a:pPr eaLnBrk="1" hangingPunct="1"/>
            <a:r>
              <a:rPr lang="zh-CN" altLang="en-US" sz="2400" dirty="0" smtClean="0"/>
              <a:t>有些用户注意到通过将输入和输出数据映射为图像，并对顶点或像素渲染计算  可进行通用计算</a:t>
            </a:r>
            <a:endParaRPr lang="en-US" altLang="zh-CN" sz="2400" dirty="0" smtClean="0"/>
          </a:p>
          <a:p>
            <a:pPr lvl="1" eaLnBrk="1" hangingPunct="1"/>
            <a:r>
              <a:rPr lang="zh-CN" altLang="en-US" sz="2000" dirty="0" smtClean="0"/>
              <a:t>因为不得不使用图形流水线模型，这对完成通用计算来说是个非常难用的编程模型</a:t>
            </a:r>
            <a:endParaRPr lang="en-US" altLang="zh-CN" sz="2000" dirty="0" smtClean="0"/>
          </a:p>
        </p:txBody>
      </p:sp>
      <p:sp>
        <p:nvSpPr>
          <p:cNvPr id="12595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fld id="{5F62FEEE-4BB1-4F96-AA87-5ACA560F99C4}" type="slidenum">
              <a:rPr lang="en-US" altLang="zh-CN" sz="1200" smtClean="0">
                <a:solidFill>
                  <a:srgbClr val="898989"/>
                </a:solidFill>
                <a:latin typeface="Calibri" panose="020F0502020204030204" pitchFamily="34" charset="0"/>
                <a:ea typeface="宋体" panose="02010600030101010101" pitchFamily="2" charset="-122"/>
              </a:rPr>
              <a:pPr>
                <a:lnSpc>
                  <a:spcPct val="100000"/>
                </a:lnSpc>
                <a:spcBef>
                  <a:spcPct val="0"/>
                </a:spcBef>
                <a:buFontTx/>
                <a:buNone/>
              </a:pPr>
              <a:t>9</a:t>
            </a:fld>
            <a:endParaRPr lang="en-US" altLang="zh-CN" sz="1200" smtClean="0">
              <a:solidFill>
                <a:srgbClr val="FBBA03"/>
              </a:solidFill>
              <a:latin typeface="Calibri" panose="020F0502020204030204" pitchFamily="34" charset="0"/>
              <a:ea typeface="宋体" panose="02010600030101010101" pitchFamily="2" charset="-122"/>
            </a:endParaRPr>
          </a:p>
        </p:txBody>
      </p:sp>
      <p:sp>
        <p:nvSpPr>
          <p:cNvPr id="5" name="日期占位符 4"/>
          <p:cNvSpPr>
            <a:spLocks noGrp="1"/>
          </p:cNvSpPr>
          <p:nvPr>
            <p:ph type="dt" sz="quarter" idx="10"/>
          </p:nvPr>
        </p:nvSpPr>
        <p:spPr/>
        <p:txBody>
          <a:bodyPr/>
          <a:lstStyle/>
          <a:p>
            <a:pPr>
              <a:defRPr/>
            </a:pPr>
            <a:fld id="{FA063FBF-00E2-4F5A-86D7-0A8DD122D5A5}" type="datetime1">
              <a:rPr lang="en-US" altLang="zh-CN" smtClean="0"/>
              <a:t>4/30/2020</a:t>
            </a:fld>
            <a:endParaRPr lang="zh-CN" altLang="en-US"/>
          </a:p>
        </p:txBody>
      </p:sp>
      <p:sp>
        <p:nvSpPr>
          <p:cNvPr id="6" name="页脚占位符 5"/>
          <p:cNvSpPr>
            <a:spLocks noGrp="1"/>
          </p:cNvSpPr>
          <p:nvPr>
            <p:ph type="ftr" sz="quarter" idx="11"/>
          </p:nvPr>
        </p:nvSpPr>
        <p:spPr/>
        <p:txBody>
          <a:bodyPr/>
          <a:lstStyle/>
          <a:p>
            <a:pPr>
              <a:defRPr/>
            </a:pPr>
            <a:r>
              <a:rPr lang="zh-CN" altLang="en-US" smtClean="0"/>
              <a:t>中国科学技术大学</a:t>
            </a:r>
            <a:endParaRPr lang="zh-CN" altLang="en-US"/>
          </a:p>
        </p:txBody>
      </p:sp>
    </p:spTree>
    <p:extLst>
      <p:ext uri="{BB962C8B-B14F-4D97-AF65-F5344CB8AC3E}">
        <p14:creationId xmlns:p14="http://schemas.microsoft.com/office/powerpoint/2010/main" val="352106624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itle 1"/>
          <p:cNvSpPr>
            <a:spLocks noGrp="1"/>
          </p:cNvSpPr>
          <p:nvPr>
            <p:ph type="title"/>
          </p:nvPr>
        </p:nvSpPr>
        <p:spPr/>
        <p:txBody>
          <a:bodyPr/>
          <a:lstStyle/>
          <a:p>
            <a:r>
              <a:rPr lang="en-US" altLang="zh-CN" smtClean="0"/>
              <a:t>What About Memory Divergence?</a:t>
            </a:r>
          </a:p>
        </p:txBody>
      </p:sp>
      <p:sp>
        <p:nvSpPr>
          <p:cNvPr id="196611" name="Content Placeholder 2"/>
          <p:cNvSpPr>
            <a:spLocks noGrp="1"/>
          </p:cNvSpPr>
          <p:nvPr>
            <p:ph idx="1"/>
          </p:nvPr>
        </p:nvSpPr>
        <p:spPr/>
        <p:txBody>
          <a:bodyPr>
            <a:normAutofit fontScale="92500"/>
          </a:bodyPr>
          <a:lstStyle/>
          <a:p>
            <a:r>
              <a:rPr lang="zh-CN" altLang="en-US" dirty="0" smtClean="0"/>
              <a:t>现代</a:t>
            </a:r>
            <a:r>
              <a:rPr lang="en-US" altLang="zh-CN" dirty="0" smtClean="0"/>
              <a:t> GPUs </a:t>
            </a:r>
            <a:r>
              <a:rPr lang="zh-CN" altLang="en-US" dirty="0" smtClean="0"/>
              <a:t>包括高速缓存，减少对存储器的访问</a:t>
            </a:r>
            <a:endParaRPr lang="en-US" altLang="zh-CN" dirty="0" smtClean="0"/>
          </a:p>
          <a:p>
            <a:r>
              <a:rPr lang="en-US" altLang="zh-CN" dirty="0" smtClean="0"/>
              <a:t>Ideally: </a:t>
            </a:r>
            <a:r>
              <a:rPr lang="zh-CN" altLang="en-US" dirty="0" smtClean="0"/>
              <a:t>一个</a:t>
            </a:r>
            <a:r>
              <a:rPr lang="en-US" altLang="zh-CN" dirty="0" smtClean="0"/>
              <a:t>warp</a:t>
            </a:r>
            <a:r>
              <a:rPr lang="zh-CN" altLang="en-US" dirty="0" smtClean="0"/>
              <a:t>中的所有线程的存储器访问都命中</a:t>
            </a:r>
            <a:r>
              <a:rPr lang="en-US" altLang="zh-CN" dirty="0" smtClean="0"/>
              <a:t> (</a:t>
            </a:r>
            <a:r>
              <a:rPr lang="zh-CN" altLang="en-US" dirty="0" smtClean="0"/>
              <a:t>互相没有冲突）</a:t>
            </a:r>
            <a:endParaRPr lang="en-US" altLang="zh-CN" dirty="0" smtClean="0"/>
          </a:p>
          <a:p>
            <a:r>
              <a:rPr lang="en-US" altLang="zh-CN" dirty="0" smtClean="0"/>
              <a:t>Problem: </a:t>
            </a:r>
            <a:r>
              <a:rPr lang="zh-CN" altLang="en-US" dirty="0" smtClean="0"/>
              <a:t>一个</a:t>
            </a:r>
            <a:r>
              <a:rPr lang="en-US" altLang="zh-CN" dirty="0" smtClean="0"/>
              <a:t>Warp</a:t>
            </a:r>
            <a:r>
              <a:rPr lang="zh-CN" altLang="en-US" dirty="0" smtClean="0"/>
              <a:t>中有些命中，有些失效</a:t>
            </a:r>
            <a:endParaRPr lang="en-US" altLang="zh-CN" dirty="0" smtClean="0"/>
          </a:p>
          <a:p>
            <a:r>
              <a:rPr lang="en-US" altLang="zh-CN" dirty="0" smtClean="0"/>
              <a:t>Problem: </a:t>
            </a:r>
            <a:r>
              <a:rPr lang="zh-CN" altLang="en-US" dirty="0" smtClean="0"/>
              <a:t>一个线程的</a:t>
            </a:r>
            <a:r>
              <a:rPr lang="en-US" altLang="zh-CN" dirty="0" smtClean="0"/>
              <a:t>stall</a:t>
            </a:r>
            <a:r>
              <a:rPr lang="zh-CN" altLang="en-US" dirty="0" smtClean="0"/>
              <a:t>导致整个</a:t>
            </a:r>
            <a:r>
              <a:rPr lang="en-US" altLang="zh-CN" dirty="0" smtClean="0"/>
              <a:t>warp</a:t>
            </a:r>
            <a:r>
              <a:rPr lang="zh-CN" altLang="en-US" dirty="0" smtClean="0"/>
              <a:t>停顿</a:t>
            </a:r>
            <a:endParaRPr lang="en-US" altLang="zh-CN" dirty="0" smtClean="0"/>
          </a:p>
          <a:p>
            <a:endParaRPr lang="en-US" altLang="zh-CN" dirty="0" smtClean="0"/>
          </a:p>
          <a:p>
            <a:r>
              <a:rPr lang="zh-CN" altLang="en-US" dirty="0" smtClean="0"/>
              <a:t>需要有相关技术来解决存储器发散访问问题</a:t>
            </a:r>
            <a:endParaRPr lang="en-US" altLang="zh-CN" dirty="0" smtClean="0"/>
          </a:p>
          <a:p>
            <a:endParaRPr lang="en-US" altLang="zh-CN" dirty="0" smtClean="0"/>
          </a:p>
          <a:p>
            <a:endParaRPr lang="en-US" altLang="zh-CN" dirty="0" smtClean="0"/>
          </a:p>
        </p:txBody>
      </p:sp>
      <p:sp>
        <p:nvSpPr>
          <p:cNvPr id="2" name="日期占位符 1"/>
          <p:cNvSpPr>
            <a:spLocks noGrp="1"/>
          </p:cNvSpPr>
          <p:nvPr>
            <p:ph type="dt" sz="half" idx="10"/>
          </p:nvPr>
        </p:nvSpPr>
        <p:spPr/>
        <p:txBody>
          <a:bodyPr/>
          <a:lstStyle/>
          <a:p>
            <a:fld id="{873BCEA2-E229-432F-9A42-F9C42F65CD3C}" type="datetime1">
              <a:rPr lang="en-US" altLang="zh-CN" smtClean="0"/>
              <a:t>4/30/2020</a:t>
            </a:fld>
            <a:endParaRPr lang="zh-CN" altLang="en-US"/>
          </a:p>
        </p:txBody>
      </p:sp>
      <p:sp>
        <p:nvSpPr>
          <p:cNvPr id="3" name="页脚占位符 2"/>
          <p:cNvSpPr>
            <a:spLocks noGrp="1"/>
          </p:cNvSpPr>
          <p:nvPr>
            <p:ph type="ftr" sz="quarter" idx="11"/>
          </p:nvPr>
        </p:nvSpPr>
        <p:spPr/>
        <p:txBody>
          <a:bodyPr/>
          <a:lstStyle/>
          <a:p>
            <a:r>
              <a:rPr lang="zh-CN" altLang="en-US" smtClean="0"/>
              <a:t>中国科学技术大学</a:t>
            </a:r>
            <a:endParaRPr lang="zh-CN" altLang="en-US" dirty="0"/>
          </a:p>
        </p:txBody>
      </p:sp>
      <p:sp>
        <p:nvSpPr>
          <p:cNvPr id="4" name="灯片编号占位符 3"/>
          <p:cNvSpPr>
            <a:spLocks noGrp="1"/>
          </p:cNvSpPr>
          <p:nvPr>
            <p:ph type="sldNum" sz="quarter" idx="12"/>
          </p:nvPr>
        </p:nvSpPr>
        <p:spPr/>
        <p:txBody>
          <a:bodyPr/>
          <a:lstStyle/>
          <a:p>
            <a:fld id="{8BD4F407-B401-4F27-B84C-F4D1FCFDF361}" type="slidenum">
              <a:rPr lang="zh-CN" altLang="en-US" smtClean="0"/>
              <a:pPr/>
              <a:t>90</a:t>
            </a:fld>
            <a:endParaRPr lang="zh-CN" altLang="en-US" dirty="0"/>
          </a:p>
        </p:txBody>
      </p:sp>
    </p:spTree>
    <p:extLst>
      <p:ext uri="{BB962C8B-B14F-4D97-AF65-F5344CB8AC3E}">
        <p14:creationId xmlns:p14="http://schemas.microsoft.com/office/powerpoint/2010/main" val="3498186400"/>
      </p:ext>
    </p:extLst>
  </p:cSld>
  <p:clrMapOvr>
    <a:masterClrMapping/>
  </p:clrMapOvr>
  <p:transition spd="slow"/>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Title 1"/>
          <p:cNvSpPr>
            <a:spLocks noGrp="1"/>
          </p:cNvSpPr>
          <p:nvPr>
            <p:ph type="title"/>
          </p:nvPr>
        </p:nvSpPr>
        <p:spPr/>
        <p:txBody>
          <a:bodyPr/>
          <a:lstStyle/>
          <a:p>
            <a:r>
              <a:rPr lang="en-US" altLang="zh-CN" dirty="0" smtClean="0"/>
              <a:t>NVIDIA GeForce GTX 285</a:t>
            </a:r>
          </a:p>
        </p:txBody>
      </p:sp>
      <p:sp>
        <p:nvSpPr>
          <p:cNvPr id="197635" name="Content Placeholder 2"/>
          <p:cNvSpPr>
            <a:spLocks noGrp="1"/>
          </p:cNvSpPr>
          <p:nvPr>
            <p:ph idx="1"/>
          </p:nvPr>
        </p:nvSpPr>
        <p:spPr/>
        <p:txBody>
          <a:bodyPr/>
          <a:lstStyle/>
          <a:p>
            <a:r>
              <a:rPr lang="en-US" altLang="zh-CN" dirty="0" smtClean="0"/>
              <a:t>NVIDIA-speak:</a:t>
            </a:r>
          </a:p>
          <a:p>
            <a:pPr lvl="1"/>
            <a:r>
              <a:rPr lang="en-US" altLang="zh-CN" dirty="0" smtClean="0"/>
              <a:t>240 stream processors</a:t>
            </a:r>
          </a:p>
          <a:p>
            <a:pPr lvl="1"/>
            <a:r>
              <a:rPr lang="ja-JP" altLang="en-US" dirty="0" smtClean="0"/>
              <a:t>“</a:t>
            </a:r>
            <a:r>
              <a:rPr lang="en-US" altLang="ja-JP" dirty="0" smtClean="0"/>
              <a:t>SIMT execution</a:t>
            </a:r>
            <a:r>
              <a:rPr lang="ja-JP" altLang="en-US" dirty="0" smtClean="0"/>
              <a:t>”</a:t>
            </a:r>
            <a:endParaRPr lang="en-US" altLang="ja-JP" dirty="0" smtClean="0"/>
          </a:p>
          <a:p>
            <a:pPr lvl="1"/>
            <a:r>
              <a:rPr lang="en-US" altLang="zh-CN" dirty="0" smtClean="0"/>
              <a:t>	</a:t>
            </a:r>
          </a:p>
          <a:p>
            <a:pPr lvl="1"/>
            <a:endParaRPr lang="en-US" altLang="zh-CN" dirty="0" smtClean="0"/>
          </a:p>
          <a:p>
            <a:r>
              <a:rPr lang="en-US" altLang="zh-CN" dirty="0" smtClean="0"/>
              <a:t>Generic speak:</a:t>
            </a:r>
          </a:p>
          <a:p>
            <a:pPr lvl="1"/>
            <a:r>
              <a:rPr lang="en-US" altLang="zh-CN" dirty="0" smtClean="0"/>
              <a:t>30 cores</a:t>
            </a:r>
          </a:p>
          <a:p>
            <a:pPr lvl="1"/>
            <a:r>
              <a:rPr lang="en-US" altLang="zh-CN" dirty="0" smtClean="0"/>
              <a:t>8 SIMD functional units per core</a:t>
            </a:r>
          </a:p>
        </p:txBody>
      </p:sp>
      <p:sp>
        <p:nvSpPr>
          <p:cNvPr id="2" name="日期占位符 1"/>
          <p:cNvSpPr>
            <a:spLocks noGrp="1"/>
          </p:cNvSpPr>
          <p:nvPr>
            <p:ph type="dt" sz="half" idx="10"/>
          </p:nvPr>
        </p:nvSpPr>
        <p:spPr/>
        <p:txBody>
          <a:bodyPr/>
          <a:lstStyle/>
          <a:p>
            <a:fld id="{1EB9BB2F-0CCC-44F8-B689-13FA6F2F34D2}" type="datetime1">
              <a:rPr lang="en-US" altLang="zh-CN" smtClean="0"/>
              <a:t>4/30/2020</a:t>
            </a:fld>
            <a:endParaRPr lang="zh-CN" altLang="en-US"/>
          </a:p>
        </p:txBody>
      </p:sp>
      <p:sp>
        <p:nvSpPr>
          <p:cNvPr id="3" name="页脚占位符 2"/>
          <p:cNvSpPr>
            <a:spLocks noGrp="1"/>
          </p:cNvSpPr>
          <p:nvPr>
            <p:ph type="ftr" sz="quarter" idx="11"/>
          </p:nvPr>
        </p:nvSpPr>
        <p:spPr/>
        <p:txBody>
          <a:bodyPr/>
          <a:lstStyle/>
          <a:p>
            <a:r>
              <a:rPr lang="zh-CN" altLang="en-US" smtClean="0"/>
              <a:t>中国科学技术大学</a:t>
            </a:r>
            <a:endParaRPr lang="zh-CN" altLang="en-US" dirty="0"/>
          </a:p>
        </p:txBody>
      </p:sp>
      <p:sp>
        <p:nvSpPr>
          <p:cNvPr id="4" name="灯片编号占位符 3"/>
          <p:cNvSpPr>
            <a:spLocks noGrp="1"/>
          </p:cNvSpPr>
          <p:nvPr>
            <p:ph type="sldNum" sz="quarter" idx="12"/>
          </p:nvPr>
        </p:nvSpPr>
        <p:spPr/>
        <p:txBody>
          <a:bodyPr/>
          <a:lstStyle/>
          <a:p>
            <a:fld id="{8BD4F407-B401-4F27-B84C-F4D1FCFDF361}" type="slidenum">
              <a:rPr lang="zh-CN" altLang="en-US" smtClean="0"/>
              <a:pPr/>
              <a:t>91</a:t>
            </a:fld>
            <a:endParaRPr lang="zh-CN" altLang="en-US" dirty="0"/>
          </a:p>
        </p:txBody>
      </p:sp>
      <p:pic>
        <p:nvPicPr>
          <p:cNvPr id="19763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6388" y="1243013"/>
            <a:ext cx="3287712" cy="252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3350850"/>
      </p:ext>
    </p:extLst>
  </p:cSld>
  <p:clrMapOvr>
    <a:masterClrMapping/>
  </p:clrMapOvr>
  <p:transition spd="slow"/>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Title 1"/>
          <p:cNvSpPr>
            <a:spLocks noGrp="1"/>
          </p:cNvSpPr>
          <p:nvPr>
            <p:ph type="title"/>
          </p:nvPr>
        </p:nvSpPr>
        <p:spPr/>
        <p:txBody>
          <a:bodyPr/>
          <a:lstStyle/>
          <a:p>
            <a:r>
              <a:rPr lang="en-US" altLang="zh-CN" sz="3600" smtClean="0"/>
              <a:t>NVIDIA GeForce GTX 285 </a:t>
            </a:r>
            <a:r>
              <a:rPr lang="ja-JP" altLang="en-US" sz="3600" smtClean="0"/>
              <a:t>“</a:t>
            </a:r>
            <a:r>
              <a:rPr lang="en-US" altLang="ja-JP" sz="3600" smtClean="0"/>
              <a:t>core</a:t>
            </a:r>
            <a:r>
              <a:rPr lang="ja-JP" altLang="en-US" sz="3600" smtClean="0"/>
              <a:t>”</a:t>
            </a:r>
            <a:endParaRPr lang="en-US" altLang="zh-CN" sz="3600" smtClean="0"/>
          </a:p>
        </p:txBody>
      </p:sp>
      <p:sp>
        <p:nvSpPr>
          <p:cNvPr id="2" name="日期占位符 1"/>
          <p:cNvSpPr>
            <a:spLocks noGrp="1"/>
          </p:cNvSpPr>
          <p:nvPr>
            <p:ph type="dt" sz="half" idx="10"/>
          </p:nvPr>
        </p:nvSpPr>
        <p:spPr/>
        <p:txBody>
          <a:bodyPr/>
          <a:lstStyle/>
          <a:p>
            <a:fld id="{7914BA08-4DC1-4277-81B7-F24E5D8B3461}" type="datetime1">
              <a:rPr lang="en-US" altLang="zh-CN" smtClean="0"/>
              <a:t>4/30/2020</a:t>
            </a:fld>
            <a:endParaRPr lang="zh-CN" altLang="en-US"/>
          </a:p>
        </p:txBody>
      </p:sp>
      <p:sp>
        <p:nvSpPr>
          <p:cNvPr id="3" name="页脚占位符 2"/>
          <p:cNvSpPr>
            <a:spLocks noGrp="1"/>
          </p:cNvSpPr>
          <p:nvPr>
            <p:ph type="ftr" sz="quarter" idx="11"/>
          </p:nvPr>
        </p:nvSpPr>
        <p:spPr/>
        <p:txBody>
          <a:bodyPr/>
          <a:lstStyle/>
          <a:p>
            <a:r>
              <a:rPr lang="zh-CN" altLang="en-US" smtClean="0"/>
              <a:t>中国科学技术大学</a:t>
            </a:r>
            <a:endParaRPr lang="zh-CN" altLang="en-US" dirty="0"/>
          </a:p>
        </p:txBody>
      </p:sp>
      <p:sp>
        <p:nvSpPr>
          <p:cNvPr id="4" name="灯片编号占位符 3"/>
          <p:cNvSpPr>
            <a:spLocks noGrp="1"/>
          </p:cNvSpPr>
          <p:nvPr>
            <p:ph type="sldNum" sz="quarter" idx="12"/>
          </p:nvPr>
        </p:nvSpPr>
        <p:spPr/>
        <p:txBody>
          <a:bodyPr/>
          <a:lstStyle/>
          <a:p>
            <a:fld id="{8BD4F407-B401-4F27-B84C-F4D1FCFDF361}" type="slidenum">
              <a:rPr lang="zh-CN" altLang="en-US" smtClean="0"/>
              <a:pPr/>
              <a:t>92</a:t>
            </a:fld>
            <a:endParaRPr lang="zh-CN" altLang="en-US" dirty="0"/>
          </a:p>
        </p:txBody>
      </p:sp>
      <p:grpSp>
        <p:nvGrpSpPr>
          <p:cNvPr id="199683" name="Group 43"/>
          <p:cNvGrpSpPr>
            <a:grpSpLocks/>
          </p:cNvGrpSpPr>
          <p:nvPr/>
        </p:nvGrpSpPr>
        <p:grpSpPr bwMode="auto">
          <a:xfrm>
            <a:off x="942975" y="1384300"/>
            <a:ext cx="4378325" cy="2952750"/>
            <a:chOff x="3803438" y="3041984"/>
            <a:chExt cx="1114185" cy="751417"/>
          </a:xfrm>
        </p:grpSpPr>
        <p:sp>
          <p:nvSpPr>
            <p:cNvPr id="7" name="Rectangle 6"/>
            <p:cNvSpPr/>
            <p:nvPr/>
          </p:nvSpPr>
          <p:spPr bwMode="auto">
            <a:xfrm>
              <a:off x="3803438" y="3041984"/>
              <a:ext cx="1114185" cy="751417"/>
            </a:xfrm>
            <a:prstGeom prst="rect">
              <a:avLst/>
            </a:prstGeom>
            <a:solidFill>
              <a:schemeClr val="bg2">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anchor="ctr" anchorCtr="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ct val="50000"/>
                </a:spcBef>
                <a:defRPr/>
              </a:pPr>
              <a:endParaRPr lang="en-US" altLang="zh-CN" sz="2400" smtClean="0">
                <a:solidFill>
                  <a:srgbClr val="000000"/>
                </a:solidFill>
                <a:latin typeface="Trebuchet MS" panose="020B0603020202020204" pitchFamily="34" charset="0"/>
                <a:cs typeface="Arial" panose="020B0604020202020204" pitchFamily="34" charset="0"/>
              </a:endParaRPr>
            </a:p>
          </p:txBody>
        </p:sp>
        <p:sp>
          <p:nvSpPr>
            <p:cNvPr id="199699" name="Rectangle 7"/>
            <p:cNvSpPr>
              <a:spLocks noChangeArrowheads="1"/>
            </p:cNvSpPr>
            <p:nvPr/>
          </p:nvSpPr>
          <p:spPr bwMode="auto">
            <a:xfrm>
              <a:off x="4011475" y="3091609"/>
              <a:ext cx="698111" cy="137160"/>
            </a:xfrm>
            <a:prstGeom prst="rect">
              <a:avLst/>
            </a:prstGeom>
            <a:solidFill>
              <a:srgbClr val="DA581C"/>
            </a:solidFill>
            <a:ln w="1905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199700" name="Rectangle 8"/>
            <p:cNvSpPr>
              <a:spLocks noChangeArrowheads="1"/>
            </p:cNvSpPr>
            <p:nvPr/>
          </p:nvSpPr>
          <p:spPr bwMode="auto">
            <a:xfrm>
              <a:off x="3852724" y="3608042"/>
              <a:ext cx="1015612" cy="137160"/>
            </a:xfrm>
            <a:prstGeom prst="rect">
              <a:avLst/>
            </a:prstGeom>
            <a:solidFill>
              <a:srgbClr val="AEC3F5"/>
            </a:solidFill>
            <a:ln w="1905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199701" name="Rectangle 9"/>
            <p:cNvSpPr>
              <a:spLocks noChangeArrowheads="1"/>
            </p:cNvSpPr>
            <p:nvPr/>
          </p:nvSpPr>
          <p:spPr bwMode="auto">
            <a:xfrm>
              <a:off x="3852421" y="3266850"/>
              <a:ext cx="225644" cy="137083"/>
            </a:xfrm>
            <a:prstGeom prst="rect">
              <a:avLst/>
            </a:prstGeom>
            <a:solidFill>
              <a:srgbClr val="FFAF16"/>
            </a:solidFill>
            <a:ln w="1905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199702" name="Rectangle 10"/>
            <p:cNvSpPr>
              <a:spLocks noChangeArrowheads="1"/>
            </p:cNvSpPr>
            <p:nvPr/>
          </p:nvSpPr>
          <p:spPr bwMode="auto">
            <a:xfrm>
              <a:off x="3887456" y="3303641"/>
              <a:ext cx="63500" cy="63500"/>
            </a:xfrm>
            <a:prstGeom prst="rect">
              <a:avLst/>
            </a:prstGeom>
            <a:solidFill>
              <a:srgbClr val="FFF25C"/>
            </a:solidFill>
            <a:ln w="1905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9703" name="Rectangle 11"/>
            <p:cNvSpPr>
              <a:spLocks noChangeArrowheads="1"/>
            </p:cNvSpPr>
            <p:nvPr/>
          </p:nvSpPr>
          <p:spPr bwMode="auto">
            <a:xfrm>
              <a:off x="3979531" y="3303641"/>
              <a:ext cx="63500" cy="63500"/>
            </a:xfrm>
            <a:prstGeom prst="rect">
              <a:avLst/>
            </a:prstGeom>
            <a:solidFill>
              <a:srgbClr val="4292B4"/>
            </a:solidFill>
            <a:ln w="1905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9704" name="Rectangle 12"/>
            <p:cNvSpPr>
              <a:spLocks noChangeArrowheads="1"/>
            </p:cNvSpPr>
            <p:nvPr/>
          </p:nvSpPr>
          <p:spPr bwMode="auto">
            <a:xfrm>
              <a:off x="4115946" y="3266850"/>
              <a:ext cx="225644" cy="137083"/>
            </a:xfrm>
            <a:prstGeom prst="rect">
              <a:avLst/>
            </a:prstGeom>
            <a:solidFill>
              <a:srgbClr val="FFAF16"/>
            </a:solidFill>
            <a:ln w="1905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199705" name="Rectangle 13"/>
            <p:cNvSpPr>
              <a:spLocks noChangeArrowheads="1"/>
            </p:cNvSpPr>
            <p:nvPr/>
          </p:nvSpPr>
          <p:spPr bwMode="auto">
            <a:xfrm>
              <a:off x="4150981" y="3303641"/>
              <a:ext cx="63500" cy="63500"/>
            </a:xfrm>
            <a:prstGeom prst="rect">
              <a:avLst/>
            </a:prstGeom>
            <a:solidFill>
              <a:srgbClr val="FFF25C"/>
            </a:solidFill>
            <a:ln w="1905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9706" name="Rectangle 14"/>
            <p:cNvSpPr>
              <a:spLocks noChangeArrowheads="1"/>
            </p:cNvSpPr>
            <p:nvPr/>
          </p:nvSpPr>
          <p:spPr bwMode="auto">
            <a:xfrm>
              <a:off x="4243056" y="3303641"/>
              <a:ext cx="63500" cy="63500"/>
            </a:xfrm>
            <a:prstGeom prst="rect">
              <a:avLst/>
            </a:prstGeom>
            <a:solidFill>
              <a:srgbClr val="4292B4"/>
            </a:solidFill>
            <a:ln w="1905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9707" name="Rectangle 15"/>
            <p:cNvSpPr>
              <a:spLocks noChangeArrowheads="1"/>
            </p:cNvSpPr>
            <p:nvPr/>
          </p:nvSpPr>
          <p:spPr bwMode="auto">
            <a:xfrm>
              <a:off x="4379471" y="3266850"/>
              <a:ext cx="225644" cy="137083"/>
            </a:xfrm>
            <a:prstGeom prst="rect">
              <a:avLst/>
            </a:prstGeom>
            <a:solidFill>
              <a:srgbClr val="FFAF16"/>
            </a:solidFill>
            <a:ln w="1905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199708" name="Rectangle 16"/>
            <p:cNvSpPr>
              <a:spLocks noChangeArrowheads="1"/>
            </p:cNvSpPr>
            <p:nvPr/>
          </p:nvSpPr>
          <p:spPr bwMode="auto">
            <a:xfrm>
              <a:off x="4414506" y="3303641"/>
              <a:ext cx="63500" cy="63500"/>
            </a:xfrm>
            <a:prstGeom prst="rect">
              <a:avLst/>
            </a:prstGeom>
            <a:solidFill>
              <a:srgbClr val="FFF25C"/>
            </a:solidFill>
            <a:ln w="1905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9709" name="Rectangle 17"/>
            <p:cNvSpPr>
              <a:spLocks noChangeArrowheads="1"/>
            </p:cNvSpPr>
            <p:nvPr/>
          </p:nvSpPr>
          <p:spPr bwMode="auto">
            <a:xfrm>
              <a:off x="4506581" y="3303641"/>
              <a:ext cx="63500" cy="63500"/>
            </a:xfrm>
            <a:prstGeom prst="rect">
              <a:avLst/>
            </a:prstGeom>
            <a:solidFill>
              <a:srgbClr val="4292B4"/>
            </a:solidFill>
            <a:ln w="1905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9710" name="Rectangle 18"/>
            <p:cNvSpPr>
              <a:spLocks noChangeArrowheads="1"/>
            </p:cNvSpPr>
            <p:nvPr/>
          </p:nvSpPr>
          <p:spPr bwMode="auto">
            <a:xfrm>
              <a:off x="4642996" y="3266850"/>
              <a:ext cx="225644" cy="137083"/>
            </a:xfrm>
            <a:prstGeom prst="rect">
              <a:avLst/>
            </a:prstGeom>
            <a:solidFill>
              <a:srgbClr val="FFAF16"/>
            </a:solidFill>
            <a:ln w="1905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199711" name="Rectangle 19"/>
            <p:cNvSpPr>
              <a:spLocks noChangeArrowheads="1"/>
            </p:cNvSpPr>
            <p:nvPr/>
          </p:nvSpPr>
          <p:spPr bwMode="auto">
            <a:xfrm>
              <a:off x="4678031" y="3303641"/>
              <a:ext cx="63500" cy="63500"/>
            </a:xfrm>
            <a:prstGeom prst="rect">
              <a:avLst/>
            </a:prstGeom>
            <a:solidFill>
              <a:srgbClr val="FFF25C"/>
            </a:solidFill>
            <a:ln w="1905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9712" name="Rectangle 20"/>
            <p:cNvSpPr>
              <a:spLocks noChangeArrowheads="1"/>
            </p:cNvSpPr>
            <p:nvPr/>
          </p:nvSpPr>
          <p:spPr bwMode="auto">
            <a:xfrm>
              <a:off x="4770106" y="3303641"/>
              <a:ext cx="63500" cy="63500"/>
            </a:xfrm>
            <a:prstGeom prst="rect">
              <a:avLst/>
            </a:prstGeom>
            <a:solidFill>
              <a:srgbClr val="4292B4"/>
            </a:solidFill>
            <a:ln w="1905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9713" name="Rectangle 21"/>
            <p:cNvSpPr>
              <a:spLocks noChangeArrowheads="1"/>
            </p:cNvSpPr>
            <p:nvPr/>
          </p:nvSpPr>
          <p:spPr bwMode="auto">
            <a:xfrm>
              <a:off x="3852421" y="3435125"/>
              <a:ext cx="225644" cy="137083"/>
            </a:xfrm>
            <a:prstGeom prst="rect">
              <a:avLst/>
            </a:prstGeom>
            <a:solidFill>
              <a:srgbClr val="FFAF16"/>
            </a:solidFill>
            <a:ln w="1905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199714" name="Rectangle 22"/>
            <p:cNvSpPr>
              <a:spLocks noChangeArrowheads="1"/>
            </p:cNvSpPr>
            <p:nvPr/>
          </p:nvSpPr>
          <p:spPr bwMode="auto">
            <a:xfrm>
              <a:off x="3887456" y="3471916"/>
              <a:ext cx="63500" cy="63500"/>
            </a:xfrm>
            <a:prstGeom prst="rect">
              <a:avLst/>
            </a:prstGeom>
            <a:solidFill>
              <a:srgbClr val="FFF25C"/>
            </a:solidFill>
            <a:ln w="1905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9715" name="Rectangle 23"/>
            <p:cNvSpPr>
              <a:spLocks noChangeArrowheads="1"/>
            </p:cNvSpPr>
            <p:nvPr/>
          </p:nvSpPr>
          <p:spPr bwMode="auto">
            <a:xfrm>
              <a:off x="3979531" y="3471916"/>
              <a:ext cx="63500" cy="63500"/>
            </a:xfrm>
            <a:prstGeom prst="rect">
              <a:avLst/>
            </a:prstGeom>
            <a:solidFill>
              <a:srgbClr val="4292B4"/>
            </a:solidFill>
            <a:ln w="1905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9716" name="Rectangle 24"/>
            <p:cNvSpPr>
              <a:spLocks noChangeArrowheads="1"/>
            </p:cNvSpPr>
            <p:nvPr/>
          </p:nvSpPr>
          <p:spPr bwMode="auto">
            <a:xfrm>
              <a:off x="4115946" y="3435125"/>
              <a:ext cx="225644" cy="137083"/>
            </a:xfrm>
            <a:prstGeom prst="rect">
              <a:avLst/>
            </a:prstGeom>
            <a:solidFill>
              <a:srgbClr val="FFAF16"/>
            </a:solidFill>
            <a:ln w="1905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199717" name="Rectangle 25"/>
            <p:cNvSpPr>
              <a:spLocks noChangeArrowheads="1"/>
            </p:cNvSpPr>
            <p:nvPr/>
          </p:nvSpPr>
          <p:spPr bwMode="auto">
            <a:xfrm>
              <a:off x="4150981" y="3471916"/>
              <a:ext cx="63500" cy="63500"/>
            </a:xfrm>
            <a:prstGeom prst="rect">
              <a:avLst/>
            </a:prstGeom>
            <a:solidFill>
              <a:srgbClr val="FFF25C"/>
            </a:solidFill>
            <a:ln w="1905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9718" name="Rectangle 26"/>
            <p:cNvSpPr>
              <a:spLocks noChangeArrowheads="1"/>
            </p:cNvSpPr>
            <p:nvPr/>
          </p:nvSpPr>
          <p:spPr bwMode="auto">
            <a:xfrm>
              <a:off x="4243056" y="3471916"/>
              <a:ext cx="63500" cy="63500"/>
            </a:xfrm>
            <a:prstGeom prst="rect">
              <a:avLst/>
            </a:prstGeom>
            <a:solidFill>
              <a:srgbClr val="4292B4"/>
            </a:solidFill>
            <a:ln w="1905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9719" name="Rectangle 27"/>
            <p:cNvSpPr>
              <a:spLocks noChangeArrowheads="1"/>
            </p:cNvSpPr>
            <p:nvPr/>
          </p:nvSpPr>
          <p:spPr bwMode="auto">
            <a:xfrm>
              <a:off x="4379471" y="3435125"/>
              <a:ext cx="225644" cy="137083"/>
            </a:xfrm>
            <a:prstGeom prst="rect">
              <a:avLst/>
            </a:prstGeom>
            <a:solidFill>
              <a:srgbClr val="FFAF16"/>
            </a:solidFill>
            <a:ln w="1905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199720" name="Rectangle 28"/>
            <p:cNvSpPr>
              <a:spLocks noChangeArrowheads="1"/>
            </p:cNvSpPr>
            <p:nvPr/>
          </p:nvSpPr>
          <p:spPr bwMode="auto">
            <a:xfrm>
              <a:off x="4414506" y="3471916"/>
              <a:ext cx="63500" cy="63500"/>
            </a:xfrm>
            <a:prstGeom prst="rect">
              <a:avLst/>
            </a:prstGeom>
            <a:solidFill>
              <a:srgbClr val="FFF25C"/>
            </a:solidFill>
            <a:ln w="1905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9721" name="Rectangle 29"/>
            <p:cNvSpPr>
              <a:spLocks noChangeArrowheads="1"/>
            </p:cNvSpPr>
            <p:nvPr/>
          </p:nvSpPr>
          <p:spPr bwMode="auto">
            <a:xfrm>
              <a:off x="4506581" y="3471916"/>
              <a:ext cx="63500" cy="63500"/>
            </a:xfrm>
            <a:prstGeom prst="rect">
              <a:avLst/>
            </a:prstGeom>
            <a:solidFill>
              <a:srgbClr val="4292B4"/>
            </a:solidFill>
            <a:ln w="1905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9722" name="Rectangle 30"/>
            <p:cNvSpPr>
              <a:spLocks noChangeArrowheads="1"/>
            </p:cNvSpPr>
            <p:nvPr/>
          </p:nvSpPr>
          <p:spPr bwMode="auto">
            <a:xfrm>
              <a:off x="4642996" y="3435125"/>
              <a:ext cx="225644" cy="137083"/>
            </a:xfrm>
            <a:prstGeom prst="rect">
              <a:avLst/>
            </a:prstGeom>
            <a:solidFill>
              <a:srgbClr val="FFAF16"/>
            </a:solidFill>
            <a:ln w="1905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199723" name="Rectangle 31"/>
            <p:cNvSpPr>
              <a:spLocks noChangeArrowheads="1"/>
            </p:cNvSpPr>
            <p:nvPr/>
          </p:nvSpPr>
          <p:spPr bwMode="auto">
            <a:xfrm>
              <a:off x="4678031" y="3471916"/>
              <a:ext cx="63500" cy="63500"/>
            </a:xfrm>
            <a:prstGeom prst="rect">
              <a:avLst/>
            </a:prstGeom>
            <a:solidFill>
              <a:srgbClr val="FFF25C"/>
            </a:solidFill>
            <a:ln w="1905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9724" name="Rectangle 32"/>
            <p:cNvSpPr>
              <a:spLocks noChangeArrowheads="1"/>
            </p:cNvSpPr>
            <p:nvPr/>
          </p:nvSpPr>
          <p:spPr bwMode="auto">
            <a:xfrm>
              <a:off x="4770106" y="3471916"/>
              <a:ext cx="63500" cy="63500"/>
            </a:xfrm>
            <a:prstGeom prst="rect">
              <a:avLst/>
            </a:prstGeom>
            <a:solidFill>
              <a:srgbClr val="4292B4"/>
            </a:solidFill>
            <a:ln w="1905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nvGrpSpPr>
            <p:cNvPr id="199725" name="Group 924"/>
            <p:cNvGrpSpPr>
              <a:grpSpLocks/>
            </p:cNvGrpSpPr>
            <p:nvPr/>
          </p:nvGrpSpPr>
          <p:grpSpPr bwMode="auto">
            <a:xfrm>
              <a:off x="3945065" y="3557252"/>
              <a:ext cx="826293" cy="182442"/>
              <a:chOff x="656433" y="1899568"/>
              <a:chExt cx="826293" cy="182442"/>
            </a:xfrm>
          </p:grpSpPr>
          <p:cxnSp>
            <p:nvCxnSpPr>
              <p:cNvPr id="199726" name="Straight Connector 34"/>
              <p:cNvCxnSpPr>
                <a:cxnSpLocks noChangeShapeType="1"/>
              </p:cNvCxnSpPr>
              <p:nvPr/>
            </p:nvCxnSpPr>
            <p:spPr bwMode="auto">
              <a:xfrm rot="5400000">
                <a:off x="594520" y="2019304"/>
                <a:ext cx="124619" cy="793"/>
              </a:xfrm>
              <a:prstGeom prst="line">
                <a:avLst/>
              </a:prstGeom>
              <a:noFill/>
              <a:ln w="19050">
                <a:solidFill>
                  <a:srgbClr val="717F9F"/>
                </a:solidFill>
                <a:round/>
                <a:headEnd/>
                <a:tailEnd/>
              </a:ln>
              <a:extLst>
                <a:ext uri="{909E8E84-426E-40DD-AFC4-6F175D3DCCD1}">
                  <a14:hiddenFill xmlns:a14="http://schemas.microsoft.com/office/drawing/2010/main">
                    <a:noFill/>
                  </a14:hiddenFill>
                </a:ext>
              </a:extLst>
            </p:spPr>
          </p:cxnSp>
          <p:cxnSp>
            <p:nvCxnSpPr>
              <p:cNvPr id="199727" name="Straight Connector 35"/>
              <p:cNvCxnSpPr>
                <a:cxnSpLocks noChangeShapeType="1"/>
              </p:cNvCxnSpPr>
              <p:nvPr/>
            </p:nvCxnSpPr>
            <p:spPr bwMode="auto">
              <a:xfrm rot="5400000">
                <a:off x="690828" y="2019304"/>
                <a:ext cx="124619" cy="793"/>
              </a:xfrm>
              <a:prstGeom prst="line">
                <a:avLst/>
              </a:prstGeom>
              <a:noFill/>
              <a:ln w="19050">
                <a:solidFill>
                  <a:srgbClr val="717F9F"/>
                </a:solidFill>
                <a:round/>
                <a:headEnd/>
                <a:tailEnd/>
              </a:ln>
              <a:extLst>
                <a:ext uri="{909E8E84-426E-40DD-AFC4-6F175D3DCCD1}">
                  <a14:hiddenFill xmlns:a14="http://schemas.microsoft.com/office/drawing/2010/main">
                    <a:noFill/>
                  </a14:hiddenFill>
                </a:ext>
              </a:extLst>
            </p:spPr>
          </p:cxnSp>
          <p:cxnSp>
            <p:nvCxnSpPr>
              <p:cNvPr id="199728" name="Straight Connector 36"/>
              <p:cNvCxnSpPr>
                <a:cxnSpLocks noChangeShapeType="1"/>
              </p:cNvCxnSpPr>
              <p:nvPr/>
            </p:nvCxnSpPr>
            <p:spPr bwMode="auto">
              <a:xfrm rot="5400000">
                <a:off x="787136" y="2019304"/>
                <a:ext cx="124619" cy="793"/>
              </a:xfrm>
              <a:prstGeom prst="line">
                <a:avLst/>
              </a:prstGeom>
              <a:noFill/>
              <a:ln w="19050">
                <a:solidFill>
                  <a:srgbClr val="717F9F"/>
                </a:solidFill>
                <a:round/>
                <a:headEnd/>
                <a:tailEnd/>
              </a:ln>
              <a:extLst>
                <a:ext uri="{909E8E84-426E-40DD-AFC4-6F175D3DCCD1}">
                  <a14:hiddenFill xmlns:a14="http://schemas.microsoft.com/office/drawing/2010/main">
                    <a:noFill/>
                  </a14:hiddenFill>
                </a:ext>
              </a:extLst>
            </p:spPr>
          </p:cxnSp>
          <p:cxnSp>
            <p:nvCxnSpPr>
              <p:cNvPr id="199729" name="Straight Connector 37"/>
              <p:cNvCxnSpPr>
                <a:cxnSpLocks noChangeShapeType="1"/>
              </p:cNvCxnSpPr>
              <p:nvPr/>
            </p:nvCxnSpPr>
            <p:spPr bwMode="auto">
              <a:xfrm rot="5400000">
                <a:off x="1229520" y="2019304"/>
                <a:ext cx="124619" cy="793"/>
              </a:xfrm>
              <a:prstGeom prst="line">
                <a:avLst/>
              </a:prstGeom>
              <a:noFill/>
              <a:ln w="19050">
                <a:solidFill>
                  <a:srgbClr val="717F9F"/>
                </a:solidFill>
                <a:round/>
                <a:headEnd/>
                <a:tailEnd/>
              </a:ln>
              <a:extLst>
                <a:ext uri="{909E8E84-426E-40DD-AFC4-6F175D3DCCD1}">
                  <a14:hiddenFill xmlns:a14="http://schemas.microsoft.com/office/drawing/2010/main">
                    <a:noFill/>
                  </a14:hiddenFill>
                </a:ext>
              </a:extLst>
            </p:spPr>
          </p:cxnSp>
          <p:cxnSp>
            <p:nvCxnSpPr>
              <p:cNvPr id="199730" name="Straight Connector 38"/>
              <p:cNvCxnSpPr>
                <a:cxnSpLocks noChangeShapeType="1"/>
              </p:cNvCxnSpPr>
              <p:nvPr/>
            </p:nvCxnSpPr>
            <p:spPr bwMode="auto">
              <a:xfrm rot="5400000">
                <a:off x="1324770" y="2019304"/>
                <a:ext cx="124619" cy="793"/>
              </a:xfrm>
              <a:prstGeom prst="line">
                <a:avLst/>
              </a:prstGeom>
              <a:noFill/>
              <a:ln w="19050">
                <a:solidFill>
                  <a:srgbClr val="717F9F"/>
                </a:solidFill>
                <a:round/>
                <a:headEnd/>
                <a:tailEnd/>
              </a:ln>
              <a:extLst>
                <a:ext uri="{909E8E84-426E-40DD-AFC4-6F175D3DCCD1}">
                  <a14:hiddenFill xmlns:a14="http://schemas.microsoft.com/office/drawing/2010/main">
                    <a:noFill/>
                  </a14:hiddenFill>
                </a:ext>
              </a:extLst>
            </p:spPr>
          </p:cxnSp>
          <p:cxnSp>
            <p:nvCxnSpPr>
              <p:cNvPr id="199731" name="Straight Connector 39"/>
              <p:cNvCxnSpPr>
                <a:cxnSpLocks noChangeShapeType="1"/>
              </p:cNvCxnSpPr>
              <p:nvPr/>
            </p:nvCxnSpPr>
            <p:spPr bwMode="auto">
              <a:xfrm rot="5400000">
                <a:off x="1420020" y="2019304"/>
                <a:ext cx="124619" cy="793"/>
              </a:xfrm>
              <a:prstGeom prst="line">
                <a:avLst/>
              </a:prstGeom>
              <a:noFill/>
              <a:ln w="19050">
                <a:solidFill>
                  <a:srgbClr val="717F9F"/>
                </a:solidFill>
                <a:round/>
                <a:headEnd/>
                <a:tailEnd/>
              </a:ln>
              <a:extLst>
                <a:ext uri="{909E8E84-426E-40DD-AFC4-6F175D3DCCD1}">
                  <a14:hiddenFill xmlns:a14="http://schemas.microsoft.com/office/drawing/2010/main">
                    <a:noFill/>
                  </a14:hiddenFill>
                </a:ext>
              </a:extLst>
            </p:spPr>
          </p:cxnSp>
          <p:cxnSp>
            <p:nvCxnSpPr>
              <p:cNvPr id="199732" name="Straight Connector 40"/>
              <p:cNvCxnSpPr>
                <a:cxnSpLocks noChangeShapeType="1"/>
              </p:cNvCxnSpPr>
              <p:nvPr/>
            </p:nvCxnSpPr>
            <p:spPr bwMode="auto">
              <a:xfrm rot="5400000">
                <a:off x="883445" y="2019304"/>
                <a:ext cx="124619" cy="793"/>
              </a:xfrm>
              <a:prstGeom prst="line">
                <a:avLst/>
              </a:prstGeom>
              <a:noFill/>
              <a:ln w="19050">
                <a:solidFill>
                  <a:srgbClr val="717F9F"/>
                </a:solidFill>
                <a:round/>
                <a:headEnd/>
                <a:tailEnd/>
              </a:ln>
              <a:extLst>
                <a:ext uri="{909E8E84-426E-40DD-AFC4-6F175D3DCCD1}">
                  <a14:hiddenFill xmlns:a14="http://schemas.microsoft.com/office/drawing/2010/main">
                    <a:noFill/>
                  </a14:hiddenFill>
                </a:ext>
              </a:extLst>
            </p:spPr>
          </p:cxnSp>
          <p:cxnSp>
            <p:nvCxnSpPr>
              <p:cNvPr id="199733" name="Straight Connector 41"/>
              <p:cNvCxnSpPr>
                <a:cxnSpLocks noChangeShapeType="1"/>
              </p:cNvCxnSpPr>
              <p:nvPr/>
            </p:nvCxnSpPr>
            <p:spPr bwMode="auto">
              <a:xfrm rot="5400000">
                <a:off x="1134270" y="2019304"/>
                <a:ext cx="124619" cy="793"/>
              </a:xfrm>
              <a:prstGeom prst="line">
                <a:avLst/>
              </a:prstGeom>
              <a:noFill/>
              <a:ln w="19050">
                <a:solidFill>
                  <a:srgbClr val="717F9F"/>
                </a:solidFill>
                <a:round/>
                <a:headEnd/>
                <a:tailEnd/>
              </a:ln>
              <a:extLst>
                <a:ext uri="{909E8E84-426E-40DD-AFC4-6F175D3DCCD1}">
                  <a14:hiddenFill xmlns:a14="http://schemas.microsoft.com/office/drawing/2010/main">
                    <a:noFill/>
                  </a14:hiddenFill>
                </a:ext>
              </a:extLst>
            </p:spPr>
          </p:cxnSp>
          <p:sp>
            <p:nvSpPr>
              <p:cNvPr id="199734" name="TextBox 42"/>
              <p:cNvSpPr txBox="1">
                <a:spLocks noChangeArrowheads="1"/>
              </p:cNvSpPr>
              <p:nvPr/>
            </p:nvSpPr>
            <p:spPr bwMode="auto">
              <a:xfrm>
                <a:off x="924380" y="1899568"/>
                <a:ext cx="297678" cy="16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3600">
                    <a:solidFill>
                      <a:srgbClr val="717F9F"/>
                    </a:solidFill>
                    <a:latin typeface="Arial" panose="020B0604020202020204" pitchFamily="34" charset="0"/>
                    <a:ea typeface="MS PGothic" pitchFamily="34" charset="-128"/>
                  </a:rPr>
                  <a:t>…</a:t>
                </a:r>
              </a:p>
            </p:txBody>
          </p:sp>
        </p:grpSp>
      </p:grpSp>
      <p:sp>
        <p:nvSpPr>
          <p:cNvPr id="199684" name="Rectangle 45"/>
          <p:cNvSpPr>
            <a:spLocks noChangeArrowheads="1"/>
          </p:cNvSpPr>
          <p:nvPr/>
        </p:nvSpPr>
        <p:spPr bwMode="auto">
          <a:xfrm>
            <a:off x="4946650" y="4784725"/>
            <a:ext cx="622300" cy="495300"/>
          </a:xfrm>
          <a:prstGeom prst="rect">
            <a:avLst/>
          </a:prstGeom>
          <a:solidFill>
            <a:srgbClr val="DA581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9685" name="Rectangle 46"/>
          <p:cNvSpPr>
            <a:spLocks noChangeArrowheads="1"/>
          </p:cNvSpPr>
          <p:nvPr/>
        </p:nvSpPr>
        <p:spPr bwMode="auto">
          <a:xfrm>
            <a:off x="571500" y="4772025"/>
            <a:ext cx="622300" cy="495300"/>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200">
              <a:solidFill>
                <a:srgbClr val="000000"/>
              </a:solidFill>
              <a:latin typeface="Arial" panose="020B0604020202020204" pitchFamily="34" charset="0"/>
              <a:ea typeface="MS PGothic" pitchFamily="34" charset="-128"/>
            </a:endParaRPr>
          </a:p>
        </p:txBody>
      </p:sp>
      <p:sp>
        <p:nvSpPr>
          <p:cNvPr id="199686" name="Rectangle 47"/>
          <p:cNvSpPr>
            <a:spLocks noChangeArrowheads="1"/>
          </p:cNvSpPr>
          <p:nvPr/>
        </p:nvSpPr>
        <p:spPr bwMode="auto">
          <a:xfrm>
            <a:off x="4951413" y="5475288"/>
            <a:ext cx="622300" cy="495300"/>
          </a:xfrm>
          <a:prstGeom prst="rect">
            <a:avLst/>
          </a:prstGeom>
          <a:solidFill>
            <a:srgbClr val="AEC3F5"/>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9687" name="Rectangle 48"/>
          <p:cNvSpPr>
            <a:spLocks noChangeArrowheads="1"/>
          </p:cNvSpPr>
          <p:nvPr/>
        </p:nvSpPr>
        <p:spPr bwMode="auto">
          <a:xfrm>
            <a:off x="639763" y="4932363"/>
            <a:ext cx="228600" cy="2159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9688" name="Rectangle 49"/>
          <p:cNvSpPr>
            <a:spLocks noChangeArrowheads="1"/>
          </p:cNvSpPr>
          <p:nvPr/>
        </p:nvSpPr>
        <p:spPr bwMode="auto">
          <a:xfrm>
            <a:off x="919163" y="4932363"/>
            <a:ext cx="228600" cy="2159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9689" name="TextBox 50"/>
          <p:cNvSpPr txBox="1">
            <a:spLocks noChangeArrowheads="1"/>
          </p:cNvSpPr>
          <p:nvPr/>
        </p:nvSpPr>
        <p:spPr bwMode="auto">
          <a:xfrm>
            <a:off x="5608638" y="4805363"/>
            <a:ext cx="32956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a:solidFill>
                  <a:srgbClr val="000000"/>
                </a:solidFill>
                <a:latin typeface="Myriad Pro Semibold" pitchFamily="1" charset="0"/>
                <a:ea typeface="MS PGothic" pitchFamily="34" charset="-128"/>
              </a:rPr>
              <a:t>= instruction stream decode</a:t>
            </a:r>
          </a:p>
        </p:txBody>
      </p:sp>
      <p:sp>
        <p:nvSpPr>
          <p:cNvPr id="199690" name="TextBox 51"/>
          <p:cNvSpPr txBox="1">
            <a:spLocks noChangeArrowheads="1"/>
          </p:cNvSpPr>
          <p:nvPr/>
        </p:nvSpPr>
        <p:spPr bwMode="auto">
          <a:xfrm>
            <a:off x="1250950" y="4752975"/>
            <a:ext cx="3573463"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dirty="0">
                <a:solidFill>
                  <a:srgbClr val="000000"/>
                </a:solidFill>
                <a:latin typeface="Myriad Pro Semibold" pitchFamily="1" charset="0"/>
                <a:ea typeface="MS PGothic" pitchFamily="34" charset="-128"/>
              </a:rPr>
              <a:t>= SIMD functional unit, control </a:t>
            </a:r>
          </a:p>
          <a:p>
            <a:pPr eaLnBrk="1" hangingPunct="1">
              <a:lnSpc>
                <a:spcPct val="100000"/>
              </a:lnSpc>
              <a:spcBef>
                <a:spcPct val="0"/>
              </a:spcBef>
              <a:buFontTx/>
              <a:buNone/>
            </a:pPr>
            <a:r>
              <a:rPr lang="en-US" altLang="zh-CN" sz="2000" dirty="0">
                <a:solidFill>
                  <a:srgbClr val="000000"/>
                </a:solidFill>
                <a:latin typeface="Myriad Pro Semibold" pitchFamily="1" charset="0"/>
                <a:ea typeface="MS PGothic" pitchFamily="34" charset="-128"/>
              </a:rPr>
              <a:t>   shared across 8 units</a:t>
            </a:r>
          </a:p>
          <a:p>
            <a:pPr eaLnBrk="1" hangingPunct="1">
              <a:lnSpc>
                <a:spcPct val="100000"/>
              </a:lnSpc>
              <a:spcBef>
                <a:spcPct val="0"/>
              </a:spcBef>
              <a:buFontTx/>
              <a:buNone/>
            </a:pPr>
            <a:r>
              <a:rPr lang="en-US" altLang="zh-CN" sz="2000" dirty="0">
                <a:solidFill>
                  <a:srgbClr val="000000"/>
                </a:solidFill>
                <a:latin typeface="Myriad Pro Semibold" pitchFamily="1" charset="0"/>
                <a:ea typeface="MS PGothic" pitchFamily="34" charset="-128"/>
              </a:rPr>
              <a:t>   </a:t>
            </a:r>
          </a:p>
        </p:txBody>
      </p:sp>
      <p:sp>
        <p:nvSpPr>
          <p:cNvPr id="199691" name="TextBox 52"/>
          <p:cNvSpPr txBox="1">
            <a:spLocks noChangeArrowheads="1"/>
          </p:cNvSpPr>
          <p:nvPr/>
        </p:nvSpPr>
        <p:spPr bwMode="auto">
          <a:xfrm>
            <a:off x="5608638" y="5518150"/>
            <a:ext cx="3270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a:solidFill>
                  <a:srgbClr val="000000"/>
                </a:solidFill>
                <a:latin typeface="Myriad Pro Semibold" pitchFamily="1" charset="0"/>
                <a:ea typeface="MS PGothic" pitchFamily="34" charset="-128"/>
              </a:rPr>
              <a:t>= execution context storage </a:t>
            </a:r>
          </a:p>
        </p:txBody>
      </p:sp>
      <p:sp>
        <p:nvSpPr>
          <p:cNvPr id="199692" name="Rectangle 53"/>
          <p:cNvSpPr>
            <a:spLocks noChangeArrowheads="1"/>
          </p:cNvSpPr>
          <p:nvPr/>
        </p:nvSpPr>
        <p:spPr bwMode="auto">
          <a:xfrm>
            <a:off x="1531938" y="5589588"/>
            <a:ext cx="228600" cy="2159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9693" name="Rectangle 54"/>
          <p:cNvSpPr>
            <a:spLocks noChangeArrowheads="1"/>
          </p:cNvSpPr>
          <p:nvPr/>
        </p:nvSpPr>
        <p:spPr bwMode="auto">
          <a:xfrm>
            <a:off x="1531938" y="5895975"/>
            <a:ext cx="228600" cy="2159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199694" name="TextBox 55"/>
          <p:cNvSpPr txBox="1">
            <a:spLocks noChangeArrowheads="1"/>
          </p:cNvSpPr>
          <p:nvPr/>
        </p:nvSpPr>
        <p:spPr bwMode="auto">
          <a:xfrm>
            <a:off x="1836738" y="5500688"/>
            <a:ext cx="18272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a:solidFill>
                  <a:srgbClr val="000000"/>
                </a:solidFill>
                <a:latin typeface="Myriad Pro Semibold" pitchFamily="1" charset="0"/>
                <a:ea typeface="MS PGothic" pitchFamily="34" charset="-128"/>
              </a:rPr>
              <a:t>= multiply-add</a:t>
            </a:r>
          </a:p>
        </p:txBody>
      </p:sp>
      <p:sp>
        <p:nvSpPr>
          <p:cNvPr id="199695" name="TextBox 56"/>
          <p:cNvSpPr txBox="1">
            <a:spLocks noChangeArrowheads="1"/>
          </p:cNvSpPr>
          <p:nvPr/>
        </p:nvSpPr>
        <p:spPr bwMode="auto">
          <a:xfrm>
            <a:off x="1836738" y="5795963"/>
            <a:ext cx="1339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a:solidFill>
                  <a:srgbClr val="000000"/>
                </a:solidFill>
                <a:latin typeface="Myriad Pro Semibold" pitchFamily="1" charset="0"/>
                <a:ea typeface="MS PGothic" pitchFamily="34" charset="-128"/>
              </a:rPr>
              <a:t>= multiply</a:t>
            </a:r>
          </a:p>
        </p:txBody>
      </p:sp>
      <p:cxnSp>
        <p:nvCxnSpPr>
          <p:cNvPr id="199696" name="Straight Arrow Connector 59"/>
          <p:cNvCxnSpPr>
            <a:cxnSpLocks noChangeShapeType="1"/>
          </p:cNvCxnSpPr>
          <p:nvPr/>
        </p:nvCxnSpPr>
        <p:spPr bwMode="auto">
          <a:xfrm rot="10800000" flipV="1">
            <a:off x="4919663" y="3876675"/>
            <a:ext cx="1457325" cy="14288"/>
          </a:xfrm>
          <a:prstGeom prst="straightConnector1">
            <a:avLst/>
          </a:prstGeom>
          <a:noFill/>
          <a:ln w="31750">
            <a:solidFill>
              <a:schemeClr val="tx1"/>
            </a:solidFill>
            <a:round/>
            <a:headEnd/>
            <a:tailEnd type="triangle" w="lg" len="med"/>
          </a:ln>
          <a:extLst>
            <a:ext uri="{909E8E84-426E-40DD-AFC4-6F175D3DCCD1}">
              <a14:hiddenFill xmlns:a14="http://schemas.microsoft.com/office/drawing/2010/main">
                <a:noFill/>
              </a14:hiddenFill>
            </a:ext>
          </a:extLst>
        </p:spPr>
      </p:cxnSp>
      <p:sp>
        <p:nvSpPr>
          <p:cNvPr id="199697" name="TextBox 58"/>
          <p:cNvSpPr txBox="1">
            <a:spLocks noChangeArrowheads="1"/>
          </p:cNvSpPr>
          <p:nvPr/>
        </p:nvSpPr>
        <p:spPr bwMode="auto">
          <a:xfrm>
            <a:off x="6456363" y="3206750"/>
            <a:ext cx="235108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a:solidFill>
                  <a:srgbClr val="000000"/>
                </a:solidFill>
                <a:latin typeface="Myriad Pro Semibold" pitchFamily="1" charset="0"/>
                <a:ea typeface="MS PGothic" pitchFamily="34" charset="-128"/>
              </a:rPr>
              <a:t>64 KB of storage </a:t>
            </a:r>
          </a:p>
          <a:p>
            <a:pPr eaLnBrk="1" hangingPunct="1">
              <a:lnSpc>
                <a:spcPct val="100000"/>
              </a:lnSpc>
              <a:spcBef>
                <a:spcPct val="0"/>
              </a:spcBef>
              <a:buFontTx/>
              <a:buNone/>
            </a:pPr>
            <a:r>
              <a:rPr lang="en-US" altLang="zh-CN" sz="2000">
                <a:solidFill>
                  <a:srgbClr val="000000"/>
                </a:solidFill>
                <a:latin typeface="Myriad Pro Semibold" pitchFamily="1" charset="0"/>
                <a:ea typeface="MS PGothic" pitchFamily="34" charset="-128"/>
              </a:rPr>
              <a:t>for thread contexts (registers)</a:t>
            </a:r>
          </a:p>
        </p:txBody>
      </p:sp>
    </p:spTree>
    <p:extLst>
      <p:ext uri="{BB962C8B-B14F-4D97-AF65-F5344CB8AC3E}">
        <p14:creationId xmlns:p14="http://schemas.microsoft.com/office/powerpoint/2010/main" val="1963260896"/>
      </p:ext>
    </p:extLst>
  </p:cSld>
  <p:clrMapOvr>
    <a:masterClrMapping/>
  </p:clrMapOvr>
  <p:transition spd="slow"/>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Title 1"/>
          <p:cNvSpPr>
            <a:spLocks noGrp="1"/>
          </p:cNvSpPr>
          <p:nvPr>
            <p:ph type="title"/>
          </p:nvPr>
        </p:nvSpPr>
        <p:spPr/>
        <p:txBody>
          <a:bodyPr>
            <a:normAutofit fontScale="90000"/>
          </a:bodyPr>
          <a:lstStyle/>
          <a:p>
            <a:r>
              <a:rPr lang="en-US" altLang="zh-CN" smtClean="0"/>
              <a:t>NVIDIA GeForce GTX 285 </a:t>
            </a:r>
            <a:r>
              <a:rPr lang="ja-JP" altLang="en-US" smtClean="0"/>
              <a:t>“</a:t>
            </a:r>
            <a:r>
              <a:rPr lang="en-US" altLang="ja-JP" smtClean="0"/>
              <a:t>core</a:t>
            </a:r>
            <a:r>
              <a:rPr lang="ja-JP" altLang="en-US" smtClean="0"/>
              <a:t>”</a:t>
            </a:r>
            <a:endParaRPr lang="en-US" altLang="zh-CN" smtClean="0"/>
          </a:p>
        </p:txBody>
      </p:sp>
      <p:sp>
        <p:nvSpPr>
          <p:cNvPr id="201735" name="Content Placeholder 2"/>
          <p:cNvSpPr>
            <a:spLocks noGrp="1"/>
          </p:cNvSpPr>
          <p:nvPr>
            <p:ph idx="1"/>
          </p:nvPr>
        </p:nvSpPr>
        <p:spPr>
          <a:xfrm>
            <a:off x="457200" y="4758654"/>
            <a:ext cx="8229600" cy="1551611"/>
          </a:xfrm>
        </p:spPr>
        <p:txBody>
          <a:bodyPr>
            <a:normAutofit fontScale="77500" lnSpcReduction="20000"/>
          </a:bodyPr>
          <a:lstStyle/>
          <a:p>
            <a:r>
              <a:rPr lang="en-US" altLang="zh-CN" dirty="0" smtClean="0"/>
              <a:t>Groups of 32 threads share instruction stream (each group is a Warp)</a:t>
            </a:r>
          </a:p>
          <a:p>
            <a:r>
              <a:rPr lang="en-US" altLang="zh-CN" dirty="0" smtClean="0"/>
              <a:t>Up to 32 warps are simultaneously interleaved</a:t>
            </a:r>
          </a:p>
          <a:p>
            <a:r>
              <a:rPr lang="en-US" altLang="zh-CN" dirty="0" smtClean="0"/>
              <a:t>Up to 1024 thread contexts can be stored   </a:t>
            </a:r>
          </a:p>
          <a:p>
            <a:endParaRPr lang="en-US" altLang="zh-CN" dirty="0" smtClean="0"/>
          </a:p>
        </p:txBody>
      </p:sp>
      <p:sp>
        <p:nvSpPr>
          <p:cNvPr id="2" name="日期占位符 1"/>
          <p:cNvSpPr>
            <a:spLocks noGrp="1"/>
          </p:cNvSpPr>
          <p:nvPr>
            <p:ph type="dt" sz="half" idx="10"/>
          </p:nvPr>
        </p:nvSpPr>
        <p:spPr/>
        <p:txBody>
          <a:bodyPr/>
          <a:lstStyle/>
          <a:p>
            <a:fld id="{B4C66E1F-D9ED-414F-B6C8-87004067D649}" type="datetime1">
              <a:rPr lang="en-US" altLang="zh-CN" smtClean="0"/>
              <a:t>4/30/2020</a:t>
            </a:fld>
            <a:endParaRPr lang="zh-CN" altLang="en-US"/>
          </a:p>
        </p:txBody>
      </p:sp>
      <p:sp>
        <p:nvSpPr>
          <p:cNvPr id="3" name="页脚占位符 2"/>
          <p:cNvSpPr>
            <a:spLocks noGrp="1"/>
          </p:cNvSpPr>
          <p:nvPr>
            <p:ph type="ftr" sz="quarter" idx="11"/>
          </p:nvPr>
        </p:nvSpPr>
        <p:spPr/>
        <p:txBody>
          <a:bodyPr/>
          <a:lstStyle/>
          <a:p>
            <a:r>
              <a:rPr lang="zh-CN" altLang="en-US" smtClean="0"/>
              <a:t>中国科学技术大学</a:t>
            </a:r>
            <a:endParaRPr lang="zh-CN" altLang="en-US" dirty="0"/>
          </a:p>
        </p:txBody>
      </p:sp>
      <p:grpSp>
        <p:nvGrpSpPr>
          <p:cNvPr id="201732" name="Group 43"/>
          <p:cNvGrpSpPr>
            <a:grpSpLocks/>
          </p:cNvGrpSpPr>
          <p:nvPr/>
        </p:nvGrpSpPr>
        <p:grpSpPr bwMode="auto">
          <a:xfrm>
            <a:off x="942975" y="1384300"/>
            <a:ext cx="4378325" cy="2952750"/>
            <a:chOff x="3803438" y="3041984"/>
            <a:chExt cx="1114185" cy="751417"/>
          </a:xfrm>
        </p:grpSpPr>
        <p:sp>
          <p:nvSpPr>
            <p:cNvPr id="7" name="Rectangle 6"/>
            <p:cNvSpPr/>
            <p:nvPr/>
          </p:nvSpPr>
          <p:spPr bwMode="auto">
            <a:xfrm>
              <a:off x="3803438" y="3041984"/>
              <a:ext cx="1114185" cy="751417"/>
            </a:xfrm>
            <a:prstGeom prst="rect">
              <a:avLst/>
            </a:prstGeom>
            <a:solidFill>
              <a:schemeClr val="bg2">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anchor="ctr" anchorCtr="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ct val="50000"/>
                </a:spcBef>
                <a:defRPr/>
              </a:pPr>
              <a:endParaRPr lang="en-US" altLang="zh-CN" sz="2400" smtClean="0">
                <a:solidFill>
                  <a:srgbClr val="000000"/>
                </a:solidFill>
                <a:latin typeface="Trebuchet MS" panose="020B0603020202020204" pitchFamily="34" charset="0"/>
                <a:cs typeface="Arial" panose="020B0604020202020204" pitchFamily="34" charset="0"/>
              </a:endParaRPr>
            </a:p>
          </p:txBody>
        </p:sp>
        <p:sp>
          <p:nvSpPr>
            <p:cNvPr id="201737" name="Rectangle 7"/>
            <p:cNvSpPr>
              <a:spLocks noChangeArrowheads="1"/>
            </p:cNvSpPr>
            <p:nvPr/>
          </p:nvSpPr>
          <p:spPr bwMode="auto">
            <a:xfrm>
              <a:off x="4011475" y="3091609"/>
              <a:ext cx="698111" cy="137160"/>
            </a:xfrm>
            <a:prstGeom prst="rect">
              <a:avLst/>
            </a:prstGeom>
            <a:solidFill>
              <a:srgbClr val="DA581C"/>
            </a:solidFill>
            <a:ln w="1905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1738" name="Rectangle 8"/>
            <p:cNvSpPr>
              <a:spLocks noChangeArrowheads="1"/>
            </p:cNvSpPr>
            <p:nvPr/>
          </p:nvSpPr>
          <p:spPr bwMode="auto">
            <a:xfrm>
              <a:off x="3852724" y="3608042"/>
              <a:ext cx="1015612" cy="137160"/>
            </a:xfrm>
            <a:prstGeom prst="rect">
              <a:avLst/>
            </a:prstGeom>
            <a:solidFill>
              <a:srgbClr val="AEC3F5"/>
            </a:solidFill>
            <a:ln w="1905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1739" name="Rectangle 9"/>
            <p:cNvSpPr>
              <a:spLocks noChangeArrowheads="1"/>
            </p:cNvSpPr>
            <p:nvPr/>
          </p:nvSpPr>
          <p:spPr bwMode="auto">
            <a:xfrm>
              <a:off x="3852421" y="3266850"/>
              <a:ext cx="225644" cy="137083"/>
            </a:xfrm>
            <a:prstGeom prst="rect">
              <a:avLst/>
            </a:prstGeom>
            <a:solidFill>
              <a:srgbClr val="FFAF16"/>
            </a:solidFill>
            <a:ln w="1905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1740" name="Rectangle 10"/>
            <p:cNvSpPr>
              <a:spLocks noChangeArrowheads="1"/>
            </p:cNvSpPr>
            <p:nvPr/>
          </p:nvSpPr>
          <p:spPr bwMode="auto">
            <a:xfrm>
              <a:off x="3887456" y="3303641"/>
              <a:ext cx="63500" cy="63500"/>
            </a:xfrm>
            <a:prstGeom prst="rect">
              <a:avLst/>
            </a:prstGeom>
            <a:solidFill>
              <a:srgbClr val="FFF25C"/>
            </a:solidFill>
            <a:ln w="1905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1741" name="Rectangle 11"/>
            <p:cNvSpPr>
              <a:spLocks noChangeArrowheads="1"/>
            </p:cNvSpPr>
            <p:nvPr/>
          </p:nvSpPr>
          <p:spPr bwMode="auto">
            <a:xfrm>
              <a:off x="3979531" y="3303641"/>
              <a:ext cx="63500" cy="63500"/>
            </a:xfrm>
            <a:prstGeom prst="rect">
              <a:avLst/>
            </a:prstGeom>
            <a:solidFill>
              <a:srgbClr val="4292B4"/>
            </a:solidFill>
            <a:ln w="1905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1742" name="Rectangle 12"/>
            <p:cNvSpPr>
              <a:spLocks noChangeArrowheads="1"/>
            </p:cNvSpPr>
            <p:nvPr/>
          </p:nvSpPr>
          <p:spPr bwMode="auto">
            <a:xfrm>
              <a:off x="4115946" y="3266850"/>
              <a:ext cx="225644" cy="137083"/>
            </a:xfrm>
            <a:prstGeom prst="rect">
              <a:avLst/>
            </a:prstGeom>
            <a:solidFill>
              <a:srgbClr val="FFAF16"/>
            </a:solidFill>
            <a:ln w="1905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1743" name="Rectangle 13"/>
            <p:cNvSpPr>
              <a:spLocks noChangeArrowheads="1"/>
            </p:cNvSpPr>
            <p:nvPr/>
          </p:nvSpPr>
          <p:spPr bwMode="auto">
            <a:xfrm>
              <a:off x="4150981" y="3303641"/>
              <a:ext cx="63500" cy="63500"/>
            </a:xfrm>
            <a:prstGeom prst="rect">
              <a:avLst/>
            </a:prstGeom>
            <a:solidFill>
              <a:srgbClr val="FFF25C"/>
            </a:solidFill>
            <a:ln w="1905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1744" name="Rectangle 14"/>
            <p:cNvSpPr>
              <a:spLocks noChangeArrowheads="1"/>
            </p:cNvSpPr>
            <p:nvPr/>
          </p:nvSpPr>
          <p:spPr bwMode="auto">
            <a:xfrm>
              <a:off x="4243056" y="3303641"/>
              <a:ext cx="63500" cy="63500"/>
            </a:xfrm>
            <a:prstGeom prst="rect">
              <a:avLst/>
            </a:prstGeom>
            <a:solidFill>
              <a:srgbClr val="4292B4"/>
            </a:solidFill>
            <a:ln w="1905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1745" name="Rectangle 15"/>
            <p:cNvSpPr>
              <a:spLocks noChangeArrowheads="1"/>
            </p:cNvSpPr>
            <p:nvPr/>
          </p:nvSpPr>
          <p:spPr bwMode="auto">
            <a:xfrm>
              <a:off x="4379471" y="3266850"/>
              <a:ext cx="225644" cy="137083"/>
            </a:xfrm>
            <a:prstGeom prst="rect">
              <a:avLst/>
            </a:prstGeom>
            <a:solidFill>
              <a:srgbClr val="FFAF16"/>
            </a:solidFill>
            <a:ln w="1905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1746" name="Rectangle 16"/>
            <p:cNvSpPr>
              <a:spLocks noChangeArrowheads="1"/>
            </p:cNvSpPr>
            <p:nvPr/>
          </p:nvSpPr>
          <p:spPr bwMode="auto">
            <a:xfrm>
              <a:off x="4414506" y="3303641"/>
              <a:ext cx="63500" cy="63500"/>
            </a:xfrm>
            <a:prstGeom prst="rect">
              <a:avLst/>
            </a:prstGeom>
            <a:solidFill>
              <a:srgbClr val="FFF25C"/>
            </a:solidFill>
            <a:ln w="1905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1747" name="Rectangle 17"/>
            <p:cNvSpPr>
              <a:spLocks noChangeArrowheads="1"/>
            </p:cNvSpPr>
            <p:nvPr/>
          </p:nvSpPr>
          <p:spPr bwMode="auto">
            <a:xfrm>
              <a:off x="4506581" y="3303641"/>
              <a:ext cx="63500" cy="63500"/>
            </a:xfrm>
            <a:prstGeom prst="rect">
              <a:avLst/>
            </a:prstGeom>
            <a:solidFill>
              <a:srgbClr val="4292B4"/>
            </a:solidFill>
            <a:ln w="1905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1748" name="Rectangle 18"/>
            <p:cNvSpPr>
              <a:spLocks noChangeArrowheads="1"/>
            </p:cNvSpPr>
            <p:nvPr/>
          </p:nvSpPr>
          <p:spPr bwMode="auto">
            <a:xfrm>
              <a:off x="4642996" y="3266850"/>
              <a:ext cx="225644" cy="137083"/>
            </a:xfrm>
            <a:prstGeom prst="rect">
              <a:avLst/>
            </a:prstGeom>
            <a:solidFill>
              <a:srgbClr val="FFAF16"/>
            </a:solidFill>
            <a:ln w="1905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1749" name="Rectangle 19"/>
            <p:cNvSpPr>
              <a:spLocks noChangeArrowheads="1"/>
            </p:cNvSpPr>
            <p:nvPr/>
          </p:nvSpPr>
          <p:spPr bwMode="auto">
            <a:xfrm>
              <a:off x="4678031" y="3303641"/>
              <a:ext cx="63500" cy="63500"/>
            </a:xfrm>
            <a:prstGeom prst="rect">
              <a:avLst/>
            </a:prstGeom>
            <a:solidFill>
              <a:srgbClr val="FFF25C"/>
            </a:solidFill>
            <a:ln w="1905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1750" name="Rectangle 20"/>
            <p:cNvSpPr>
              <a:spLocks noChangeArrowheads="1"/>
            </p:cNvSpPr>
            <p:nvPr/>
          </p:nvSpPr>
          <p:spPr bwMode="auto">
            <a:xfrm>
              <a:off x="4770106" y="3303641"/>
              <a:ext cx="63500" cy="63500"/>
            </a:xfrm>
            <a:prstGeom prst="rect">
              <a:avLst/>
            </a:prstGeom>
            <a:solidFill>
              <a:srgbClr val="4292B4"/>
            </a:solidFill>
            <a:ln w="1905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1751" name="Rectangle 21"/>
            <p:cNvSpPr>
              <a:spLocks noChangeArrowheads="1"/>
            </p:cNvSpPr>
            <p:nvPr/>
          </p:nvSpPr>
          <p:spPr bwMode="auto">
            <a:xfrm>
              <a:off x="3852421" y="3435125"/>
              <a:ext cx="225644" cy="137083"/>
            </a:xfrm>
            <a:prstGeom prst="rect">
              <a:avLst/>
            </a:prstGeom>
            <a:solidFill>
              <a:srgbClr val="FFAF16"/>
            </a:solidFill>
            <a:ln w="1905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1752" name="Rectangle 22"/>
            <p:cNvSpPr>
              <a:spLocks noChangeArrowheads="1"/>
            </p:cNvSpPr>
            <p:nvPr/>
          </p:nvSpPr>
          <p:spPr bwMode="auto">
            <a:xfrm>
              <a:off x="3887456" y="3471916"/>
              <a:ext cx="63500" cy="63500"/>
            </a:xfrm>
            <a:prstGeom prst="rect">
              <a:avLst/>
            </a:prstGeom>
            <a:solidFill>
              <a:srgbClr val="FFF25C"/>
            </a:solidFill>
            <a:ln w="1905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1753" name="Rectangle 23"/>
            <p:cNvSpPr>
              <a:spLocks noChangeArrowheads="1"/>
            </p:cNvSpPr>
            <p:nvPr/>
          </p:nvSpPr>
          <p:spPr bwMode="auto">
            <a:xfrm>
              <a:off x="3979531" y="3471916"/>
              <a:ext cx="63500" cy="63500"/>
            </a:xfrm>
            <a:prstGeom prst="rect">
              <a:avLst/>
            </a:prstGeom>
            <a:solidFill>
              <a:srgbClr val="4292B4"/>
            </a:solidFill>
            <a:ln w="1905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1754" name="Rectangle 24"/>
            <p:cNvSpPr>
              <a:spLocks noChangeArrowheads="1"/>
            </p:cNvSpPr>
            <p:nvPr/>
          </p:nvSpPr>
          <p:spPr bwMode="auto">
            <a:xfrm>
              <a:off x="4115946" y="3435125"/>
              <a:ext cx="225644" cy="137083"/>
            </a:xfrm>
            <a:prstGeom prst="rect">
              <a:avLst/>
            </a:prstGeom>
            <a:solidFill>
              <a:srgbClr val="FFAF16"/>
            </a:solidFill>
            <a:ln w="1905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1755" name="Rectangle 25"/>
            <p:cNvSpPr>
              <a:spLocks noChangeArrowheads="1"/>
            </p:cNvSpPr>
            <p:nvPr/>
          </p:nvSpPr>
          <p:spPr bwMode="auto">
            <a:xfrm>
              <a:off x="4150981" y="3471916"/>
              <a:ext cx="63500" cy="63500"/>
            </a:xfrm>
            <a:prstGeom prst="rect">
              <a:avLst/>
            </a:prstGeom>
            <a:solidFill>
              <a:srgbClr val="FFF25C"/>
            </a:solidFill>
            <a:ln w="1905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1756" name="Rectangle 26"/>
            <p:cNvSpPr>
              <a:spLocks noChangeArrowheads="1"/>
            </p:cNvSpPr>
            <p:nvPr/>
          </p:nvSpPr>
          <p:spPr bwMode="auto">
            <a:xfrm>
              <a:off x="4243056" y="3471916"/>
              <a:ext cx="63500" cy="63500"/>
            </a:xfrm>
            <a:prstGeom prst="rect">
              <a:avLst/>
            </a:prstGeom>
            <a:solidFill>
              <a:srgbClr val="4292B4"/>
            </a:solidFill>
            <a:ln w="1905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1757" name="Rectangle 27"/>
            <p:cNvSpPr>
              <a:spLocks noChangeArrowheads="1"/>
            </p:cNvSpPr>
            <p:nvPr/>
          </p:nvSpPr>
          <p:spPr bwMode="auto">
            <a:xfrm>
              <a:off x="4379471" y="3435125"/>
              <a:ext cx="225644" cy="137083"/>
            </a:xfrm>
            <a:prstGeom prst="rect">
              <a:avLst/>
            </a:prstGeom>
            <a:solidFill>
              <a:srgbClr val="FFAF16"/>
            </a:solidFill>
            <a:ln w="1905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1758" name="Rectangle 28"/>
            <p:cNvSpPr>
              <a:spLocks noChangeArrowheads="1"/>
            </p:cNvSpPr>
            <p:nvPr/>
          </p:nvSpPr>
          <p:spPr bwMode="auto">
            <a:xfrm>
              <a:off x="4414506" y="3471916"/>
              <a:ext cx="63500" cy="63500"/>
            </a:xfrm>
            <a:prstGeom prst="rect">
              <a:avLst/>
            </a:prstGeom>
            <a:solidFill>
              <a:srgbClr val="FFF25C"/>
            </a:solidFill>
            <a:ln w="1905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1759" name="Rectangle 29"/>
            <p:cNvSpPr>
              <a:spLocks noChangeArrowheads="1"/>
            </p:cNvSpPr>
            <p:nvPr/>
          </p:nvSpPr>
          <p:spPr bwMode="auto">
            <a:xfrm>
              <a:off x="4506581" y="3471916"/>
              <a:ext cx="63500" cy="63500"/>
            </a:xfrm>
            <a:prstGeom prst="rect">
              <a:avLst/>
            </a:prstGeom>
            <a:solidFill>
              <a:srgbClr val="4292B4"/>
            </a:solidFill>
            <a:ln w="1905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1760" name="Rectangle 30"/>
            <p:cNvSpPr>
              <a:spLocks noChangeArrowheads="1"/>
            </p:cNvSpPr>
            <p:nvPr/>
          </p:nvSpPr>
          <p:spPr bwMode="auto">
            <a:xfrm>
              <a:off x="4642996" y="3435125"/>
              <a:ext cx="225644" cy="137083"/>
            </a:xfrm>
            <a:prstGeom prst="rect">
              <a:avLst/>
            </a:prstGeom>
            <a:solidFill>
              <a:srgbClr val="FFAF16"/>
            </a:solidFill>
            <a:ln w="1905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1761" name="Rectangle 31"/>
            <p:cNvSpPr>
              <a:spLocks noChangeArrowheads="1"/>
            </p:cNvSpPr>
            <p:nvPr/>
          </p:nvSpPr>
          <p:spPr bwMode="auto">
            <a:xfrm>
              <a:off x="4678031" y="3471916"/>
              <a:ext cx="63500" cy="63500"/>
            </a:xfrm>
            <a:prstGeom prst="rect">
              <a:avLst/>
            </a:prstGeom>
            <a:solidFill>
              <a:srgbClr val="FFF25C"/>
            </a:solidFill>
            <a:ln w="1905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1762" name="Rectangle 32"/>
            <p:cNvSpPr>
              <a:spLocks noChangeArrowheads="1"/>
            </p:cNvSpPr>
            <p:nvPr/>
          </p:nvSpPr>
          <p:spPr bwMode="auto">
            <a:xfrm>
              <a:off x="4770106" y="3471916"/>
              <a:ext cx="63500" cy="63500"/>
            </a:xfrm>
            <a:prstGeom prst="rect">
              <a:avLst/>
            </a:prstGeom>
            <a:solidFill>
              <a:srgbClr val="4292B4"/>
            </a:solidFill>
            <a:ln w="1905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nvGrpSpPr>
            <p:cNvPr id="201763" name="Group 924"/>
            <p:cNvGrpSpPr>
              <a:grpSpLocks/>
            </p:cNvGrpSpPr>
            <p:nvPr/>
          </p:nvGrpSpPr>
          <p:grpSpPr bwMode="auto">
            <a:xfrm>
              <a:off x="3945065" y="3557252"/>
              <a:ext cx="826293" cy="182442"/>
              <a:chOff x="656433" y="1899568"/>
              <a:chExt cx="826293" cy="182442"/>
            </a:xfrm>
          </p:grpSpPr>
          <p:cxnSp>
            <p:nvCxnSpPr>
              <p:cNvPr id="201764" name="Straight Connector 34"/>
              <p:cNvCxnSpPr>
                <a:cxnSpLocks noChangeShapeType="1"/>
              </p:cNvCxnSpPr>
              <p:nvPr/>
            </p:nvCxnSpPr>
            <p:spPr bwMode="auto">
              <a:xfrm rot="5400000">
                <a:off x="594520" y="2019304"/>
                <a:ext cx="124619" cy="793"/>
              </a:xfrm>
              <a:prstGeom prst="line">
                <a:avLst/>
              </a:prstGeom>
              <a:noFill/>
              <a:ln w="19050">
                <a:solidFill>
                  <a:srgbClr val="717F9F"/>
                </a:solidFill>
                <a:round/>
                <a:headEnd/>
                <a:tailEnd/>
              </a:ln>
              <a:extLst>
                <a:ext uri="{909E8E84-426E-40DD-AFC4-6F175D3DCCD1}">
                  <a14:hiddenFill xmlns:a14="http://schemas.microsoft.com/office/drawing/2010/main">
                    <a:noFill/>
                  </a14:hiddenFill>
                </a:ext>
              </a:extLst>
            </p:spPr>
          </p:cxnSp>
          <p:cxnSp>
            <p:nvCxnSpPr>
              <p:cNvPr id="201765" name="Straight Connector 35"/>
              <p:cNvCxnSpPr>
                <a:cxnSpLocks noChangeShapeType="1"/>
              </p:cNvCxnSpPr>
              <p:nvPr/>
            </p:nvCxnSpPr>
            <p:spPr bwMode="auto">
              <a:xfrm rot="5400000">
                <a:off x="690828" y="2019304"/>
                <a:ext cx="124619" cy="793"/>
              </a:xfrm>
              <a:prstGeom prst="line">
                <a:avLst/>
              </a:prstGeom>
              <a:noFill/>
              <a:ln w="19050">
                <a:solidFill>
                  <a:srgbClr val="717F9F"/>
                </a:solidFill>
                <a:round/>
                <a:headEnd/>
                <a:tailEnd/>
              </a:ln>
              <a:extLst>
                <a:ext uri="{909E8E84-426E-40DD-AFC4-6F175D3DCCD1}">
                  <a14:hiddenFill xmlns:a14="http://schemas.microsoft.com/office/drawing/2010/main">
                    <a:noFill/>
                  </a14:hiddenFill>
                </a:ext>
              </a:extLst>
            </p:spPr>
          </p:cxnSp>
          <p:cxnSp>
            <p:nvCxnSpPr>
              <p:cNvPr id="201766" name="Straight Connector 36"/>
              <p:cNvCxnSpPr>
                <a:cxnSpLocks noChangeShapeType="1"/>
              </p:cNvCxnSpPr>
              <p:nvPr/>
            </p:nvCxnSpPr>
            <p:spPr bwMode="auto">
              <a:xfrm rot="5400000">
                <a:off x="787136" y="2019304"/>
                <a:ext cx="124619" cy="793"/>
              </a:xfrm>
              <a:prstGeom prst="line">
                <a:avLst/>
              </a:prstGeom>
              <a:noFill/>
              <a:ln w="19050">
                <a:solidFill>
                  <a:srgbClr val="717F9F"/>
                </a:solidFill>
                <a:round/>
                <a:headEnd/>
                <a:tailEnd/>
              </a:ln>
              <a:extLst>
                <a:ext uri="{909E8E84-426E-40DD-AFC4-6F175D3DCCD1}">
                  <a14:hiddenFill xmlns:a14="http://schemas.microsoft.com/office/drawing/2010/main">
                    <a:noFill/>
                  </a14:hiddenFill>
                </a:ext>
              </a:extLst>
            </p:spPr>
          </p:cxnSp>
          <p:cxnSp>
            <p:nvCxnSpPr>
              <p:cNvPr id="201767" name="Straight Connector 37"/>
              <p:cNvCxnSpPr>
                <a:cxnSpLocks noChangeShapeType="1"/>
              </p:cNvCxnSpPr>
              <p:nvPr/>
            </p:nvCxnSpPr>
            <p:spPr bwMode="auto">
              <a:xfrm rot="5400000">
                <a:off x="1229520" y="2019304"/>
                <a:ext cx="124619" cy="793"/>
              </a:xfrm>
              <a:prstGeom prst="line">
                <a:avLst/>
              </a:prstGeom>
              <a:noFill/>
              <a:ln w="19050">
                <a:solidFill>
                  <a:srgbClr val="717F9F"/>
                </a:solidFill>
                <a:round/>
                <a:headEnd/>
                <a:tailEnd/>
              </a:ln>
              <a:extLst>
                <a:ext uri="{909E8E84-426E-40DD-AFC4-6F175D3DCCD1}">
                  <a14:hiddenFill xmlns:a14="http://schemas.microsoft.com/office/drawing/2010/main">
                    <a:noFill/>
                  </a14:hiddenFill>
                </a:ext>
              </a:extLst>
            </p:spPr>
          </p:cxnSp>
          <p:cxnSp>
            <p:nvCxnSpPr>
              <p:cNvPr id="201768" name="Straight Connector 38"/>
              <p:cNvCxnSpPr>
                <a:cxnSpLocks noChangeShapeType="1"/>
              </p:cNvCxnSpPr>
              <p:nvPr/>
            </p:nvCxnSpPr>
            <p:spPr bwMode="auto">
              <a:xfrm rot="5400000">
                <a:off x="1324770" y="2019304"/>
                <a:ext cx="124619" cy="793"/>
              </a:xfrm>
              <a:prstGeom prst="line">
                <a:avLst/>
              </a:prstGeom>
              <a:noFill/>
              <a:ln w="19050">
                <a:solidFill>
                  <a:srgbClr val="717F9F"/>
                </a:solidFill>
                <a:round/>
                <a:headEnd/>
                <a:tailEnd/>
              </a:ln>
              <a:extLst>
                <a:ext uri="{909E8E84-426E-40DD-AFC4-6F175D3DCCD1}">
                  <a14:hiddenFill xmlns:a14="http://schemas.microsoft.com/office/drawing/2010/main">
                    <a:noFill/>
                  </a14:hiddenFill>
                </a:ext>
              </a:extLst>
            </p:spPr>
          </p:cxnSp>
          <p:cxnSp>
            <p:nvCxnSpPr>
              <p:cNvPr id="201769" name="Straight Connector 39"/>
              <p:cNvCxnSpPr>
                <a:cxnSpLocks noChangeShapeType="1"/>
              </p:cNvCxnSpPr>
              <p:nvPr/>
            </p:nvCxnSpPr>
            <p:spPr bwMode="auto">
              <a:xfrm rot="5400000">
                <a:off x="1420020" y="2019304"/>
                <a:ext cx="124619" cy="793"/>
              </a:xfrm>
              <a:prstGeom prst="line">
                <a:avLst/>
              </a:prstGeom>
              <a:noFill/>
              <a:ln w="19050">
                <a:solidFill>
                  <a:srgbClr val="717F9F"/>
                </a:solidFill>
                <a:round/>
                <a:headEnd/>
                <a:tailEnd/>
              </a:ln>
              <a:extLst>
                <a:ext uri="{909E8E84-426E-40DD-AFC4-6F175D3DCCD1}">
                  <a14:hiddenFill xmlns:a14="http://schemas.microsoft.com/office/drawing/2010/main">
                    <a:noFill/>
                  </a14:hiddenFill>
                </a:ext>
              </a:extLst>
            </p:spPr>
          </p:cxnSp>
          <p:cxnSp>
            <p:nvCxnSpPr>
              <p:cNvPr id="201770" name="Straight Connector 40"/>
              <p:cNvCxnSpPr>
                <a:cxnSpLocks noChangeShapeType="1"/>
              </p:cNvCxnSpPr>
              <p:nvPr/>
            </p:nvCxnSpPr>
            <p:spPr bwMode="auto">
              <a:xfrm rot="5400000">
                <a:off x="883445" y="2019304"/>
                <a:ext cx="124619" cy="793"/>
              </a:xfrm>
              <a:prstGeom prst="line">
                <a:avLst/>
              </a:prstGeom>
              <a:noFill/>
              <a:ln w="19050">
                <a:solidFill>
                  <a:srgbClr val="717F9F"/>
                </a:solidFill>
                <a:round/>
                <a:headEnd/>
                <a:tailEnd/>
              </a:ln>
              <a:extLst>
                <a:ext uri="{909E8E84-426E-40DD-AFC4-6F175D3DCCD1}">
                  <a14:hiddenFill xmlns:a14="http://schemas.microsoft.com/office/drawing/2010/main">
                    <a:noFill/>
                  </a14:hiddenFill>
                </a:ext>
              </a:extLst>
            </p:spPr>
          </p:cxnSp>
          <p:cxnSp>
            <p:nvCxnSpPr>
              <p:cNvPr id="201771" name="Straight Connector 41"/>
              <p:cNvCxnSpPr>
                <a:cxnSpLocks noChangeShapeType="1"/>
              </p:cNvCxnSpPr>
              <p:nvPr/>
            </p:nvCxnSpPr>
            <p:spPr bwMode="auto">
              <a:xfrm rot="5400000">
                <a:off x="1134270" y="2019304"/>
                <a:ext cx="124619" cy="793"/>
              </a:xfrm>
              <a:prstGeom prst="line">
                <a:avLst/>
              </a:prstGeom>
              <a:noFill/>
              <a:ln w="19050">
                <a:solidFill>
                  <a:srgbClr val="717F9F"/>
                </a:solidFill>
                <a:round/>
                <a:headEnd/>
                <a:tailEnd/>
              </a:ln>
              <a:extLst>
                <a:ext uri="{909E8E84-426E-40DD-AFC4-6F175D3DCCD1}">
                  <a14:hiddenFill xmlns:a14="http://schemas.microsoft.com/office/drawing/2010/main">
                    <a:noFill/>
                  </a14:hiddenFill>
                </a:ext>
              </a:extLst>
            </p:spPr>
          </p:cxnSp>
          <p:sp>
            <p:nvSpPr>
              <p:cNvPr id="201772" name="TextBox 42"/>
              <p:cNvSpPr txBox="1">
                <a:spLocks noChangeArrowheads="1"/>
              </p:cNvSpPr>
              <p:nvPr/>
            </p:nvSpPr>
            <p:spPr bwMode="auto">
              <a:xfrm>
                <a:off x="924380" y="1899568"/>
                <a:ext cx="297678" cy="16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3600">
                    <a:solidFill>
                      <a:srgbClr val="717F9F"/>
                    </a:solidFill>
                    <a:latin typeface="Arial" panose="020B0604020202020204" pitchFamily="34" charset="0"/>
                    <a:ea typeface="MS PGothic" pitchFamily="34" charset="-128"/>
                  </a:rPr>
                  <a:t>…</a:t>
                </a:r>
              </a:p>
            </p:txBody>
          </p:sp>
        </p:grpSp>
      </p:grpSp>
      <p:sp>
        <p:nvSpPr>
          <p:cNvPr id="201733" name="TextBox 57"/>
          <p:cNvSpPr txBox="1">
            <a:spLocks noChangeArrowheads="1"/>
          </p:cNvSpPr>
          <p:nvPr/>
        </p:nvSpPr>
        <p:spPr bwMode="auto">
          <a:xfrm>
            <a:off x="6456363" y="3206750"/>
            <a:ext cx="235108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2000">
                <a:solidFill>
                  <a:srgbClr val="000000"/>
                </a:solidFill>
                <a:latin typeface="Myriad Pro Semibold" pitchFamily="1" charset="0"/>
                <a:ea typeface="MS PGothic" pitchFamily="34" charset="-128"/>
              </a:rPr>
              <a:t>64 KB of storage </a:t>
            </a:r>
          </a:p>
          <a:p>
            <a:pPr eaLnBrk="1" hangingPunct="1">
              <a:lnSpc>
                <a:spcPct val="100000"/>
              </a:lnSpc>
              <a:spcBef>
                <a:spcPct val="0"/>
              </a:spcBef>
              <a:buFontTx/>
              <a:buNone/>
            </a:pPr>
            <a:r>
              <a:rPr lang="en-US" altLang="zh-CN" sz="2000">
                <a:solidFill>
                  <a:srgbClr val="000000"/>
                </a:solidFill>
                <a:latin typeface="Myriad Pro Semibold" pitchFamily="1" charset="0"/>
                <a:ea typeface="MS PGothic" pitchFamily="34" charset="-128"/>
              </a:rPr>
              <a:t>for thread contexts (registers)</a:t>
            </a:r>
          </a:p>
        </p:txBody>
      </p:sp>
      <p:cxnSp>
        <p:nvCxnSpPr>
          <p:cNvPr id="201734" name="Straight Arrow Connector 59"/>
          <p:cNvCxnSpPr>
            <a:cxnSpLocks noChangeShapeType="1"/>
          </p:cNvCxnSpPr>
          <p:nvPr/>
        </p:nvCxnSpPr>
        <p:spPr bwMode="auto">
          <a:xfrm rot="10800000" flipV="1">
            <a:off x="4919663" y="3876675"/>
            <a:ext cx="1457325" cy="14288"/>
          </a:xfrm>
          <a:prstGeom prst="straightConnector1">
            <a:avLst/>
          </a:prstGeom>
          <a:noFill/>
          <a:ln w="31750">
            <a:solidFill>
              <a:schemeClr val="tx1"/>
            </a:solidFill>
            <a:round/>
            <a:headEnd/>
            <a:tailEnd type="triangle" w="lg"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221944519"/>
      </p:ext>
    </p:extLst>
  </p:cSld>
  <p:clrMapOvr>
    <a:masterClrMapping/>
  </p:clrMapOvr>
  <p:transition spd="slow"/>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Title 1"/>
          <p:cNvSpPr>
            <a:spLocks noGrp="1"/>
          </p:cNvSpPr>
          <p:nvPr>
            <p:ph type="title"/>
          </p:nvPr>
        </p:nvSpPr>
        <p:spPr/>
        <p:txBody>
          <a:bodyPr/>
          <a:lstStyle/>
          <a:p>
            <a:r>
              <a:rPr lang="en-US" altLang="zh-CN" smtClean="0"/>
              <a:t>NVIDIA GeForce GTX 285</a:t>
            </a:r>
          </a:p>
        </p:txBody>
      </p:sp>
      <p:sp>
        <p:nvSpPr>
          <p:cNvPr id="203832" name="Content Placeholder 2"/>
          <p:cNvSpPr>
            <a:spLocks noGrp="1"/>
          </p:cNvSpPr>
          <p:nvPr>
            <p:ph idx="1"/>
          </p:nvPr>
        </p:nvSpPr>
        <p:spPr>
          <a:xfrm>
            <a:off x="457200" y="5900737"/>
            <a:ext cx="8229600" cy="409528"/>
          </a:xfrm>
        </p:spPr>
        <p:txBody>
          <a:bodyPr>
            <a:normAutofit fontScale="77500" lnSpcReduction="20000"/>
          </a:bodyPr>
          <a:lstStyle/>
          <a:p>
            <a:r>
              <a:rPr lang="en-US" altLang="zh-CN" dirty="0" smtClean="0"/>
              <a:t>30 cores on the GTX 285: 30,720 threads</a:t>
            </a:r>
          </a:p>
        </p:txBody>
      </p:sp>
      <p:sp>
        <p:nvSpPr>
          <p:cNvPr id="2" name="日期占位符 1"/>
          <p:cNvSpPr>
            <a:spLocks noGrp="1"/>
          </p:cNvSpPr>
          <p:nvPr>
            <p:ph type="dt" sz="half" idx="10"/>
          </p:nvPr>
        </p:nvSpPr>
        <p:spPr/>
        <p:txBody>
          <a:bodyPr/>
          <a:lstStyle/>
          <a:p>
            <a:fld id="{B45D9587-21AB-4D61-A906-1046B16D5AFC}" type="datetime1">
              <a:rPr lang="en-US" altLang="zh-CN" smtClean="0"/>
              <a:t>4/30/2020</a:t>
            </a:fld>
            <a:endParaRPr lang="zh-CN" altLang="en-US"/>
          </a:p>
        </p:txBody>
      </p:sp>
      <p:sp>
        <p:nvSpPr>
          <p:cNvPr id="3" name="页脚占位符 2"/>
          <p:cNvSpPr>
            <a:spLocks noGrp="1"/>
          </p:cNvSpPr>
          <p:nvPr>
            <p:ph type="ftr" sz="quarter" idx="11"/>
          </p:nvPr>
        </p:nvSpPr>
        <p:spPr/>
        <p:txBody>
          <a:bodyPr/>
          <a:lstStyle/>
          <a:p>
            <a:r>
              <a:rPr lang="zh-CN" altLang="en-US" smtClean="0"/>
              <a:t>中国科学技术大学</a:t>
            </a:r>
            <a:endParaRPr lang="zh-CN" altLang="en-US" dirty="0"/>
          </a:p>
        </p:txBody>
      </p:sp>
      <p:sp>
        <p:nvSpPr>
          <p:cNvPr id="4" name="灯片编号占位符 3"/>
          <p:cNvSpPr>
            <a:spLocks noGrp="1"/>
          </p:cNvSpPr>
          <p:nvPr>
            <p:ph type="sldNum" sz="quarter" idx="12"/>
          </p:nvPr>
        </p:nvSpPr>
        <p:spPr/>
        <p:txBody>
          <a:bodyPr/>
          <a:lstStyle/>
          <a:p>
            <a:fld id="{8BD4F407-B401-4F27-B84C-F4D1FCFDF361}" type="slidenum">
              <a:rPr lang="zh-CN" altLang="en-US" smtClean="0"/>
              <a:pPr/>
              <a:t>94</a:t>
            </a:fld>
            <a:endParaRPr lang="zh-CN" altLang="en-US" dirty="0"/>
          </a:p>
        </p:txBody>
      </p:sp>
      <p:sp>
        <p:nvSpPr>
          <p:cNvPr id="480" name="Rectangle 479"/>
          <p:cNvSpPr/>
          <p:nvPr/>
        </p:nvSpPr>
        <p:spPr bwMode="auto">
          <a:xfrm>
            <a:off x="455613" y="1323975"/>
            <a:ext cx="3940175" cy="877888"/>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anchor="ctr" anchorCtr="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ct val="50000"/>
              </a:spcBef>
              <a:defRPr/>
            </a:pPr>
            <a:endParaRPr lang="en-US" altLang="zh-CN" sz="2400" smtClean="0">
              <a:solidFill>
                <a:srgbClr val="000000"/>
              </a:solidFill>
              <a:latin typeface="Trebuchet MS" panose="020B0603020202020204" pitchFamily="34" charset="0"/>
              <a:cs typeface="Arial" panose="020B0604020202020204" pitchFamily="34" charset="0"/>
            </a:endParaRPr>
          </a:p>
        </p:txBody>
      </p:sp>
      <p:grpSp>
        <p:nvGrpSpPr>
          <p:cNvPr id="203780" name="Group 1486"/>
          <p:cNvGrpSpPr>
            <a:grpSpLocks/>
          </p:cNvGrpSpPr>
          <p:nvPr/>
        </p:nvGrpSpPr>
        <p:grpSpPr bwMode="auto">
          <a:xfrm>
            <a:off x="3940175" y="1393825"/>
            <a:ext cx="463550" cy="747713"/>
            <a:chOff x="3940698" y="1394549"/>
            <a:chExt cx="463081" cy="747517"/>
          </a:xfrm>
        </p:grpSpPr>
        <p:sp>
          <p:nvSpPr>
            <p:cNvPr id="204976" name="Rectangle 474"/>
            <p:cNvSpPr>
              <a:spLocks noChangeArrowheads="1"/>
            </p:cNvSpPr>
            <p:nvPr/>
          </p:nvSpPr>
          <p:spPr bwMode="auto">
            <a:xfrm>
              <a:off x="4004141" y="1394549"/>
              <a:ext cx="336195" cy="747517"/>
            </a:xfrm>
            <a:prstGeom prst="rect">
              <a:avLst/>
            </a:prstGeom>
            <a:solidFill>
              <a:srgbClr val="8B9CC3"/>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977" name="TextBox 475"/>
            <p:cNvSpPr txBox="1">
              <a:spLocks noChangeArrowheads="1"/>
            </p:cNvSpPr>
            <p:nvPr/>
          </p:nvSpPr>
          <p:spPr bwMode="auto">
            <a:xfrm>
              <a:off x="3940698" y="1622113"/>
              <a:ext cx="463081"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300">
                  <a:solidFill>
                    <a:srgbClr val="000000"/>
                  </a:solidFill>
                  <a:latin typeface="Myriad Pro Black" charset="0"/>
                  <a:ea typeface="MS PGothic" pitchFamily="34" charset="-128"/>
                </a:rPr>
                <a:t>Tex</a:t>
              </a:r>
            </a:p>
          </p:txBody>
        </p:sp>
      </p:grpSp>
      <p:sp>
        <p:nvSpPr>
          <p:cNvPr id="179" name="Rectangle 178"/>
          <p:cNvSpPr/>
          <p:nvPr/>
        </p:nvSpPr>
        <p:spPr bwMode="auto">
          <a:xfrm>
            <a:off x="514350" y="1384300"/>
            <a:ext cx="1114425" cy="750888"/>
          </a:xfrm>
          <a:prstGeom prst="rect">
            <a:avLst/>
          </a:prstGeom>
          <a:solidFill>
            <a:schemeClr val="bg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anchor="ctr" anchorCtr="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ct val="50000"/>
              </a:spcBef>
              <a:defRPr/>
            </a:pPr>
            <a:endParaRPr lang="en-US" altLang="zh-CN" sz="2400" smtClean="0">
              <a:solidFill>
                <a:srgbClr val="000000"/>
              </a:solidFill>
              <a:latin typeface="Trebuchet MS" panose="020B0603020202020204" pitchFamily="34" charset="0"/>
              <a:cs typeface="Arial" panose="020B0604020202020204" pitchFamily="34" charset="0"/>
            </a:endParaRPr>
          </a:p>
        </p:txBody>
      </p:sp>
      <p:sp>
        <p:nvSpPr>
          <p:cNvPr id="203782" name="Rectangle 179"/>
          <p:cNvSpPr>
            <a:spLocks noChangeArrowheads="1"/>
          </p:cNvSpPr>
          <p:nvPr/>
        </p:nvSpPr>
        <p:spPr bwMode="auto">
          <a:xfrm>
            <a:off x="722313" y="1433513"/>
            <a:ext cx="698500" cy="138112"/>
          </a:xfrm>
          <a:prstGeom prst="rect">
            <a:avLst/>
          </a:prstGeom>
          <a:solidFill>
            <a:srgbClr val="DA581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3783" name="Rectangle 188"/>
          <p:cNvSpPr>
            <a:spLocks noChangeArrowheads="1"/>
          </p:cNvSpPr>
          <p:nvPr/>
        </p:nvSpPr>
        <p:spPr bwMode="auto">
          <a:xfrm>
            <a:off x="563563" y="1951038"/>
            <a:ext cx="1016000" cy="136525"/>
          </a:xfrm>
          <a:prstGeom prst="rect">
            <a:avLst/>
          </a:prstGeom>
          <a:solidFill>
            <a:srgbClr val="AEC3F5"/>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3784" name="Rectangle 180"/>
          <p:cNvSpPr>
            <a:spLocks noChangeArrowheads="1"/>
          </p:cNvSpPr>
          <p:nvPr/>
        </p:nvSpPr>
        <p:spPr bwMode="auto">
          <a:xfrm>
            <a:off x="563563" y="1609725"/>
            <a:ext cx="225425" cy="136525"/>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3785" name="Rectangle 429"/>
          <p:cNvSpPr>
            <a:spLocks noChangeArrowheads="1"/>
          </p:cNvSpPr>
          <p:nvPr/>
        </p:nvSpPr>
        <p:spPr bwMode="auto">
          <a:xfrm>
            <a:off x="598488" y="1646238"/>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3786" name="Rectangle 430"/>
          <p:cNvSpPr>
            <a:spLocks noChangeArrowheads="1"/>
          </p:cNvSpPr>
          <p:nvPr/>
        </p:nvSpPr>
        <p:spPr bwMode="auto">
          <a:xfrm>
            <a:off x="690563" y="1646238"/>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3787" name="Rectangle 1167"/>
          <p:cNvSpPr>
            <a:spLocks noChangeArrowheads="1"/>
          </p:cNvSpPr>
          <p:nvPr/>
        </p:nvSpPr>
        <p:spPr bwMode="auto">
          <a:xfrm>
            <a:off x="827088" y="1609725"/>
            <a:ext cx="225425" cy="136525"/>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3788" name="Rectangle 1169"/>
          <p:cNvSpPr>
            <a:spLocks noChangeArrowheads="1"/>
          </p:cNvSpPr>
          <p:nvPr/>
        </p:nvSpPr>
        <p:spPr bwMode="auto">
          <a:xfrm>
            <a:off x="862013" y="1646238"/>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3789" name="Rectangle 1170"/>
          <p:cNvSpPr>
            <a:spLocks noChangeArrowheads="1"/>
          </p:cNvSpPr>
          <p:nvPr/>
        </p:nvSpPr>
        <p:spPr bwMode="auto">
          <a:xfrm>
            <a:off x="954088" y="1646238"/>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3790" name="Rectangle 1177"/>
          <p:cNvSpPr>
            <a:spLocks noChangeArrowheads="1"/>
          </p:cNvSpPr>
          <p:nvPr/>
        </p:nvSpPr>
        <p:spPr bwMode="auto">
          <a:xfrm>
            <a:off x="1090613" y="1609725"/>
            <a:ext cx="225425" cy="136525"/>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3791" name="Rectangle 1179"/>
          <p:cNvSpPr>
            <a:spLocks noChangeArrowheads="1"/>
          </p:cNvSpPr>
          <p:nvPr/>
        </p:nvSpPr>
        <p:spPr bwMode="auto">
          <a:xfrm>
            <a:off x="1125538" y="1646238"/>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3792" name="Rectangle 1180"/>
          <p:cNvSpPr>
            <a:spLocks noChangeArrowheads="1"/>
          </p:cNvSpPr>
          <p:nvPr/>
        </p:nvSpPr>
        <p:spPr bwMode="auto">
          <a:xfrm>
            <a:off x="1217613" y="1646238"/>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3793" name="Rectangle 1187"/>
          <p:cNvSpPr>
            <a:spLocks noChangeArrowheads="1"/>
          </p:cNvSpPr>
          <p:nvPr/>
        </p:nvSpPr>
        <p:spPr bwMode="auto">
          <a:xfrm>
            <a:off x="1354138" y="1609725"/>
            <a:ext cx="225425" cy="136525"/>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3794" name="Rectangle 1189"/>
          <p:cNvSpPr>
            <a:spLocks noChangeArrowheads="1"/>
          </p:cNvSpPr>
          <p:nvPr/>
        </p:nvSpPr>
        <p:spPr bwMode="auto">
          <a:xfrm>
            <a:off x="1389063" y="1646238"/>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3795" name="Rectangle 1190"/>
          <p:cNvSpPr>
            <a:spLocks noChangeArrowheads="1"/>
          </p:cNvSpPr>
          <p:nvPr/>
        </p:nvSpPr>
        <p:spPr bwMode="auto">
          <a:xfrm>
            <a:off x="1481138" y="1646238"/>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3796" name="Rectangle 1162"/>
          <p:cNvSpPr>
            <a:spLocks noChangeArrowheads="1"/>
          </p:cNvSpPr>
          <p:nvPr/>
        </p:nvSpPr>
        <p:spPr bwMode="auto">
          <a:xfrm>
            <a:off x="563563" y="1778000"/>
            <a:ext cx="225425" cy="136525"/>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3797" name="Rectangle 1164"/>
          <p:cNvSpPr>
            <a:spLocks noChangeArrowheads="1"/>
          </p:cNvSpPr>
          <p:nvPr/>
        </p:nvSpPr>
        <p:spPr bwMode="auto">
          <a:xfrm>
            <a:off x="598488" y="1814513"/>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3798" name="Rectangle 1165"/>
          <p:cNvSpPr>
            <a:spLocks noChangeArrowheads="1"/>
          </p:cNvSpPr>
          <p:nvPr/>
        </p:nvSpPr>
        <p:spPr bwMode="auto">
          <a:xfrm>
            <a:off x="690563" y="1814513"/>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3799" name="Rectangle 1172"/>
          <p:cNvSpPr>
            <a:spLocks noChangeArrowheads="1"/>
          </p:cNvSpPr>
          <p:nvPr/>
        </p:nvSpPr>
        <p:spPr bwMode="auto">
          <a:xfrm>
            <a:off x="827088" y="1778000"/>
            <a:ext cx="225425" cy="136525"/>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3800" name="Rectangle 1174"/>
          <p:cNvSpPr>
            <a:spLocks noChangeArrowheads="1"/>
          </p:cNvSpPr>
          <p:nvPr/>
        </p:nvSpPr>
        <p:spPr bwMode="auto">
          <a:xfrm>
            <a:off x="862013" y="1814513"/>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3801" name="Rectangle 1175"/>
          <p:cNvSpPr>
            <a:spLocks noChangeArrowheads="1"/>
          </p:cNvSpPr>
          <p:nvPr/>
        </p:nvSpPr>
        <p:spPr bwMode="auto">
          <a:xfrm>
            <a:off x="954088" y="1814513"/>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3802" name="Rectangle 1182"/>
          <p:cNvSpPr>
            <a:spLocks noChangeArrowheads="1"/>
          </p:cNvSpPr>
          <p:nvPr/>
        </p:nvSpPr>
        <p:spPr bwMode="auto">
          <a:xfrm>
            <a:off x="1090613" y="1778000"/>
            <a:ext cx="225425" cy="136525"/>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3803" name="Rectangle 1184"/>
          <p:cNvSpPr>
            <a:spLocks noChangeArrowheads="1"/>
          </p:cNvSpPr>
          <p:nvPr/>
        </p:nvSpPr>
        <p:spPr bwMode="auto">
          <a:xfrm>
            <a:off x="1125538" y="1814513"/>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3804" name="Rectangle 1185"/>
          <p:cNvSpPr>
            <a:spLocks noChangeArrowheads="1"/>
          </p:cNvSpPr>
          <p:nvPr/>
        </p:nvSpPr>
        <p:spPr bwMode="auto">
          <a:xfrm>
            <a:off x="1217613" y="1814513"/>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3805" name="Rectangle 1192"/>
          <p:cNvSpPr>
            <a:spLocks noChangeArrowheads="1"/>
          </p:cNvSpPr>
          <p:nvPr/>
        </p:nvSpPr>
        <p:spPr bwMode="auto">
          <a:xfrm>
            <a:off x="1354138" y="1778000"/>
            <a:ext cx="225425" cy="136525"/>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3806" name="Rectangle 1194"/>
          <p:cNvSpPr>
            <a:spLocks noChangeArrowheads="1"/>
          </p:cNvSpPr>
          <p:nvPr/>
        </p:nvSpPr>
        <p:spPr bwMode="auto">
          <a:xfrm>
            <a:off x="1389063" y="1814513"/>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3807" name="Rectangle 1195"/>
          <p:cNvSpPr>
            <a:spLocks noChangeArrowheads="1"/>
          </p:cNvSpPr>
          <p:nvPr/>
        </p:nvSpPr>
        <p:spPr bwMode="auto">
          <a:xfrm>
            <a:off x="1481138" y="1814513"/>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nvGrpSpPr>
          <p:cNvPr id="203808" name="Group 1429"/>
          <p:cNvGrpSpPr>
            <a:grpSpLocks/>
          </p:cNvGrpSpPr>
          <p:nvPr/>
        </p:nvGrpSpPr>
        <p:grpSpPr bwMode="auto">
          <a:xfrm>
            <a:off x="1682750" y="1389063"/>
            <a:ext cx="1114425" cy="752475"/>
            <a:chOff x="517764" y="1384300"/>
            <a:chExt cx="1114185" cy="751417"/>
          </a:xfrm>
        </p:grpSpPr>
        <p:sp>
          <p:nvSpPr>
            <p:cNvPr id="1431" name="Rectangle 1430"/>
            <p:cNvSpPr/>
            <p:nvPr/>
          </p:nvSpPr>
          <p:spPr bwMode="auto">
            <a:xfrm>
              <a:off x="517764" y="1384300"/>
              <a:ext cx="1114185" cy="751417"/>
            </a:xfrm>
            <a:prstGeom prst="rect">
              <a:avLst/>
            </a:prstGeom>
            <a:solidFill>
              <a:schemeClr val="bg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anchor="ctr" anchorCtr="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ct val="50000"/>
                </a:spcBef>
                <a:defRPr/>
              </a:pPr>
              <a:endParaRPr lang="en-US" altLang="zh-CN" sz="2400" smtClean="0">
                <a:solidFill>
                  <a:srgbClr val="000000"/>
                </a:solidFill>
                <a:latin typeface="Trebuchet MS" panose="020B0603020202020204" pitchFamily="34" charset="0"/>
                <a:cs typeface="Arial" panose="020B0604020202020204" pitchFamily="34" charset="0"/>
              </a:endParaRPr>
            </a:p>
          </p:txBody>
        </p:sp>
        <p:sp>
          <p:nvSpPr>
            <p:cNvPr id="204950" name="Rectangle 1431"/>
            <p:cNvSpPr>
              <a:spLocks noChangeArrowheads="1"/>
            </p:cNvSpPr>
            <p:nvPr/>
          </p:nvSpPr>
          <p:spPr bwMode="auto">
            <a:xfrm>
              <a:off x="725801" y="1433925"/>
              <a:ext cx="698111" cy="137160"/>
            </a:xfrm>
            <a:prstGeom prst="rect">
              <a:avLst/>
            </a:prstGeom>
            <a:solidFill>
              <a:srgbClr val="DA581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951" name="Rectangle 1432"/>
            <p:cNvSpPr>
              <a:spLocks noChangeArrowheads="1"/>
            </p:cNvSpPr>
            <p:nvPr/>
          </p:nvSpPr>
          <p:spPr bwMode="auto">
            <a:xfrm>
              <a:off x="567050" y="1950358"/>
              <a:ext cx="1015612" cy="137160"/>
            </a:xfrm>
            <a:prstGeom prst="rect">
              <a:avLst/>
            </a:prstGeom>
            <a:solidFill>
              <a:srgbClr val="AEC3F5"/>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952" name="Rectangle 1433"/>
            <p:cNvSpPr>
              <a:spLocks noChangeArrowheads="1"/>
            </p:cNvSpPr>
            <p:nvPr/>
          </p:nvSpPr>
          <p:spPr bwMode="auto">
            <a:xfrm>
              <a:off x="566747"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953" name="Rectangle 1434"/>
            <p:cNvSpPr>
              <a:spLocks noChangeArrowheads="1"/>
            </p:cNvSpPr>
            <p:nvPr/>
          </p:nvSpPr>
          <p:spPr bwMode="auto">
            <a:xfrm>
              <a:off x="601782"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954" name="Rectangle 1435"/>
            <p:cNvSpPr>
              <a:spLocks noChangeArrowheads="1"/>
            </p:cNvSpPr>
            <p:nvPr/>
          </p:nvSpPr>
          <p:spPr bwMode="auto">
            <a:xfrm>
              <a:off x="693857"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955" name="Rectangle 1436"/>
            <p:cNvSpPr>
              <a:spLocks noChangeArrowheads="1"/>
            </p:cNvSpPr>
            <p:nvPr/>
          </p:nvSpPr>
          <p:spPr bwMode="auto">
            <a:xfrm>
              <a:off x="830272"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956" name="Rectangle 1437"/>
            <p:cNvSpPr>
              <a:spLocks noChangeArrowheads="1"/>
            </p:cNvSpPr>
            <p:nvPr/>
          </p:nvSpPr>
          <p:spPr bwMode="auto">
            <a:xfrm>
              <a:off x="865307"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957" name="Rectangle 1438"/>
            <p:cNvSpPr>
              <a:spLocks noChangeArrowheads="1"/>
            </p:cNvSpPr>
            <p:nvPr/>
          </p:nvSpPr>
          <p:spPr bwMode="auto">
            <a:xfrm>
              <a:off x="957382"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958" name="Rectangle 1439"/>
            <p:cNvSpPr>
              <a:spLocks noChangeArrowheads="1"/>
            </p:cNvSpPr>
            <p:nvPr/>
          </p:nvSpPr>
          <p:spPr bwMode="auto">
            <a:xfrm>
              <a:off x="1093797"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959" name="Rectangle 1440"/>
            <p:cNvSpPr>
              <a:spLocks noChangeArrowheads="1"/>
            </p:cNvSpPr>
            <p:nvPr/>
          </p:nvSpPr>
          <p:spPr bwMode="auto">
            <a:xfrm>
              <a:off x="1128832"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960" name="Rectangle 1441"/>
            <p:cNvSpPr>
              <a:spLocks noChangeArrowheads="1"/>
            </p:cNvSpPr>
            <p:nvPr/>
          </p:nvSpPr>
          <p:spPr bwMode="auto">
            <a:xfrm>
              <a:off x="1220907"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961" name="Rectangle 1442"/>
            <p:cNvSpPr>
              <a:spLocks noChangeArrowheads="1"/>
            </p:cNvSpPr>
            <p:nvPr/>
          </p:nvSpPr>
          <p:spPr bwMode="auto">
            <a:xfrm>
              <a:off x="1357322"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962" name="Rectangle 1443"/>
            <p:cNvSpPr>
              <a:spLocks noChangeArrowheads="1"/>
            </p:cNvSpPr>
            <p:nvPr/>
          </p:nvSpPr>
          <p:spPr bwMode="auto">
            <a:xfrm>
              <a:off x="1392357"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963" name="Rectangle 1444"/>
            <p:cNvSpPr>
              <a:spLocks noChangeArrowheads="1"/>
            </p:cNvSpPr>
            <p:nvPr/>
          </p:nvSpPr>
          <p:spPr bwMode="auto">
            <a:xfrm>
              <a:off x="1484432"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964" name="Rectangle 1445"/>
            <p:cNvSpPr>
              <a:spLocks noChangeArrowheads="1"/>
            </p:cNvSpPr>
            <p:nvPr/>
          </p:nvSpPr>
          <p:spPr bwMode="auto">
            <a:xfrm>
              <a:off x="566747"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965" name="Rectangle 1446"/>
            <p:cNvSpPr>
              <a:spLocks noChangeArrowheads="1"/>
            </p:cNvSpPr>
            <p:nvPr/>
          </p:nvSpPr>
          <p:spPr bwMode="auto">
            <a:xfrm>
              <a:off x="601782"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966" name="Rectangle 1447"/>
            <p:cNvSpPr>
              <a:spLocks noChangeArrowheads="1"/>
            </p:cNvSpPr>
            <p:nvPr/>
          </p:nvSpPr>
          <p:spPr bwMode="auto">
            <a:xfrm>
              <a:off x="693857"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967" name="Rectangle 1448"/>
            <p:cNvSpPr>
              <a:spLocks noChangeArrowheads="1"/>
            </p:cNvSpPr>
            <p:nvPr/>
          </p:nvSpPr>
          <p:spPr bwMode="auto">
            <a:xfrm>
              <a:off x="830272"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968" name="Rectangle 1449"/>
            <p:cNvSpPr>
              <a:spLocks noChangeArrowheads="1"/>
            </p:cNvSpPr>
            <p:nvPr/>
          </p:nvSpPr>
          <p:spPr bwMode="auto">
            <a:xfrm>
              <a:off x="865307"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969" name="Rectangle 1450"/>
            <p:cNvSpPr>
              <a:spLocks noChangeArrowheads="1"/>
            </p:cNvSpPr>
            <p:nvPr/>
          </p:nvSpPr>
          <p:spPr bwMode="auto">
            <a:xfrm>
              <a:off x="957382"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970" name="Rectangle 1451"/>
            <p:cNvSpPr>
              <a:spLocks noChangeArrowheads="1"/>
            </p:cNvSpPr>
            <p:nvPr/>
          </p:nvSpPr>
          <p:spPr bwMode="auto">
            <a:xfrm>
              <a:off x="1093797"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971" name="Rectangle 1452"/>
            <p:cNvSpPr>
              <a:spLocks noChangeArrowheads="1"/>
            </p:cNvSpPr>
            <p:nvPr/>
          </p:nvSpPr>
          <p:spPr bwMode="auto">
            <a:xfrm>
              <a:off x="1128832"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972" name="Rectangle 1453"/>
            <p:cNvSpPr>
              <a:spLocks noChangeArrowheads="1"/>
            </p:cNvSpPr>
            <p:nvPr/>
          </p:nvSpPr>
          <p:spPr bwMode="auto">
            <a:xfrm>
              <a:off x="1220907"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973" name="Rectangle 1454"/>
            <p:cNvSpPr>
              <a:spLocks noChangeArrowheads="1"/>
            </p:cNvSpPr>
            <p:nvPr/>
          </p:nvSpPr>
          <p:spPr bwMode="auto">
            <a:xfrm>
              <a:off x="1357322"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974" name="Rectangle 1455"/>
            <p:cNvSpPr>
              <a:spLocks noChangeArrowheads="1"/>
            </p:cNvSpPr>
            <p:nvPr/>
          </p:nvSpPr>
          <p:spPr bwMode="auto">
            <a:xfrm>
              <a:off x="1392357"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975" name="Rectangle 1456"/>
            <p:cNvSpPr>
              <a:spLocks noChangeArrowheads="1"/>
            </p:cNvSpPr>
            <p:nvPr/>
          </p:nvSpPr>
          <p:spPr bwMode="auto">
            <a:xfrm>
              <a:off x="1484432"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203809" name="Group 1457"/>
          <p:cNvGrpSpPr>
            <a:grpSpLocks/>
          </p:cNvGrpSpPr>
          <p:nvPr/>
        </p:nvGrpSpPr>
        <p:grpSpPr bwMode="auto">
          <a:xfrm>
            <a:off x="2846388" y="1389063"/>
            <a:ext cx="1114425" cy="752475"/>
            <a:chOff x="517764" y="1384300"/>
            <a:chExt cx="1114185" cy="751417"/>
          </a:xfrm>
        </p:grpSpPr>
        <p:sp>
          <p:nvSpPr>
            <p:cNvPr id="1459" name="Rectangle 1458"/>
            <p:cNvSpPr/>
            <p:nvPr/>
          </p:nvSpPr>
          <p:spPr bwMode="auto">
            <a:xfrm>
              <a:off x="517764" y="1384300"/>
              <a:ext cx="1114185" cy="751417"/>
            </a:xfrm>
            <a:prstGeom prst="rect">
              <a:avLst/>
            </a:prstGeom>
            <a:solidFill>
              <a:schemeClr val="bg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anchor="ctr" anchorCtr="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ct val="50000"/>
                </a:spcBef>
                <a:defRPr/>
              </a:pPr>
              <a:endParaRPr lang="en-US" altLang="zh-CN" sz="2400" smtClean="0">
                <a:solidFill>
                  <a:srgbClr val="000000"/>
                </a:solidFill>
                <a:latin typeface="Trebuchet MS" panose="020B0603020202020204" pitchFamily="34" charset="0"/>
                <a:cs typeface="Arial" panose="020B0604020202020204" pitchFamily="34" charset="0"/>
              </a:endParaRPr>
            </a:p>
          </p:txBody>
        </p:sp>
        <p:sp>
          <p:nvSpPr>
            <p:cNvPr id="204923" name="Rectangle 1459"/>
            <p:cNvSpPr>
              <a:spLocks noChangeArrowheads="1"/>
            </p:cNvSpPr>
            <p:nvPr/>
          </p:nvSpPr>
          <p:spPr bwMode="auto">
            <a:xfrm>
              <a:off x="725801" y="1433925"/>
              <a:ext cx="698111" cy="137160"/>
            </a:xfrm>
            <a:prstGeom prst="rect">
              <a:avLst/>
            </a:prstGeom>
            <a:solidFill>
              <a:srgbClr val="DA581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924" name="Rectangle 1460"/>
            <p:cNvSpPr>
              <a:spLocks noChangeArrowheads="1"/>
            </p:cNvSpPr>
            <p:nvPr/>
          </p:nvSpPr>
          <p:spPr bwMode="auto">
            <a:xfrm>
              <a:off x="567050" y="1950358"/>
              <a:ext cx="1015612" cy="137160"/>
            </a:xfrm>
            <a:prstGeom prst="rect">
              <a:avLst/>
            </a:prstGeom>
            <a:solidFill>
              <a:srgbClr val="AEC3F5"/>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925" name="Rectangle 1461"/>
            <p:cNvSpPr>
              <a:spLocks noChangeArrowheads="1"/>
            </p:cNvSpPr>
            <p:nvPr/>
          </p:nvSpPr>
          <p:spPr bwMode="auto">
            <a:xfrm>
              <a:off x="566747"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926" name="Rectangle 1462"/>
            <p:cNvSpPr>
              <a:spLocks noChangeArrowheads="1"/>
            </p:cNvSpPr>
            <p:nvPr/>
          </p:nvSpPr>
          <p:spPr bwMode="auto">
            <a:xfrm>
              <a:off x="601782"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927" name="Rectangle 1463"/>
            <p:cNvSpPr>
              <a:spLocks noChangeArrowheads="1"/>
            </p:cNvSpPr>
            <p:nvPr/>
          </p:nvSpPr>
          <p:spPr bwMode="auto">
            <a:xfrm>
              <a:off x="693857"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928" name="Rectangle 1464"/>
            <p:cNvSpPr>
              <a:spLocks noChangeArrowheads="1"/>
            </p:cNvSpPr>
            <p:nvPr/>
          </p:nvSpPr>
          <p:spPr bwMode="auto">
            <a:xfrm>
              <a:off x="830272"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929" name="Rectangle 1465"/>
            <p:cNvSpPr>
              <a:spLocks noChangeArrowheads="1"/>
            </p:cNvSpPr>
            <p:nvPr/>
          </p:nvSpPr>
          <p:spPr bwMode="auto">
            <a:xfrm>
              <a:off x="865307"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930" name="Rectangle 1466"/>
            <p:cNvSpPr>
              <a:spLocks noChangeArrowheads="1"/>
            </p:cNvSpPr>
            <p:nvPr/>
          </p:nvSpPr>
          <p:spPr bwMode="auto">
            <a:xfrm>
              <a:off x="957382"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931" name="Rectangle 1467"/>
            <p:cNvSpPr>
              <a:spLocks noChangeArrowheads="1"/>
            </p:cNvSpPr>
            <p:nvPr/>
          </p:nvSpPr>
          <p:spPr bwMode="auto">
            <a:xfrm>
              <a:off x="1093797"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932" name="Rectangle 1468"/>
            <p:cNvSpPr>
              <a:spLocks noChangeArrowheads="1"/>
            </p:cNvSpPr>
            <p:nvPr/>
          </p:nvSpPr>
          <p:spPr bwMode="auto">
            <a:xfrm>
              <a:off x="1128832"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933" name="Rectangle 1469"/>
            <p:cNvSpPr>
              <a:spLocks noChangeArrowheads="1"/>
            </p:cNvSpPr>
            <p:nvPr/>
          </p:nvSpPr>
          <p:spPr bwMode="auto">
            <a:xfrm>
              <a:off x="1220907"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934" name="Rectangle 1470"/>
            <p:cNvSpPr>
              <a:spLocks noChangeArrowheads="1"/>
            </p:cNvSpPr>
            <p:nvPr/>
          </p:nvSpPr>
          <p:spPr bwMode="auto">
            <a:xfrm>
              <a:off x="1357322"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935" name="Rectangle 1471"/>
            <p:cNvSpPr>
              <a:spLocks noChangeArrowheads="1"/>
            </p:cNvSpPr>
            <p:nvPr/>
          </p:nvSpPr>
          <p:spPr bwMode="auto">
            <a:xfrm>
              <a:off x="1392357"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936" name="Rectangle 1472"/>
            <p:cNvSpPr>
              <a:spLocks noChangeArrowheads="1"/>
            </p:cNvSpPr>
            <p:nvPr/>
          </p:nvSpPr>
          <p:spPr bwMode="auto">
            <a:xfrm>
              <a:off x="1484432"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937" name="Rectangle 1473"/>
            <p:cNvSpPr>
              <a:spLocks noChangeArrowheads="1"/>
            </p:cNvSpPr>
            <p:nvPr/>
          </p:nvSpPr>
          <p:spPr bwMode="auto">
            <a:xfrm>
              <a:off x="566747"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938" name="Rectangle 1474"/>
            <p:cNvSpPr>
              <a:spLocks noChangeArrowheads="1"/>
            </p:cNvSpPr>
            <p:nvPr/>
          </p:nvSpPr>
          <p:spPr bwMode="auto">
            <a:xfrm>
              <a:off x="601782"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939" name="Rectangle 1475"/>
            <p:cNvSpPr>
              <a:spLocks noChangeArrowheads="1"/>
            </p:cNvSpPr>
            <p:nvPr/>
          </p:nvSpPr>
          <p:spPr bwMode="auto">
            <a:xfrm>
              <a:off x="693857"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940" name="Rectangle 1476"/>
            <p:cNvSpPr>
              <a:spLocks noChangeArrowheads="1"/>
            </p:cNvSpPr>
            <p:nvPr/>
          </p:nvSpPr>
          <p:spPr bwMode="auto">
            <a:xfrm>
              <a:off x="830272"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941" name="Rectangle 1477"/>
            <p:cNvSpPr>
              <a:spLocks noChangeArrowheads="1"/>
            </p:cNvSpPr>
            <p:nvPr/>
          </p:nvSpPr>
          <p:spPr bwMode="auto">
            <a:xfrm>
              <a:off x="865307"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942" name="Rectangle 1478"/>
            <p:cNvSpPr>
              <a:spLocks noChangeArrowheads="1"/>
            </p:cNvSpPr>
            <p:nvPr/>
          </p:nvSpPr>
          <p:spPr bwMode="auto">
            <a:xfrm>
              <a:off x="957382"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943" name="Rectangle 1479"/>
            <p:cNvSpPr>
              <a:spLocks noChangeArrowheads="1"/>
            </p:cNvSpPr>
            <p:nvPr/>
          </p:nvSpPr>
          <p:spPr bwMode="auto">
            <a:xfrm>
              <a:off x="1093797"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944" name="Rectangle 1480"/>
            <p:cNvSpPr>
              <a:spLocks noChangeArrowheads="1"/>
            </p:cNvSpPr>
            <p:nvPr/>
          </p:nvSpPr>
          <p:spPr bwMode="auto">
            <a:xfrm>
              <a:off x="1128832"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945" name="Rectangle 1481"/>
            <p:cNvSpPr>
              <a:spLocks noChangeArrowheads="1"/>
            </p:cNvSpPr>
            <p:nvPr/>
          </p:nvSpPr>
          <p:spPr bwMode="auto">
            <a:xfrm>
              <a:off x="1220907"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946" name="Rectangle 1482"/>
            <p:cNvSpPr>
              <a:spLocks noChangeArrowheads="1"/>
            </p:cNvSpPr>
            <p:nvPr/>
          </p:nvSpPr>
          <p:spPr bwMode="auto">
            <a:xfrm>
              <a:off x="1357322"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947" name="Rectangle 1483"/>
            <p:cNvSpPr>
              <a:spLocks noChangeArrowheads="1"/>
            </p:cNvSpPr>
            <p:nvPr/>
          </p:nvSpPr>
          <p:spPr bwMode="auto">
            <a:xfrm>
              <a:off x="1392357"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948" name="Rectangle 1484"/>
            <p:cNvSpPr>
              <a:spLocks noChangeArrowheads="1"/>
            </p:cNvSpPr>
            <p:nvPr/>
          </p:nvSpPr>
          <p:spPr bwMode="auto">
            <a:xfrm>
              <a:off x="1484432"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203810" name="Group 1489"/>
          <p:cNvGrpSpPr>
            <a:grpSpLocks/>
          </p:cNvGrpSpPr>
          <p:nvPr/>
        </p:nvGrpSpPr>
        <p:grpSpPr bwMode="auto">
          <a:xfrm>
            <a:off x="455613" y="2195513"/>
            <a:ext cx="3948112" cy="877887"/>
            <a:chOff x="458550" y="1323474"/>
            <a:chExt cx="3947680" cy="877859"/>
          </a:xfrm>
        </p:grpSpPr>
        <p:sp>
          <p:nvSpPr>
            <p:cNvPr id="1491" name="Rectangle 1490"/>
            <p:cNvSpPr/>
            <p:nvPr/>
          </p:nvSpPr>
          <p:spPr bwMode="auto">
            <a:xfrm>
              <a:off x="458550" y="1323474"/>
              <a:ext cx="3939744" cy="877859"/>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anchor="ctr" anchorCtr="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ct val="50000"/>
                </a:spcBef>
                <a:defRPr/>
              </a:pPr>
              <a:endParaRPr lang="en-US" altLang="zh-CN" sz="2400" smtClean="0">
                <a:solidFill>
                  <a:srgbClr val="000000"/>
                </a:solidFill>
                <a:latin typeface="Trebuchet MS" panose="020B0603020202020204" pitchFamily="34" charset="0"/>
                <a:cs typeface="Arial" panose="020B0604020202020204" pitchFamily="34" charset="0"/>
              </a:endParaRPr>
            </a:p>
          </p:txBody>
        </p:sp>
        <p:grpSp>
          <p:nvGrpSpPr>
            <p:cNvPr id="204835" name="Group 1486"/>
            <p:cNvGrpSpPr>
              <a:grpSpLocks/>
            </p:cNvGrpSpPr>
            <p:nvPr/>
          </p:nvGrpSpPr>
          <p:grpSpPr bwMode="auto">
            <a:xfrm>
              <a:off x="3943149" y="1394549"/>
              <a:ext cx="463081" cy="747517"/>
              <a:chOff x="3940698" y="1394549"/>
              <a:chExt cx="463081" cy="747517"/>
            </a:xfrm>
          </p:grpSpPr>
          <p:sp>
            <p:nvSpPr>
              <p:cNvPr id="204920" name="Rectangle 1576"/>
              <p:cNvSpPr>
                <a:spLocks noChangeArrowheads="1"/>
              </p:cNvSpPr>
              <p:nvPr/>
            </p:nvSpPr>
            <p:spPr bwMode="auto">
              <a:xfrm>
                <a:off x="4004141" y="1394549"/>
                <a:ext cx="336195" cy="747517"/>
              </a:xfrm>
              <a:prstGeom prst="rect">
                <a:avLst/>
              </a:prstGeom>
              <a:solidFill>
                <a:srgbClr val="8B9CC3"/>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921" name="TextBox 1577"/>
              <p:cNvSpPr txBox="1">
                <a:spLocks noChangeArrowheads="1"/>
              </p:cNvSpPr>
              <p:nvPr/>
            </p:nvSpPr>
            <p:spPr bwMode="auto">
              <a:xfrm>
                <a:off x="3940698" y="1622113"/>
                <a:ext cx="463081"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300">
                    <a:solidFill>
                      <a:srgbClr val="000000"/>
                    </a:solidFill>
                    <a:latin typeface="Myriad Pro Black" charset="0"/>
                    <a:ea typeface="MS PGothic" pitchFamily="34" charset="-128"/>
                  </a:rPr>
                  <a:t>Tex</a:t>
                </a:r>
              </a:p>
            </p:txBody>
          </p:sp>
        </p:grpSp>
        <p:grpSp>
          <p:nvGrpSpPr>
            <p:cNvPr id="204836" name="Group 1428"/>
            <p:cNvGrpSpPr>
              <a:grpSpLocks/>
            </p:cNvGrpSpPr>
            <p:nvPr/>
          </p:nvGrpSpPr>
          <p:grpSpPr bwMode="auto">
            <a:xfrm>
              <a:off x="517764" y="1384300"/>
              <a:ext cx="1114185" cy="751417"/>
              <a:chOff x="517764" y="1384300"/>
              <a:chExt cx="1114185" cy="751417"/>
            </a:xfrm>
          </p:grpSpPr>
          <p:sp>
            <p:nvSpPr>
              <p:cNvPr id="1550" name="Rectangle 1549"/>
              <p:cNvSpPr/>
              <p:nvPr/>
            </p:nvSpPr>
            <p:spPr bwMode="auto">
              <a:xfrm>
                <a:off x="517281" y="1383797"/>
                <a:ext cx="1114303" cy="752451"/>
              </a:xfrm>
              <a:prstGeom prst="rect">
                <a:avLst/>
              </a:prstGeom>
              <a:solidFill>
                <a:schemeClr val="bg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anchor="ctr" anchorCtr="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ct val="50000"/>
                  </a:spcBef>
                  <a:defRPr/>
                </a:pPr>
                <a:endParaRPr lang="en-US" altLang="zh-CN" sz="2400" smtClean="0">
                  <a:solidFill>
                    <a:srgbClr val="000000"/>
                  </a:solidFill>
                  <a:latin typeface="Trebuchet MS" panose="020B0603020202020204" pitchFamily="34" charset="0"/>
                  <a:cs typeface="Arial" panose="020B0604020202020204" pitchFamily="34" charset="0"/>
                </a:endParaRPr>
              </a:p>
            </p:txBody>
          </p:sp>
          <p:sp>
            <p:nvSpPr>
              <p:cNvPr id="204894" name="Rectangle 1550"/>
              <p:cNvSpPr>
                <a:spLocks noChangeArrowheads="1"/>
              </p:cNvSpPr>
              <p:nvPr/>
            </p:nvSpPr>
            <p:spPr bwMode="auto">
              <a:xfrm>
                <a:off x="725801" y="1433925"/>
                <a:ext cx="698111" cy="137160"/>
              </a:xfrm>
              <a:prstGeom prst="rect">
                <a:avLst/>
              </a:prstGeom>
              <a:solidFill>
                <a:srgbClr val="DA581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895" name="Rectangle 1551"/>
              <p:cNvSpPr>
                <a:spLocks noChangeArrowheads="1"/>
              </p:cNvSpPr>
              <p:nvPr/>
            </p:nvSpPr>
            <p:spPr bwMode="auto">
              <a:xfrm>
                <a:off x="567050" y="1950358"/>
                <a:ext cx="1015612" cy="137160"/>
              </a:xfrm>
              <a:prstGeom prst="rect">
                <a:avLst/>
              </a:prstGeom>
              <a:solidFill>
                <a:srgbClr val="AEC3F5"/>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896" name="Rectangle 1552"/>
              <p:cNvSpPr>
                <a:spLocks noChangeArrowheads="1"/>
              </p:cNvSpPr>
              <p:nvPr/>
            </p:nvSpPr>
            <p:spPr bwMode="auto">
              <a:xfrm>
                <a:off x="566747"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897" name="Rectangle 1553"/>
              <p:cNvSpPr>
                <a:spLocks noChangeArrowheads="1"/>
              </p:cNvSpPr>
              <p:nvPr/>
            </p:nvSpPr>
            <p:spPr bwMode="auto">
              <a:xfrm>
                <a:off x="601782"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898" name="Rectangle 1554"/>
              <p:cNvSpPr>
                <a:spLocks noChangeArrowheads="1"/>
              </p:cNvSpPr>
              <p:nvPr/>
            </p:nvSpPr>
            <p:spPr bwMode="auto">
              <a:xfrm>
                <a:off x="693857"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899" name="Rectangle 1555"/>
              <p:cNvSpPr>
                <a:spLocks noChangeArrowheads="1"/>
              </p:cNvSpPr>
              <p:nvPr/>
            </p:nvSpPr>
            <p:spPr bwMode="auto">
              <a:xfrm>
                <a:off x="830272"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900" name="Rectangle 1556"/>
              <p:cNvSpPr>
                <a:spLocks noChangeArrowheads="1"/>
              </p:cNvSpPr>
              <p:nvPr/>
            </p:nvSpPr>
            <p:spPr bwMode="auto">
              <a:xfrm>
                <a:off x="865307"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901" name="Rectangle 1557"/>
              <p:cNvSpPr>
                <a:spLocks noChangeArrowheads="1"/>
              </p:cNvSpPr>
              <p:nvPr/>
            </p:nvSpPr>
            <p:spPr bwMode="auto">
              <a:xfrm>
                <a:off x="957382"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902" name="Rectangle 1558"/>
              <p:cNvSpPr>
                <a:spLocks noChangeArrowheads="1"/>
              </p:cNvSpPr>
              <p:nvPr/>
            </p:nvSpPr>
            <p:spPr bwMode="auto">
              <a:xfrm>
                <a:off x="1093797"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903" name="Rectangle 1559"/>
              <p:cNvSpPr>
                <a:spLocks noChangeArrowheads="1"/>
              </p:cNvSpPr>
              <p:nvPr/>
            </p:nvSpPr>
            <p:spPr bwMode="auto">
              <a:xfrm>
                <a:off x="1128832"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904" name="Rectangle 1560"/>
              <p:cNvSpPr>
                <a:spLocks noChangeArrowheads="1"/>
              </p:cNvSpPr>
              <p:nvPr/>
            </p:nvSpPr>
            <p:spPr bwMode="auto">
              <a:xfrm>
                <a:off x="1220907"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905" name="Rectangle 1561"/>
              <p:cNvSpPr>
                <a:spLocks noChangeArrowheads="1"/>
              </p:cNvSpPr>
              <p:nvPr/>
            </p:nvSpPr>
            <p:spPr bwMode="auto">
              <a:xfrm>
                <a:off x="1357322"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906" name="Rectangle 1562"/>
              <p:cNvSpPr>
                <a:spLocks noChangeArrowheads="1"/>
              </p:cNvSpPr>
              <p:nvPr/>
            </p:nvSpPr>
            <p:spPr bwMode="auto">
              <a:xfrm>
                <a:off x="1392357"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907" name="Rectangle 1563"/>
              <p:cNvSpPr>
                <a:spLocks noChangeArrowheads="1"/>
              </p:cNvSpPr>
              <p:nvPr/>
            </p:nvSpPr>
            <p:spPr bwMode="auto">
              <a:xfrm>
                <a:off x="1484432"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908" name="Rectangle 1564"/>
              <p:cNvSpPr>
                <a:spLocks noChangeArrowheads="1"/>
              </p:cNvSpPr>
              <p:nvPr/>
            </p:nvSpPr>
            <p:spPr bwMode="auto">
              <a:xfrm>
                <a:off x="566747"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909" name="Rectangle 1565"/>
              <p:cNvSpPr>
                <a:spLocks noChangeArrowheads="1"/>
              </p:cNvSpPr>
              <p:nvPr/>
            </p:nvSpPr>
            <p:spPr bwMode="auto">
              <a:xfrm>
                <a:off x="601782"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910" name="Rectangle 1566"/>
              <p:cNvSpPr>
                <a:spLocks noChangeArrowheads="1"/>
              </p:cNvSpPr>
              <p:nvPr/>
            </p:nvSpPr>
            <p:spPr bwMode="auto">
              <a:xfrm>
                <a:off x="693857"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911" name="Rectangle 1567"/>
              <p:cNvSpPr>
                <a:spLocks noChangeArrowheads="1"/>
              </p:cNvSpPr>
              <p:nvPr/>
            </p:nvSpPr>
            <p:spPr bwMode="auto">
              <a:xfrm>
                <a:off x="830272"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912" name="Rectangle 1568"/>
              <p:cNvSpPr>
                <a:spLocks noChangeArrowheads="1"/>
              </p:cNvSpPr>
              <p:nvPr/>
            </p:nvSpPr>
            <p:spPr bwMode="auto">
              <a:xfrm>
                <a:off x="865307"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913" name="Rectangle 1569"/>
              <p:cNvSpPr>
                <a:spLocks noChangeArrowheads="1"/>
              </p:cNvSpPr>
              <p:nvPr/>
            </p:nvSpPr>
            <p:spPr bwMode="auto">
              <a:xfrm>
                <a:off x="957382"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914" name="Rectangle 1570"/>
              <p:cNvSpPr>
                <a:spLocks noChangeArrowheads="1"/>
              </p:cNvSpPr>
              <p:nvPr/>
            </p:nvSpPr>
            <p:spPr bwMode="auto">
              <a:xfrm>
                <a:off x="1093797"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915" name="Rectangle 1571"/>
              <p:cNvSpPr>
                <a:spLocks noChangeArrowheads="1"/>
              </p:cNvSpPr>
              <p:nvPr/>
            </p:nvSpPr>
            <p:spPr bwMode="auto">
              <a:xfrm>
                <a:off x="1128832"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916" name="Rectangle 1572"/>
              <p:cNvSpPr>
                <a:spLocks noChangeArrowheads="1"/>
              </p:cNvSpPr>
              <p:nvPr/>
            </p:nvSpPr>
            <p:spPr bwMode="auto">
              <a:xfrm>
                <a:off x="1220907"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917" name="Rectangle 1573"/>
              <p:cNvSpPr>
                <a:spLocks noChangeArrowheads="1"/>
              </p:cNvSpPr>
              <p:nvPr/>
            </p:nvSpPr>
            <p:spPr bwMode="auto">
              <a:xfrm>
                <a:off x="1357322"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918" name="Rectangle 1574"/>
              <p:cNvSpPr>
                <a:spLocks noChangeArrowheads="1"/>
              </p:cNvSpPr>
              <p:nvPr/>
            </p:nvSpPr>
            <p:spPr bwMode="auto">
              <a:xfrm>
                <a:off x="1392357"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919" name="Rectangle 1575"/>
              <p:cNvSpPr>
                <a:spLocks noChangeArrowheads="1"/>
              </p:cNvSpPr>
              <p:nvPr/>
            </p:nvSpPr>
            <p:spPr bwMode="auto">
              <a:xfrm>
                <a:off x="1484432"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204837" name="Group 1429"/>
            <p:cNvGrpSpPr>
              <a:grpSpLocks/>
            </p:cNvGrpSpPr>
            <p:nvPr/>
          </p:nvGrpSpPr>
          <p:grpSpPr bwMode="auto">
            <a:xfrm>
              <a:off x="1686164" y="1389648"/>
              <a:ext cx="1114185" cy="751417"/>
              <a:chOff x="517764" y="1384300"/>
              <a:chExt cx="1114185" cy="751417"/>
            </a:xfrm>
          </p:grpSpPr>
          <p:sp>
            <p:nvSpPr>
              <p:cNvPr id="1523" name="Rectangle 1522"/>
              <p:cNvSpPr/>
              <p:nvPr/>
            </p:nvSpPr>
            <p:spPr bwMode="auto">
              <a:xfrm>
                <a:off x="517153" y="1384799"/>
                <a:ext cx="1114303" cy="750863"/>
              </a:xfrm>
              <a:prstGeom prst="rect">
                <a:avLst/>
              </a:prstGeom>
              <a:solidFill>
                <a:schemeClr val="bg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anchor="ctr" anchorCtr="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ct val="50000"/>
                  </a:spcBef>
                  <a:defRPr/>
                </a:pPr>
                <a:endParaRPr lang="en-US" altLang="zh-CN" sz="2400" smtClean="0">
                  <a:solidFill>
                    <a:srgbClr val="000000"/>
                  </a:solidFill>
                  <a:latin typeface="Trebuchet MS" panose="020B0603020202020204" pitchFamily="34" charset="0"/>
                  <a:cs typeface="Arial" panose="020B0604020202020204" pitchFamily="34" charset="0"/>
                </a:endParaRPr>
              </a:p>
            </p:txBody>
          </p:sp>
          <p:sp>
            <p:nvSpPr>
              <p:cNvPr id="204867" name="Rectangle 1523"/>
              <p:cNvSpPr>
                <a:spLocks noChangeArrowheads="1"/>
              </p:cNvSpPr>
              <p:nvPr/>
            </p:nvSpPr>
            <p:spPr bwMode="auto">
              <a:xfrm>
                <a:off x="725801" y="1433925"/>
                <a:ext cx="698111" cy="137160"/>
              </a:xfrm>
              <a:prstGeom prst="rect">
                <a:avLst/>
              </a:prstGeom>
              <a:solidFill>
                <a:srgbClr val="DA581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868" name="Rectangle 1524"/>
              <p:cNvSpPr>
                <a:spLocks noChangeArrowheads="1"/>
              </p:cNvSpPr>
              <p:nvPr/>
            </p:nvSpPr>
            <p:spPr bwMode="auto">
              <a:xfrm>
                <a:off x="567050" y="1950358"/>
                <a:ext cx="1015612" cy="137160"/>
              </a:xfrm>
              <a:prstGeom prst="rect">
                <a:avLst/>
              </a:prstGeom>
              <a:solidFill>
                <a:srgbClr val="AEC3F5"/>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869" name="Rectangle 1525"/>
              <p:cNvSpPr>
                <a:spLocks noChangeArrowheads="1"/>
              </p:cNvSpPr>
              <p:nvPr/>
            </p:nvSpPr>
            <p:spPr bwMode="auto">
              <a:xfrm>
                <a:off x="566747"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870" name="Rectangle 1526"/>
              <p:cNvSpPr>
                <a:spLocks noChangeArrowheads="1"/>
              </p:cNvSpPr>
              <p:nvPr/>
            </p:nvSpPr>
            <p:spPr bwMode="auto">
              <a:xfrm>
                <a:off x="601782"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871" name="Rectangle 1527"/>
              <p:cNvSpPr>
                <a:spLocks noChangeArrowheads="1"/>
              </p:cNvSpPr>
              <p:nvPr/>
            </p:nvSpPr>
            <p:spPr bwMode="auto">
              <a:xfrm>
                <a:off x="693857"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872" name="Rectangle 1528"/>
              <p:cNvSpPr>
                <a:spLocks noChangeArrowheads="1"/>
              </p:cNvSpPr>
              <p:nvPr/>
            </p:nvSpPr>
            <p:spPr bwMode="auto">
              <a:xfrm>
                <a:off x="830272"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873" name="Rectangle 1529"/>
              <p:cNvSpPr>
                <a:spLocks noChangeArrowheads="1"/>
              </p:cNvSpPr>
              <p:nvPr/>
            </p:nvSpPr>
            <p:spPr bwMode="auto">
              <a:xfrm>
                <a:off x="865307"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874" name="Rectangle 1530"/>
              <p:cNvSpPr>
                <a:spLocks noChangeArrowheads="1"/>
              </p:cNvSpPr>
              <p:nvPr/>
            </p:nvSpPr>
            <p:spPr bwMode="auto">
              <a:xfrm>
                <a:off x="957382"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875" name="Rectangle 1531"/>
              <p:cNvSpPr>
                <a:spLocks noChangeArrowheads="1"/>
              </p:cNvSpPr>
              <p:nvPr/>
            </p:nvSpPr>
            <p:spPr bwMode="auto">
              <a:xfrm>
                <a:off x="1093797"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876" name="Rectangle 1532"/>
              <p:cNvSpPr>
                <a:spLocks noChangeArrowheads="1"/>
              </p:cNvSpPr>
              <p:nvPr/>
            </p:nvSpPr>
            <p:spPr bwMode="auto">
              <a:xfrm>
                <a:off x="1128832"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877" name="Rectangle 1533"/>
              <p:cNvSpPr>
                <a:spLocks noChangeArrowheads="1"/>
              </p:cNvSpPr>
              <p:nvPr/>
            </p:nvSpPr>
            <p:spPr bwMode="auto">
              <a:xfrm>
                <a:off x="1220907"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878" name="Rectangle 1534"/>
              <p:cNvSpPr>
                <a:spLocks noChangeArrowheads="1"/>
              </p:cNvSpPr>
              <p:nvPr/>
            </p:nvSpPr>
            <p:spPr bwMode="auto">
              <a:xfrm>
                <a:off x="1357322"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879" name="Rectangle 1535"/>
              <p:cNvSpPr>
                <a:spLocks noChangeArrowheads="1"/>
              </p:cNvSpPr>
              <p:nvPr/>
            </p:nvSpPr>
            <p:spPr bwMode="auto">
              <a:xfrm>
                <a:off x="1392357"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880" name="Rectangle 1536"/>
              <p:cNvSpPr>
                <a:spLocks noChangeArrowheads="1"/>
              </p:cNvSpPr>
              <p:nvPr/>
            </p:nvSpPr>
            <p:spPr bwMode="auto">
              <a:xfrm>
                <a:off x="1484432"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881" name="Rectangle 1537"/>
              <p:cNvSpPr>
                <a:spLocks noChangeArrowheads="1"/>
              </p:cNvSpPr>
              <p:nvPr/>
            </p:nvSpPr>
            <p:spPr bwMode="auto">
              <a:xfrm>
                <a:off x="566747"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882" name="Rectangle 1538"/>
              <p:cNvSpPr>
                <a:spLocks noChangeArrowheads="1"/>
              </p:cNvSpPr>
              <p:nvPr/>
            </p:nvSpPr>
            <p:spPr bwMode="auto">
              <a:xfrm>
                <a:off x="601782"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883" name="Rectangle 1539"/>
              <p:cNvSpPr>
                <a:spLocks noChangeArrowheads="1"/>
              </p:cNvSpPr>
              <p:nvPr/>
            </p:nvSpPr>
            <p:spPr bwMode="auto">
              <a:xfrm>
                <a:off x="693857"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884" name="Rectangle 1540"/>
              <p:cNvSpPr>
                <a:spLocks noChangeArrowheads="1"/>
              </p:cNvSpPr>
              <p:nvPr/>
            </p:nvSpPr>
            <p:spPr bwMode="auto">
              <a:xfrm>
                <a:off x="830272"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885" name="Rectangle 1541"/>
              <p:cNvSpPr>
                <a:spLocks noChangeArrowheads="1"/>
              </p:cNvSpPr>
              <p:nvPr/>
            </p:nvSpPr>
            <p:spPr bwMode="auto">
              <a:xfrm>
                <a:off x="865307"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886" name="Rectangle 1542"/>
              <p:cNvSpPr>
                <a:spLocks noChangeArrowheads="1"/>
              </p:cNvSpPr>
              <p:nvPr/>
            </p:nvSpPr>
            <p:spPr bwMode="auto">
              <a:xfrm>
                <a:off x="957382"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887" name="Rectangle 1543"/>
              <p:cNvSpPr>
                <a:spLocks noChangeArrowheads="1"/>
              </p:cNvSpPr>
              <p:nvPr/>
            </p:nvSpPr>
            <p:spPr bwMode="auto">
              <a:xfrm>
                <a:off x="1093797"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888" name="Rectangle 1544"/>
              <p:cNvSpPr>
                <a:spLocks noChangeArrowheads="1"/>
              </p:cNvSpPr>
              <p:nvPr/>
            </p:nvSpPr>
            <p:spPr bwMode="auto">
              <a:xfrm>
                <a:off x="1128832"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889" name="Rectangle 1545"/>
              <p:cNvSpPr>
                <a:spLocks noChangeArrowheads="1"/>
              </p:cNvSpPr>
              <p:nvPr/>
            </p:nvSpPr>
            <p:spPr bwMode="auto">
              <a:xfrm>
                <a:off x="1220907"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890" name="Rectangle 1546"/>
              <p:cNvSpPr>
                <a:spLocks noChangeArrowheads="1"/>
              </p:cNvSpPr>
              <p:nvPr/>
            </p:nvSpPr>
            <p:spPr bwMode="auto">
              <a:xfrm>
                <a:off x="1357322"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891" name="Rectangle 1547"/>
              <p:cNvSpPr>
                <a:spLocks noChangeArrowheads="1"/>
              </p:cNvSpPr>
              <p:nvPr/>
            </p:nvSpPr>
            <p:spPr bwMode="auto">
              <a:xfrm>
                <a:off x="1392357"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892" name="Rectangle 1548"/>
              <p:cNvSpPr>
                <a:spLocks noChangeArrowheads="1"/>
              </p:cNvSpPr>
              <p:nvPr/>
            </p:nvSpPr>
            <p:spPr bwMode="auto">
              <a:xfrm>
                <a:off x="1484432"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204838" name="Group 1457"/>
            <p:cNvGrpSpPr>
              <a:grpSpLocks/>
            </p:cNvGrpSpPr>
            <p:nvPr/>
          </p:nvGrpSpPr>
          <p:grpSpPr bwMode="auto">
            <a:xfrm>
              <a:off x="2849216" y="1389648"/>
              <a:ext cx="1114185" cy="751417"/>
              <a:chOff x="517764" y="1384300"/>
              <a:chExt cx="1114185" cy="751417"/>
            </a:xfrm>
          </p:grpSpPr>
          <p:sp>
            <p:nvSpPr>
              <p:cNvPr id="1496" name="Rectangle 1495"/>
              <p:cNvSpPr/>
              <p:nvPr/>
            </p:nvSpPr>
            <p:spPr bwMode="auto">
              <a:xfrm>
                <a:off x="517611" y="1384799"/>
                <a:ext cx="1114303" cy="750863"/>
              </a:xfrm>
              <a:prstGeom prst="rect">
                <a:avLst/>
              </a:prstGeom>
              <a:solidFill>
                <a:schemeClr val="bg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anchor="ctr" anchorCtr="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ct val="50000"/>
                  </a:spcBef>
                  <a:defRPr/>
                </a:pPr>
                <a:endParaRPr lang="en-US" altLang="zh-CN" sz="2400" smtClean="0">
                  <a:solidFill>
                    <a:srgbClr val="000000"/>
                  </a:solidFill>
                  <a:latin typeface="Trebuchet MS" panose="020B0603020202020204" pitchFamily="34" charset="0"/>
                  <a:cs typeface="Arial" panose="020B0604020202020204" pitchFamily="34" charset="0"/>
                </a:endParaRPr>
              </a:p>
            </p:txBody>
          </p:sp>
          <p:sp>
            <p:nvSpPr>
              <p:cNvPr id="204840" name="Rectangle 1496"/>
              <p:cNvSpPr>
                <a:spLocks noChangeArrowheads="1"/>
              </p:cNvSpPr>
              <p:nvPr/>
            </p:nvSpPr>
            <p:spPr bwMode="auto">
              <a:xfrm>
                <a:off x="725801" y="1433925"/>
                <a:ext cx="698111" cy="137160"/>
              </a:xfrm>
              <a:prstGeom prst="rect">
                <a:avLst/>
              </a:prstGeom>
              <a:solidFill>
                <a:srgbClr val="DA581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841" name="Rectangle 1497"/>
              <p:cNvSpPr>
                <a:spLocks noChangeArrowheads="1"/>
              </p:cNvSpPr>
              <p:nvPr/>
            </p:nvSpPr>
            <p:spPr bwMode="auto">
              <a:xfrm>
                <a:off x="567050" y="1950358"/>
                <a:ext cx="1015612" cy="137160"/>
              </a:xfrm>
              <a:prstGeom prst="rect">
                <a:avLst/>
              </a:prstGeom>
              <a:solidFill>
                <a:srgbClr val="AEC3F5"/>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842" name="Rectangle 1498"/>
              <p:cNvSpPr>
                <a:spLocks noChangeArrowheads="1"/>
              </p:cNvSpPr>
              <p:nvPr/>
            </p:nvSpPr>
            <p:spPr bwMode="auto">
              <a:xfrm>
                <a:off x="566747"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843" name="Rectangle 1499"/>
              <p:cNvSpPr>
                <a:spLocks noChangeArrowheads="1"/>
              </p:cNvSpPr>
              <p:nvPr/>
            </p:nvSpPr>
            <p:spPr bwMode="auto">
              <a:xfrm>
                <a:off x="601782"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844" name="Rectangle 1500"/>
              <p:cNvSpPr>
                <a:spLocks noChangeArrowheads="1"/>
              </p:cNvSpPr>
              <p:nvPr/>
            </p:nvSpPr>
            <p:spPr bwMode="auto">
              <a:xfrm>
                <a:off x="693857"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845" name="Rectangle 1501"/>
              <p:cNvSpPr>
                <a:spLocks noChangeArrowheads="1"/>
              </p:cNvSpPr>
              <p:nvPr/>
            </p:nvSpPr>
            <p:spPr bwMode="auto">
              <a:xfrm>
                <a:off x="830272"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846" name="Rectangle 1502"/>
              <p:cNvSpPr>
                <a:spLocks noChangeArrowheads="1"/>
              </p:cNvSpPr>
              <p:nvPr/>
            </p:nvSpPr>
            <p:spPr bwMode="auto">
              <a:xfrm>
                <a:off x="865307"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847" name="Rectangle 1503"/>
              <p:cNvSpPr>
                <a:spLocks noChangeArrowheads="1"/>
              </p:cNvSpPr>
              <p:nvPr/>
            </p:nvSpPr>
            <p:spPr bwMode="auto">
              <a:xfrm>
                <a:off x="957382"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848" name="Rectangle 1504"/>
              <p:cNvSpPr>
                <a:spLocks noChangeArrowheads="1"/>
              </p:cNvSpPr>
              <p:nvPr/>
            </p:nvSpPr>
            <p:spPr bwMode="auto">
              <a:xfrm>
                <a:off x="1093797"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849" name="Rectangle 1505"/>
              <p:cNvSpPr>
                <a:spLocks noChangeArrowheads="1"/>
              </p:cNvSpPr>
              <p:nvPr/>
            </p:nvSpPr>
            <p:spPr bwMode="auto">
              <a:xfrm>
                <a:off x="1128832"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850" name="Rectangle 1506"/>
              <p:cNvSpPr>
                <a:spLocks noChangeArrowheads="1"/>
              </p:cNvSpPr>
              <p:nvPr/>
            </p:nvSpPr>
            <p:spPr bwMode="auto">
              <a:xfrm>
                <a:off x="1220907"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851" name="Rectangle 1507"/>
              <p:cNvSpPr>
                <a:spLocks noChangeArrowheads="1"/>
              </p:cNvSpPr>
              <p:nvPr/>
            </p:nvSpPr>
            <p:spPr bwMode="auto">
              <a:xfrm>
                <a:off x="1357322"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852" name="Rectangle 1508"/>
              <p:cNvSpPr>
                <a:spLocks noChangeArrowheads="1"/>
              </p:cNvSpPr>
              <p:nvPr/>
            </p:nvSpPr>
            <p:spPr bwMode="auto">
              <a:xfrm>
                <a:off x="1392357"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853" name="Rectangle 1509"/>
              <p:cNvSpPr>
                <a:spLocks noChangeArrowheads="1"/>
              </p:cNvSpPr>
              <p:nvPr/>
            </p:nvSpPr>
            <p:spPr bwMode="auto">
              <a:xfrm>
                <a:off x="1484432"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854" name="Rectangle 1510"/>
              <p:cNvSpPr>
                <a:spLocks noChangeArrowheads="1"/>
              </p:cNvSpPr>
              <p:nvPr/>
            </p:nvSpPr>
            <p:spPr bwMode="auto">
              <a:xfrm>
                <a:off x="566747"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855" name="Rectangle 1511"/>
              <p:cNvSpPr>
                <a:spLocks noChangeArrowheads="1"/>
              </p:cNvSpPr>
              <p:nvPr/>
            </p:nvSpPr>
            <p:spPr bwMode="auto">
              <a:xfrm>
                <a:off x="601782"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856" name="Rectangle 1512"/>
              <p:cNvSpPr>
                <a:spLocks noChangeArrowheads="1"/>
              </p:cNvSpPr>
              <p:nvPr/>
            </p:nvSpPr>
            <p:spPr bwMode="auto">
              <a:xfrm>
                <a:off x="693857"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857" name="Rectangle 1513"/>
              <p:cNvSpPr>
                <a:spLocks noChangeArrowheads="1"/>
              </p:cNvSpPr>
              <p:nvPr/>
            </p:nvSpPr>
            <p:spPr bwMode="auto">
              <a:xfrm>
                <a:off x="830272"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858" name="Rectangle 1514"/>
              <p:cNvSpPr>
                <a:spLocks noChangeArrowheads="1"/>
              </p:cNvSpPr>
              <p:nvPr/>
            </p:nvSpPr>
            <p:spPr bwMode="auto">
              <a:xfrm>
                <a:off x="865307"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859" name="Rectangle 1515"/>
              <p:cNvSpPr>
                <a:spLocks noChangeArrowheads="1"/>
              </p:cNvSpPr>
              <p:nvPr/>
            </p:nvSpPr>
            <p:spPr bwMode="auto">
              <a:xfrm>
                <a:off x="957382"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860" name="Rectangle 1516"/>
              <p:cNvSpPr>
                <a:spLocks noChangeArrowheads="1"/>
              </p:cNvSpPr>
              <p:nvPr/>
            </p:nvSpPr>
            <p:spPr bwMode="auto">
              <a:xfrm>
                <a:off x="1093797"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861" name="Rectangle 1517"/>
              <p:cNvSpPr>
                <a:spLocks noChangeArrowheads="1"/>
              </p:cNvSpPr>
              <p:nvPr/>
            </p:nvSpPr>
            <p:spPr bwMode="auto">
              <a:xfrm>
                <a:off x="1128832"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862" name="Rectangle 1518"/>
              <p:cNvSpPr>
                <a:spLocks noChangeArrowheads="1"/>
              </p:cNvSpPr>
              <p:nvPr/>
            </p:nvSpPr>
            <p:spPr bwMode="auto">
              <a:xfrm>
                <a:off x="1220907"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863" name="Rectangle 1519"/>
              <p:cNvSpPr>
                <a:spLocks noChangeArrowheads="1"/>
              </p:cNvSpPr>
              <p:nvPr/>
            </p:nvSpPr>
            <p:spPr bwMode="auto">
              <a:xfrm>
                <a:off x="1357322"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864" name="Rectangle 1520"/>
              <p:cNvSpPr>
                <a:spLocks noChangeArrowheads="1"/>
              </p:cNvSpPr>
              <p:nvPr/>
            </p:nvSpPr>
            <p:spPr bwMode="auto">
              <a:xfrm>
                <a:off x="1392357"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865" name="Rectangle 1521"/>
              <p:cNvSpPr>
                <a:spLocks noChangeArrowheads="1"/>
              </p:cNvSpPr>
              <p:nvPr/>
            </p:nvSpPr>
            <p:spPr bwMode="auto">
              <a:xfrm>
                <a:off x="1484432"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grpSp>
        <p:nvGrpSpPr>
          <p:cNvPr id="203811" name="Group 1578"/>
          <p:cNvGrpSpPr>
            <a:grpSpLocks/>
          </p:cNvGrpSpPr>
          <p:nvPr/>
        </p:nvGrpSpPr>
        <p:grpSpPr bwMode="auto">
          <a:xfrm>
            <a:off x="455613" y="3067050"/>
            <a:ext cx="3948112" cy="877888"/>
            <a:chOff x="458550" y="1323474"/>
            <a:chExt cx="3947680" cy="877859"/>
          </a:xfrm>
        </p:grpSpPr>
        <p:sp>
          <p:nvSpPr>
            <p:cNvPr id="1580" name="Rectangle 1579"/>
            <p:cNvSpPr/>
            <p:nvPr/>
          </p:nvSpPr>
          <p:spPr bwMode="auto">
            <a:xfrm>
              <a:off x="458550" y="1323474"/>
              <a:ext cx="3939744" cy="877859"/>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anchor="ctr" anchorCtr="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ct val="50000"/>
                </a:spcBef>
                <a:defRPr/>
              </a:pPr>
              <a:endParaRPr lang="en-US" altLang="zh-CN" sz="2400" smtClean="0">
                <a:solidFill>
                  <a:srgbClr val="000000"/>
                </a:solidFill>
                <a:latin typeface="Trebuchet MS" panose="020B0603020202020204" pitchFamily="34" charset="0"/>
                <a:cs typeface="Arial" panose="020B0604020202020204" pitchFamily="34" charset="0"/>
              </a:endParaRPr>
            </a:p>
          </p:txBody>
        </p:sp>
        <p:grpSp>
          <p:nvGrpSpPr>
            <p:cNvPr id="204747" name="Group 1486"/>
            <p:cNvGrpSpPr>
              <a:grpSpLocks/>
            </p:cNvGrpSpPr>
            <p:nvPr/>
          </p:nvGrpSpPr>
          <p:grpSpPr bwMode="auto">
            <a:xfrm>
              <a:off x="3943149" y="1394549"/>
              <a:ext cx="463081" cy="747517"/>
              <a:chOff x="3940698" y="1394549"/>
              <a:chExt cx="463081" cy="747517"/>
            </a:xfrm>
          </p:grpSpPr>
          <p:sp>
            <p:nvSpPr>
              <p:cNvPr id="204832" name="Rectangle 1665"/>
              <p:cNvSpPr>
                <a:spLocks noChangeArrowheads="1"/>
              </p:cNvSpPr>
              <p:nvPr/>
            </p:nvSpPr>
            <p:spPr bwMode="auto">
              <a:xfrm>
                <a:off x="4004141" y="1394549"/>
                <a:ext cx="336195" cy="747517"/>
              </a:xfrm>
              <a:prstGeom prst="rect">
                <a:avLst/>
              </a:prstGeom>
              <a:solidFill>
                <a:srgbClr val="8B9CC3"/>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833" name="TextBox 1666"/>
              <p:cNvSpPr txBox="1">
                <a:spLocks noChangeArrowheads="1"/>
              </p:cNvSpPr>
              <p:nvPr/>
            </p:nvSpPr>
            <p:spPr bwMode="auto">
              <a:xfrm>
                <a:off x="3940698" y="1622113"/>
                <a:ext cx="463081"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300">
                    <a:solidFill>
                      <a:srgbClr val="000000"/>
                    </a:solidFill>
                    <a:latin typeface="Myriad Pro Black" charset="0"/>
                    <a:ea typeface="MS PGothic" pitchFamily="34" charset="-128"/>
                  </a:rPr>
                  <a:t>Tex</a:t>
                </a:r>
              </a:p>
            </p:txBody>
          </p:sp>
        </p:grpSp>
        <p:grpSp>
          <p:nvGrpSpPr>
            <p:cNvPr id="204748" name="Group 1428"/>
            <p:cNvGrpSpPr>
              <a:grpSpLocks/>
            </p:cNvGrpSpPr>
            <p:nvPr/>
          </p:nvGrpSpPr>
          <p:grpSpPr bwMode="auto">
            <a:xfrm>
              <a:off x="517764" y="1384300"/>
              <a:ext cx="1114185" cy="751417"/>
              <a:chOff x="517764" y="1384300"/>
              <a:chExt cx="1114185" cy="751417"/>
            </a:xfrm>
          </p:grpSpPr>
          <p:sp>
            <p:nvSpPr>
              <p:cNvPr id="1639" name="Rectangle 1638"/>
              <p:cNvSpPr/>
              <p:nvPr/>
            </p:nvSpPr>
            <p:spPr bwMode="auto">
              <a:xfrm>
                <a:off x="517281" y="1383797"/>
                <a:ext cx="1114303" cy="752450"/>
              </a:xfrm>
              <a:prstGeom prst="rect">
                <a:avLst/>
              </a:prstGeom>
              <a:solidFill>
                <a:schemeClr val="bg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anchor="ctr" anchorCtr="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ct val="50000"/>
                  </a:spcBef>
                  <a:defRPr/>
                </a:pPr>
                <a:endParaRPr lang="en-US" altLang="zh-CN" sz="2400" smtClean="0">
                  <a:solidFill>
                    <a:srgbClr val="000000"/>
                  </a:solidFill>
                  <a:latin typeface="Trebuchet MS" panose="020B0603020202020204" pitchFamily="34" charset="0"/>
                  <a:cs typeface="Arial" panose="020B0604020202020204" pitchFamily="34" charset="0"/>
                </a:endParaRPr>
              </a:p>
            </p:txBody>
          </p:sp>
          <p:sp>
            <p:nvSpPr>
              <p:cNvPr id="204806" name="Rectangle 1639"/>
              <p:cNvSpPr>
                <a:spLocks noChangeArrowheads="1"/>
              </p:cNvSpPr>
              <p:nvPr/>
            </p:nvSpPr>
            <p:spPr bwMode="auto">
              <a:xfrm>
                <a:off x="725801" y="1433925"/>
                <a:ext cx="698111" cy="137160"/>
              </a:xfrm>
              <a:prstGeom prst="rect">
                <a:avLst/>
              </a:prstGeom>
              <a:solidFill>
                <a:srgbClr val="DA581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807" name="Rectangle 1640"/>
              <p:cNvSpPr>
                <a:spLocks noChangeArrowheads="1"/>
              </p:cNvSpPr>
              <p:nvPr/>
            </p:nvSpPr>
            <p:spPr bwMode="auto">
              <a:xfrm>
                <a:off x="567050" y="1950358"/>
                <a:ext cx="1015612" cy="137160"/>
              </a:xfrm>
              <a:prstGeom prst="rect">
                <a:avLst/>
              </a:prstGeom>
              <a:solidFill>
                <a:srgbClr val="AEC3F5"/>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808" name="Rectangle 1641"/>
              <p:cNvSpPr>
                <a:spLocks noChangeArrowheads="1"/>
              </p:cNvSpPr>
              <p:nvPr/>
            </p:nvSpPr>
            <p:spPr bwMode="auto">
              <a:xfrm>
                <a:off x="566747"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809" name="Rectangle 1642"/>
              <p:cNvSpPr>
                <a:spLocks noChangeArrowheads="1"/>
              </p:cNvSpPr>
              <p:nvPr/>
            </p:nvSpPr>
            <p:spPr bwMode="auto">
              <a:xfrm>
                <a:off x="601782"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810" name="Rectangle 1643"/>
              <p:cNvSpPr>
                <a:spLocks noChangeArrowheads="1"/>
              </p:cNvSpPr>
              <p:nvPr/>
            </p:nvSpPr>
            <p:spPr bwMode="auto">
              <a:xfrm>
                <a:off x="693857"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811" name="Rectangle 1644"/>
              <p:cNvSpPr>
                <a:spLocks noChangeArrowheads="1"/>
              </p:cNvSpPr>
              <p:nvPr/>
            </p:nvSpPr>
            <p:spPr bwMode="auto">
              <a:xfrm>
                <a:off x="830272"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812" name="Rectangle 1645"/>
              <p:cNvSpPr>
                <a:spLocks noChangeArrowheads="1"/>
              </p:cNvSpPr>
              <p:nvPr/>
            </p:nvSpPr>
            <p:spPr bwMode="auto">
              <a:xfrm>
                <a:off x="865307"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813" name="Rectangle 1646"/>
              <p:cNvSpPr>
                <a:spLocks noChangeArrowheads="1"/>
              </p:cNvSpPr>
              <p:nvPr/>
            </p:nvSpPr>
            <p:spPr bwMode="auto">
              <a:xfrm>
                <a:off x="957382"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814" name="Rectangle 1647"/>
              <p:cNvSpPr>
                <a:spLocks noChangeArrowheads="1"/>
              </p:cNvSpPr>
              <p:nvPr/>
            </p:nvSpPr>
            <p:spPr bwMode="auto">
              <a:xfrm>
                <a:off x="1093797"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815" name="Rectangle 1648"/>
              <p:cNvSpPr>
                <a:spLocks noChangeArrowheads="1"/>
              </p:cNvSpPr>
              <p:nvPr/>
            </p:nvSpPr>
            <p:spPr bwMode="auto">
              <a:xfrm>
                <a:off x="1128832"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816" name="Rectangle 1649"/>
              <p:cNvSpPr>
                <a:spLocks noChangeArrowheads="1"/>
              </p:cNvSpPr>
              <p:nvPr/>
            </p:nvSpPr>
            <p:spPr bwMode="auto">
              <a:xfrm>
                <a:off x="1220907"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817" name="Rectangle 1650"/>
              <p:cNvSpPr>
                <a:spLocks noChangeArrowheads="1"/>
              </p:cNvSpPr>
              <p:nvPr/>
            </p:nvSpPr>
            <p:spPr bwMode="auto">
              <a:xfrm>
                <a:off x="1357322"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818" name="Rectangle 1651"/>
              <p:cNvSpPr>
                <a:spLocks noChangeArrowheads="1"/>
              </p:cNvSpPr>
              <p:nvPr/>
            </p:nvSpPr>
            <p:spPr bwMode="auto">
              <a:xfrm>
                <a:off x="1392357"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819" name="Rectangle 1652"/>
              <p:cNvSpPr>
                <a:spLocks noChangeArrowheads="1"/>
              </p:cNvSpPr>
              <p:nvPr/>
            </p:nvSpPr>
            <p:spPr bwMode="auto">
              <a:xfrm>
                <a:off x="1484432"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820" name="Rectangle 1653"/>
              <p:cNvSpPr>
                <a:spLocks noChangeArrowheads="1"/>
              </p:cNvSpPr>
              <p:nvPr/>
            </p:nvSpPr>
            <p:spPr bwMode="auto">
              <a:xfrm>
                <a:off x="566747"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821" name="Rectangle 1654"/>
              <p:cNvSpPr>
                <a:spLocks noChangeArrowheads="1"/>
              </p:cNvSpPr>
              <p:nvPr/>
            </p:nvSpPr>
            <p:spPr bwMode="auto">
              <a:xfrm>
                <a:off x="601782"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822" name="Rectangle 1655"/>
              <p:cNvSpPr>
                <a:spLocks noChangeArrowheads="1"/>
              </p:cNvSpPr>
              <p:nvPr/>
            </p:nvSpPr>
            <p:spPr bwMode="auto">
              <a:xfrm>
                <a:off x="693857"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823" name="Rectangle 1656"/>
              <p:cNvSpPr>
                <a:spLocks noChangeArrowheads="1"/>
              </p:cNvSpPr>
              <p:nvPr/>
            </p:nvSpPr>
            <p:spPr bwMode="auto">
              <a:xfrm>
                <a:off x="830272"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824" name="Rectangle 1657"/>
              <p:cNvSpPr>
                <a:spLocks noChangeArrowheads="1"/>
              </p:cNvSpPr>
              <p:nvPr/>
            </p:nvSpPr>
            <p:spPr bwMode="auto">
              <a:xfrm>
                <a:off x="865307"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825" name="Rectangle 1658"/>
              <p:cNvSpPr>
                <a:spLocks noChangeArrowheads="1"/>
              </p:cNvSpPr>
              <p:nvPr/>
            </p:nvSpPr>
            <p:spPr bwMode="auto">
              <a:xfrm>
                <a:off x="957382"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826" name="Rectangle 1659"/>
              <p:cNvSpPr>
                <a:spLocks noChangeArrowheads="1"/>
              </p:cNvSpPr>
              <p:nvPr/>
            </p:nvSpPr>
            <p:spPr bwMode="auto">
              <a:xfrm>
                <a:off x="1093797"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827" name="Rectangle 1660"/>
              <p:cNvSpPr>
                <a:spLocks noChangeArrowheads="1"/>
              </p:cNvSpPr>
              <p:nvPr/>
            </p:nvSpPr>
            <p:spPr bwMode="auto">
              <a:xfrm>
                <a:off x="1128832"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828" name="Rectangle 1661"/>
              <p:cNvSpPr>
                <a:spLocks noChangeArrowheads="1"/>
              </p:cNvSpPr>
              <p:nvPr/>
            </p:nvSpPr>
            <p:spPr bwMode="auto">
              <a:xfrm>
                <a:off x="1220907"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829" name="Rectangle 1662"/>
              <p:cNvSpPr>
                <a:spLocks noChangeArrowheads="1"/>
              </p:cNvSpPr>
              <p:nvPr/>
            </p:nvSpPr>
            <p:spPr bwMode="auto">
              <a:xfrm>
                <a:off x="1357322"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830" name="Rectangle 1663"/>
              <p:cNvSpPr>
                <a:spLocks noChangeArrowheads="1"/>
              </p:cNvSpPr>
              <p:nvPr/>
            </p:nvSpPr>
            <p:spPr bwMode="auto">
              <a:xfrm>
                <a:off x="1392357"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831" name="Rectangle 1664"/>
              <p:cNvSpPr>
                <a:spLocks noChangeArrowheads="1"/>
              </p:cNvSpPr>
              <p:nvPr/>
            </p:nvSpPr>
            <p:spPr bwMode="auto">
              <a:xfrm>
                <a:off x="1484432"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204749" name="Group 1429"/>
            <p:cNvGrpSpPr>
              <a:grpSpLocks/>
            </p:cNvGrpSpPr>
            <p:nvPr/>
          </p:nvGrpSpPr>
          <p:grpSpPr bwMode="auto">
            <a:xfrm>
              <a:off x="1686164" y="1389648"/>
              <a:ext cx="1114185" cy="751417"/>
              <a:chOff x="517764" y="1384300"/>
              <a:chExt cx="1114185" cy="751417"/>
            </a:xfrm>
          </p:grpSpPr>
          <p:sp>
            <p:nvSpPr>
              <p:cNvPr id="1612" name="Rectangle 1611"/>
              <p:cNvSpPr/>
              <p:nvPr/>
            </p:nvSpPr>
            <p:spPr bwMode="auto">
              <a:xfrm>
                <a:off x="517153" y="1384799"/>
                <a:ext cx="1114303" cy="750863"/>
              </a:xfrm>
              <a:prstGeom prst="rect">
                <a:avLst/>
              </a:prstGeom>
              <a:solidFill>
                <a:schemeClr val="bg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anchor="ctr" anchorCtr="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ct val="50000"/>
                  </a:spcBef>
                  <a:defRPr/>
                </a:pPr>
                <a:endParaRPr lang="en-US" altLang="zh-CN" sz="2400" smtClean="0">
                  <a:solidFill>
                    <a:srgbClr val="000000"/>
                  </a:solidFill>
                  <a:latin typeface="Trebuchet MS" panose="020B0603020202020204" pitchFamily="34" charset="0"/>
                  <a:cs typeface="Arial" panose="020B0604020202020204" pitchFamily="34" charset="0"/>
                </a:endParaRPr>
              </a:p>
            </p:txBody>
          </p:sp>
          <p:sp>
            <p:nvSpPr>
              <p:cNvPr id="204779" name="Rectangle 1612"/>
              <p:cNvSpPr>
                <a:spLocks noChangeArrowheads="1"/>
              </p:cNvSpPr>
              <p:nvPr/>
            </p:nvSpPr>
            <p:spPr bwMode="auto">
              <a:xfrm>
                <a:off x="725801" y="1433925"/>
                <a:ext cx="698111" cy="137160"/>
              </a:xfrm>
              <a:prstGeom prst="rect">
                <a:avLst/>
              </a:prstGeom>
              <a:solidFill>
                <a:srgbClr val="DA581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780" name="Rectangle 1613"/>
              <p:cNvSpPr>
                <a:spLocks noChangeArrowheads="1"/>
              </p:cNvSpPr>
              <p:nvPr/>
            </p:nvSpPr>
            <p:spPr bwMode="auto">
              <a:xfrm>
                <a:off x="567050" y="1950358"/>
                <a:ext cx="1015612" cy="137160"/>
              </a:xfrm>
              <a:prstGeom prst="rect">
                <a:avLst/>
              </a:prstGeom>
              <a:solidFill>
                <a:srgbClr val="AEC3F5"/>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781" name="Rectangle 1614"/>
              <p:cNvSpPr>
                <a:spLocks noChangeArrowheads="1"/>
              </p:cNvSpPr>
              <p:nvPr/>
            </p:nvSpPr>
            <p:spPr bwMode="auto">
              <a:xfrm>
                <a:off x="566747"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782" name="Rectangle 1615"/>
              <p:cNvSpPr>
                <a:spLocks noChangeArrowheads="1"/>
              </p:cNvSpPr>
              <p:nvPr/>
            </p:nvSpPr>
            <p:spPr bwMode="auto">
              <a:xfrm>
                <a:off x="601782"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783" name="Rectangle 1616"/>
              <p:cNvSpPr>
                <a:spLocks noChangeArrowheads="1"/>
              </p:cNvSpPr>
              <p:nvPr/>
            </p:nvSpPr>
            <p:spPr bwMode="auto">
              <a:xfrm>
                <a:off x="693857"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784" name="Rectangle 1617"/>
              <p:cNvSpPr>
                <a:spLocks noChangeArrowheads="1"/>
              </p:cNvSpPr>
              <p:nvPr/>
            </p:nvSpPr>
            <p:spPr bwMode="auto">
              <a:xfrm>
                <a:off x="830272"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785" name="Rectangle 1618"/>
              <p:cNvSpPr>
                <a:spLocks noChangeArrowheads="1"/>
              </p:cNvSpPr>
              <p:nvPr/>
            </p:nvSpPr>
            <p:spPr bwMode="auto">
              <a:xfrm>
                <a:off x="865307"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786" name="Rectangle 1619"/>
              <p:cNvSpPr>
                <a:spLocks noChangeArrowheads="1"/>
              </p:cNvSpPr>
              <p:nvPr/>
            </p:nvSpPr>
            <p:spPr bwMode="auto">
              <a:xfrm>
                <a:off x="957382"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787" name="Rectangle 1620"/>
              <p:cNvSpPr>
                <a:spLocks noChangeArrowheads="1"/>
              </p:cNvSpPr>
              <p:nvPr/>
            </p:nvSpPr>
            <p:spPr bwMode="auto">
              <a:xfrm>
                <a:off x="1093797"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788" name="Rectangle 1621"/>
              <p:cNvSpPr>
                <a:spLocks noChangeArrowheads="1"/>
              </p:cNvSpPr>
              <p:nvPr/>
            </p:nvSpPr>
            <p:spPr bwMode="auto">
              <a:xfrm>
                <a:off x="1128832"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789" name="Rectangle 1622"/>
              <p:cNvSpPr>
                <a:spLocks noChangeArrowheads="1"/>
              </p:cNvSpPr>
              <p:nvPr/>
            </p:nvSpPr>
            <p:spPr bwMode="auto">
              <a:xfrm>
                <a:off x="1220907"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790" name="Rectangle 1623"/>
              <p:cNvSpPr>
                <a:spLocks noChangeArrowheads="1"/>
              </p:cNvSpPr>
              <p:nvPr/>
            </p:nvSpPr>
            <p:spPr bwMode="auto">
              <a:xfrm>
                <a:off x="1357322"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791" name="Rectangle 1624"/>
              <p:cNvSpPr>
                <a:spLocks noChangeArrowheads="1"/>
              </p:cNvSpPr>
              <p:nvPr/>
            </p:nvSpPr>
            <p:spPr bwMode="auto">
              <a:xfrm>
                <a:off x="1392357"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792" name="Rectangle 1625"/>
              <p:cNvSpPr>
                <a:spLocks noChangeArrowheads="1"/>
              </p:cNvSpPr>
              <p:nvPr/>
            </p:nvSpPr>
            <p:spPr bwMode="auto">
              <a:xfrm>
                <a:off x="1484432"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793" name="Rectangle 1626"/>
              <p:cNvSpPr>
                <a:spLocks noChangeArrowheads="1"/>
              </p:cNvSpPr>
              <p:nvPr/>
            </p:nvSpPr>
            <p:spPr bwMode="auto">
              <a:xfrm>
                <a:off x="566747"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794" name="Rectangle 1627"/>
              <p:cNvSpPr>
                <a:spLocks noChangeArrowheads="1"/>
              </p:cNvSpPr>
              <p:nvPr/>
            </p:nvSpPr>
            <p:spPr bwMode="auto">
              <a:xfrm>
                <a:off x="601782"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795" name="Rectangle 1628"/>
              <p:cNvSpPr>
                <a:spLocks noChangeArrowheads="1"/>
              </p:cNvSpPr>
              <p:nvPr/>
            </p:nvSpPr>
            <p:spPr bwMode="auto">
              <a:xfrm>
                <a:off x="693857"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796" name="Rectangle 1629"/>
              <p:cNvSpPr>
                <a:spLocks noChangeArrowheads="1"/>
              </p:cNvSpPr>
              <p:nvPr/>
            </p:nvSpPr>
            <p:spPr bwMode="auto">
              <a:xfrm>
                <a:off x="830272"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797" name="Rectangle 1630"/>
              <p:cNvSpPr>
                <a:spLocks noChangeArrowheads="1"/>
              </p:cNvSpPr>
              <p:nvPr/>
            </p:nvSpPr>
            <p:spPr bwMode="auto">
              <a:xfrm>
                <a:off x="865307"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798" name="Rectangle 1631"/>
              <p:cNvSpPr>
                <a:spLocks noChangeArrowheads="1"/>
              </p:cNvSpPr>
              <p:nvPr/>
            </p:nvSpPr>
            <p:spPr bwMode="auto">
              <a:xfrm>
                <a:off x="957382"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799" name="Rectangle 1632"/>
              <p:cNvSpPr>
                <a:spLocks noChangeArrowheads="1"/>
              </p:cNvSpPr>
              <p:nvPr/>
            </p:nvSpPr>
            <p:spPr bwMode="auto">
              <a:xfrm>
                <a:off x="1093797"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800" name="Rectangle 1633"/>
              <p:cNvSpPr>
                <a:spLocks noChangeArrowheads="1"/>
              </p:cNvSpPr>
              <p:nvPr/>
            </p:nvSpPr>
            <p:spPr bwMode="auto">
              <a:xfrm>
                <a:off x="1128832"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801" name="Rectangle 1634"/>
              <p:cNvSpPr>
                <a:spLocks noChangeArrowheads="1"/>
              </p:cNvSpPr>
              <p:nvPr/>
            </p:nvSpPr>
            <p:spPr bwMode="auto">
              <a:xfrm>
                <a:off x="1220907"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802" name="Rectangle 1635"/>
              <p:cNvSpPr>
                <a:spLocks noChangeArrowheads="1"/>
              </p:cNvSpPr>
              <p:nvPr/>
            </p:nvSpPr>
            <p:spPr bwMode="auto">
              <a:xfrm>
                <a:off x="1357322"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803" name="Rectangle 1636"/>
              <p:cNvSpPr>
                <a:spLocks noChangeArrowheads="1"/>
              </p:cNvSpPr>
              <p:nvPr/>
            </p:nvSpPr>
            <p:spPr bwMode="auto">
              <a:xfrm>
                <a:off x="1392357"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804" name="Rectangle 1637"/>
              <p:cNvSpPr>
                <a:spLocks noChangeArrowheads="1"/>
              </p:cNvSpPr>
              <p:nvPr/>
            </p:nvSpPr>
            <p:spPr bwMode="auto">
              <a:xfrm>
                <a:off x="1484432"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204750" name="Group 1457"/>
            <p:cNvGrpSpPr>
              <a:grpSpLocks/>
            </p:cNvGrpSpPr>
            <p:nvPr/>
          </p:nvGrpSpPr>
          <p:grpSpPr bwMode="auto">
            <a:xfrm>
              <a:off x="2849216" y="1389648"/>
              <a:ext cx="1114185" cy="751417"/>
              <a:chOff x="517764" y="1384300"/>
              <a:chExt cx="1114185" cy="751417"/>
            </a:xfrm>
          </p:grpSpPr>
          <p:sp>
            <p:nvSpPr>
              <p:cNvPr id="1585" name="Rectangle 1584"/>
              <p:cNvSpPr/>
              <p:nvPr/>
            </p:nvSpPr>
            <p:spPr bwMode="auto">
              <a:xfrm>
                <a:off x="517611" y="1384799"/>
                <a:ext cx="1114303" cy="750863"/>
              </a:xfrm>
              <a:prstGeom prst="rect">
                <a:avLst/>
              </a:prstGeom>
              <a:solidFill>
                <a:schemeClr val="bg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anchor="ctr" anchorCtr="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ct val="50000"/>
                  </a:spcBef>
                  <a:defRPr/>
                </a:pPr>
                <a:endParaRPr lang="en-US" altLang="zh-CN" sz="2400" smtClean="0">
                  <a:solidFill>
                    <a:srgbClr val="000000"/>
                  </a:solidFill>
                  <a:latin typeface="Trebuchet MS" panose="020B0603020202020204" pitchFamily="34" charset="0"/>
                  <a:cs typeface="Arial" panose="020B0604020202020204" pitchFamily="34" charset="0"/>
                </a:endParaRPr>
              </a:p>
            </p:txBody>
          </p:sp>
          <p:sp>
            <p:nvSpPr>
              <p:cNvPr id="204752" name="Rectangle 1585"/>
              <p:cNvSpPr>
                <a:spLocks noChangeArrowheads="1"/>
              </p:cNvSpPr>
              <p:nvPr/>
            </p:nvSpPr>
            <p:spPr bwMode="auto">
              <a:xfrm>
                <a:off x="725801" y="1433925"/>
                <a:ext cx="698111" cy="137160"/>
              </a:xfrm>
              <a:prstGeom prst="rect">
                <a:avLst/>
              </a:prstGeom>
              <a:solidFill>
                <a:srgbClr val="DA581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753" name="Rectangle 1586"/>
              <p:cNvSpPr>
                <a:spLocks noChangeArrowheads="1"/>
              </p:cNvSpPr>
              <p:nvPr/>
            </p:nvSpPr>
            <p:spPr bwMode="auto">
              <a:xfrm>
                <a:off x="567050" y="1950358"/>
                <a:ext cx="1015612" cy="137160"/>
              </a:xfrm>
              <a:prstGeom prst="rect">
                <a:avLst/>
              </a:prstGeom>
              <a:solidFill>
                <a:srgbClr val="AEC3F5"/>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754" name="Rectangle 1587"/>
              <p:cNvSpPr>
                <a:spLocks noChangeArrowheads="1"/>
              </p:cNvSpPr>
              <p:nvPr/>
            </p:nvSpPr>
            <p:spPr bwMode="auto">
              <a:xfrm>
                <a:off x="566747"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755" name="Rectangle 1588"/>
              <p:cNvSpPr>
                <a:spLocks noChangeArrowheads="1"/>
              </p:cNvSpPr>
              <p:nvPr/>
            </p:nvSpPr>
            <p:spPr bwMode="auto">
              <a:xfrm>
                <a:off x="601782"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756" name="Rectangle 1589"/>
              <p:cNvSpPr>
                <a:spLocks noChangeArrowheads="1"/>
              </p:cNvSpPr>
              <p:nvPr/>
            </p:nvSpPr>
            <p:spPr bwMode="auto">
              <a:xfrm>
                <a:off x="693857"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757" name="Rectangle 1590"/>
              <p:cNvSpPr>
                <a:spLocks noChangeArrowheads="1"/>
              </p:cNvSpPr>
              <p:nvPr/>
            </p:nvSpPr>
            <p:spPr bwMode="auto">
              <a:xfrm>
                <a:off x="830272"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758" name="Rectangle 1591"/>
              <p:cNvSpPr>
                <a:spLocks noChangeArrowheads="1"/>
              </p:cNvSpPr>
              <p:nvPr/>
            </p:nvSpPr>
            <p:spPr bwMode="auto">
              <a:xfrm>
                <a:off x="865307"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759" name="Rectangle 1592"/>
              <p:cNvSpPr>
                <a:spLocks noChangeArrowheads="1"/>
              </p:cNvSpPr>
              <p:nvPr/>
            </p:nvSpPr>
            <p:spPr bwMode="auto">
              <a:xfrm>
                <a:off x="957382"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760" name="Rectangle 1593"/>
              <p:cNvSpPr>
                <a:spLocks noChangeArrowheads="1"/>
              </p:cNvSpPr>
              <p:nvPr/>
            </p:nvSpPr>
            <p:spPr bwMode="auto">
              <a:xfrm>
                <a:off x="1093797"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761" name="Rectangle 1594"/>
              <p:cNvSpPr>
                <a:spLocks noChangeArrowheads="1"/>
              </p:cNvSpPr>
              <p:nvPr/>
            </p:nvSpPr>
            <p:spPr bwMode="auto">
              <a:xfrm>
                <a:off x="1128832"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762" name="Rectangle 1595"/>
              <p:cNvSpPr>
                <a:spLocks noChangeArrowheads="1"/>
              </p:cNvSpPr>
              <p:nvPr/>
            </p:nvSpPr>
            <p:spPr bwMode="auto">
              <a:xfrm>
                <a:off x="1220907"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763" name="Rectangle 1596"/>
              <p:cNvSpPr>
                <a:spLocks noChangeArrowheads="1"/>
              </p:cNvSpPr>
              <p:nvPr/>
            </p:nvSpPr>
            <p:spPr bwMode="auto">
              <a:xfrm>
                <a:off x="1357322"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764" name="Rectangle 1597"/>
              <p:cNvSpPr>
                <a:spLocks noChangeArrowheads="1"/>
              </p:cNvSpPr>
              <p:nvPr/>
            </p:nvSpPr>
            <p:spPr bwMode="auto">
              <a:xfrm>
                <a:off x="1392357"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765" name="Rectangle 1598"/>
              <p:cNvSpPr>
                <a:spLocks noChangeArrowheads="1"/>
              </p:cNvSpPr>
              <p:nvPr/>
            </p:nvSpPr>
            <p:spPr bwMode="auto">
              <a:xfrm>
                <a:off x="1484432"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766" name="Rectangle 1599"/>
              <p:cNvSpPr>
                <a:spLocks noChangeArrowheads="1"/>
              </p:cNvSpPr>
              <p:nvPr/>
            </p:nvSpPr>
            <p:spPr bwMode="auto">
              <a:xfrm>
                <a:off x="566747"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767" name="Rectangle 1600"/>
              <p:cNvSpPr>
                <a:spLocks noChangeArrowheads="1"/>
              </p:cNvSpPr>
              <p:nvPr/>
            </p:nvSpPr>
            <p:spPr bwMode="auto">
              <a:xfrm>
                <a:off x="601782"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768" name="Rectangle 1601"/>
              <p:cNvSpPr>
                <a:spLocks noChangeArrowheads="1"/>
              </p:cNvSpPr>
              <p:nvPr/>
            </p:nvSpPr>
            <p:spPr bwMode="auto">
              <a:xfrm>
                <a:off x="693857"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769" name="Rectangle 1602"/>
              <p:cNvSpPr>
                <a:spLocks noChangeArrowheads="1"/>
              </p:cNvSpPr>
              <p:nvPr/>
            </p:nvSpPr>
            <p:spPr bwMode="auto">
              <a:xfrm>
                <a:off x="830272"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770" name="Rectangle 1603"/>
              <p:cNvSpPr>
                <a:spLocks noChangeArrowheads="1"/>
              </p:cNvSpPr>
              <p:nvPr/>
            </p:nvSpPr>
            <p:spPr bwMode="auto">
              <a:xfrm>
                <a:off x="865307"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771" name="Rectangle 1604"/>
              <p:cNvSpPr>
                <a:spLocks noChangeArrowheads="1"/>
              </p:cNvSpPr>
              <p:nvPr/>
            </p:nvSpPr>
            <p:spPr bwMode="auto">
              <a:xfrm>
                <a:off x="957382"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772" name="Rectangle 1605"/>
              <p:cNvSpPr>
                <a:spLocks noChangeArrowheads="1"/>
              </p:cNvSpPr>
              <p:nvPr/>
            </p:nvSpPr>
            <p:spPr bwMode="auto">
              <a:xfrm>
                <a:off x="1093797"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773" name="Rectangle 1606"/>
              <p:cNvSpPr>
                <a:spLocks noChangeArrowheads="1"/>
              </p:cNvSpPr>
              <p:nvPr/>
            </p:nvSpPr>
            <p:spPr bwMode="auto">
              <a:xfrm>
                <a:off x="1128832"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774" name="Rectangle 1607"/>
              <p:cNvSpPr>
                <a:spLocks noChangeArrowheads="1"/>
              </p:cNvSpPr>
              <p:nvPr/>
            </p:nvSpPr>
            <p:spPr bwMode="auto">
              <a:xfrm>
                <a:off x="1220907"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775" name="Rectangle 1608"/>
              <p:cNvSpPr>
                <a:spLocks noChangeArrowheads="1"/>
              </p:cNvSpPr>
              <p:nvPr/>
            </p:nvSpPr>
            <p:spPr bwMode="auto">
              <a:xfrm>
                <a:off x="1357322"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776" name="Rectangle 1609"/>
              <p:cNvSpPr>
                <a:spLocks noChangeArrowheads="1"/>
              </p:cNvSpPr>
              <p:nvPr/>
            </p:nvSpPr>
            <p:spPr bwMode="auto">
              <a:xfrm>
                <a:off x="1392357"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777" name="Rectangle 1610"/>
              <p:cNvSpPr>
                <a:spLocks noChangeArrowheads="1"/>
              </p:cNvSpPr>
              <p:nvPr/>
            </p:nvSpPr>
            <p:spPr bwMode="auto">
              <a:xfrm>
                <a:off x="1484432"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grpSp>
        <p:nvGrpSpPr>
          <p:cNvPr id="203812" name="Group 1667"/>
          <p:cNvGrpSpPr>
            <a:grpSpLocks/>
          </p:cNvGrpSpPr>
          <p:nvPr/>
        </p:nvGrpSpPr>
        <p:grpSpPr bwMode="auto">
          <a:xfrm>
            <a:off x="455613" y="3938588"/>
            <a:ext cx="3948112" cy="877887"/>
            <a:chOff x="458550" y="1323474"/>
            <a:chExt cx="3947680" cy="877859"/>
          </a:xfrm>
        </p:grpSpPr>
        <p:sp>
          <p:nvSpPr>
            <p:cNvPr id="1669" name="Rectangle 1668"/>
            <p:cNvSpPr/>
            <p:nvPr/>
          </p:nvSpPr>
          <p:spPr bwMode="auto">
            <a:xfrm>
              <a:off x="458550" y="1323474"/>
              <a:ext cx="3939744" cy="877859"/>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anchor="ctr" anchorCtr="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ct val="50000"/>
                </a:spcBef>
                <a:defRPr/>
              </a:pPr>
              <a:endParaRPr lang="en-US" altLang="zh-CN" sz="2400" smtClean="0">
                <a:solidFill>
                  <a:srgbClr val="000000"/>
                </a:solidFill>
                <a:latin typeface="Trebuchet MS" panose="020B0603020202020204" pitchFamily="34" charset="0"/>
                <a:cs typeface="Arial" panose="020B0604020202020204" pitchFamily="34" charset="0"/>
              </a:endParaRPr>
            </a:p>
          </p:txBody>
        </p:sp>
        <p:grpSp>
          <p:nvGrpSpPr>
            <p:cNvPr id="204659" name="Group 1486"/>
            <p:cNvGrpSpPr>
              <a:grpSpLocks/>
            </p:cNvGrpSpPr>
            <p:nvPr/>
          </p:nvGrpSpPr>
          <p:grpSpPr bwMode="auto">
            <a:xfrm>
              <a:off x="3943149" y="1394549"/>
              <a:ext cx="463081" cy="747517"/>
              <a:chOff x="3940698" y="1394549"/>
              <a:chExt cx="463081" cy="747517"/>
            </a:xfrm>
          </p:grpSpPr>
          <p:sp>
            <p:nvSpPr>
              <p:cNvPr id="204744" name="Rectangle 1754"/>
              <p:cNvSpPr>
                <a:spLocks noChangeArrowheads="1"/>
              </p:cNvSpPr>
              <p:nvPr/>
            </p:nvSpPr>
            <p:spPr bwMode="auto">
              <a:xfrm>
                <a:off x="4004141" y="1394549"/>
                <a:ext cx="336195" cy="747517"/>
              </a:xfrm>
              <a:prstGeom prst="rect">
                <a:avLst/>
              </a:prstGeom>
              <a:solidFill>
                <a:srgbClr val="8B9CC3"/>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745" name="TextBox 1755"/>
              <p:cNvSpPr txBox="1">
                <a:spLocks noChangeArrowheads="1"/>
              </p:cNvSpPr>
              <p:nvPr/>
            </p:nvSpPr>
            <p:spPr bwMode="auto">
              <a:xfrm>
                <a:off x="3940698" y="1622113"/>
                <a:ext cx="463081"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300">
                    <a:solidFill>
                      <a:srgbClr val="000000"/>
                    </a:solidFill>
                    <a:latin typeface="Myriad Pro Black" charset="0"/>
                    <a:ea typeface="MS PGothic" pitchFamily="34" charset="-128"/>
                  </a:rPr>
                  <a:t>Tex</a:t>
                </a:r>
              </a:p>
            </p:txBody>
          </p:sp>
        </p:grpSp>
        <p:grpSp>
          <p:nvGrpSpPr>
            <p:cNvPr id="204660" name="Group 1428"/>
            <p:cNvGrpSpPr>
              <a:grpSpLocks/>
            </p:cNvGrpSpPr>
            <p:nvPr/>
          </p:nvGrpSpPr>
          <p:grpSpPr bwMode="auto">
            <a:xfrm>
              <a:off x="517764" y="1384300"/>
              <a:ext cx="1114185" cy="751417"/>
              <a:chOff x="517764" y="1384300"/>
              <a:chExt cx="1114185" cy="751417"/>
            </a:xfrm>
          </p:grpSpPr>
          <p:sp>
            <p:nvSpPr>
              <p:cNvPr id="1728" name="Rectangle 1727"/>
              <p:cNvSpPr/>
              <p:nvPr/>
            </p:nvSpPr>
            <p:spPr bwMode="auto">
              <a:xfrm>
                <a:off x="517281" y="1383797"/>
                <a:ext cx="1114303" cy="752451"/>
              </a:xfrm>
              <a:prstGeom prst="rect">
                <a:avLst/>
              </a:prstGeom>
              <a:solidFill>
                <a:schemeClr val="bg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anchor="ctr" anchorCtr="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ct val="50000"/>
                  </a:spcBef>
                  <a:defRPr/>
                </a:pPr>
                <a:endParaRPr lang="en-US" altLang="zh-CN" sz="2400" smtClean="0">
                  <a:solidFill>
                    <a:srgbClr val="000000"/>
                  </a:solidFill>
                  <a:latin typeface="Trebuchet MS" panose="020B0603020202020204" pitchFamily="34" charset="0"/>
                  <a:cs typeface="Arial" panose="020B0604020202020204" pitchFamily="34" charset="0"/>
                </a:endParaRPr>
              </a:p>
            </p:txBody>
          </p:sp>
          <p:sp>
            <p:nvSpPr>
              <p:cNvPr id="204718" name="Rectangle 1728"/>
              <p:cNvSpPr>
                <a:spLocks noChangeArrowheads="1"/>
              </p:cNvSpPr>
              <p:nvPr/>
            </p:nvSpPr>
            <p:spPr bwMode="auto">
              <a:xfrm>
                <a:off x="725801" y="1433925"/>
                <a:ext cx="698111" cy="137160"/>
              </a:xfrm>
              <a:prstGeom prst="rect">
                <a:avLst/>
              </a:prstGeom>
              <a:solidFill>
                <a:srgbClr val="DA581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719" name="Rectangle 1729"/>
              <p:cNvSpPr>
                <a:spLocks noChangeArrowheads="1"/>
              </p:cNvSpPr>
              <p:nvPr/>
            </p:nvSpPr>
            <p:spPr bwMode="auto">
              <a:xfrm>
                <a:off x="567050" y="1950358"/>
                <a:ext cx="1015612" cy="137160"/>
              </a:xfrm>
              <a:prstGeom prst="rect">
                <a:avLst/>
              </a:prstGeom>
              <a:solidFill>
                <a:srgbClr val="AEC3F5"/>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720" name="Rectangle 1730"/>
              <p:cNvSpPr>
                <a:spLocks noChangeArrowheads="1"/>
              </p:cNvSpPr>
              <p:nvPr/>
            </p:nvSpPr>
            <p:spPr bwMode="auto">
              <a:xfrm>
                <a:off x="566747"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721" name="Rectangle 1731"/>
              <p:cNvSpPr>
                <a:spLocks noChangeArrowheads="1"/>
              </p:cNvSpPr>
              <p:nvPr/>
            </p:nvSpPr>
            <p:spPr bwMode="auto">
              <a:xfrm>
                <a:off x="601782"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722" name="Rectangle 1732"/>
              <p:cNvSpPr>
                <a:spLocks noChangeArrowheads="1"/>
              </p:cNvSpPr>
              <p:nvPr/>
            </p:nvSpPr>
            <p:spPr bwMode="auto">
              <a:xfrm>
                <a:off x="693857"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723" name="Rectangle 1733"/>
              <p:cNvSpPr>
                <a:spLocks noChangeArrowheads="1"/>
              </p:cNvSpPr>
              <p:nvPr/>
            </p:nvSpPr>
            <p:spPr bwMode="auto">
              <a:xfrm>
                <a:off x="830272"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724" name="Rectangle 1734"/>
              <p:cNvSpPr>
                <a:spLocks noChangeArrowheads="1"/>
              </p:cNvSpPr>
              <p:nvPr/>
            </p:nvSpPr>
            <p:spPr bwMode="auto">
              <a:xfrm>
                <a:off x="865307"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725" name="Rectangle 1735"/>
              <p:cNvSpPr>
                <a:spLocks noChangeArrowheads="1"/>
              </p:cNvSpPr>
              <p:nvPr/>
            </p:nvSpPr>
            <p:spPr bwMode="auto">
              <a:xfrm>
                <a:off x="957382"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726" name="Rectangle 1736"/>
              <p:cNvSpPr>
                <a:spLocks noChangeArrowheads="1"/>
              </p:cNvSpPr>
              <p:nvPr/>
            </p:nvSpPr>
            <p:spPr bwMode="auto">
              <a:xfrm>
                <a:off x="1093797"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727" name="Rectangle 1737"/>
              <p:cNvSpPr>
                <a:spLocks noChangeArrowheads="1"/>
              </p:cNvSpPr>
              <p:nvPr/>
            </p:nvSpPr>
            <p:spPr bwMode="auto">
              <a:xfrm>
                <a:off x="1128832"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728" name="Rectangle 1738"/>
              <p:cNvSpPr>
                <a:spLocks noChangeArrowheads="1"/>
              </p:cNvSpPr>
              <p:nvPr/>
            </p:nvSpPr>
            <p:spPr bwMode="auto">
              <a:xfrm>
                <a:off x="1220907"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729" name="Rectangle 1739"/>
              <p:cNvSpPr>
                <a:spLocks noChangeArrowheads="1"/>
              </p:cNvSpPr>
              <p:nvPr/>
            </p:nvSpPr>
            <p:spPr bwMode="auto">
              <a:xfrm>
                <a:off x="1357322"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730" name="Rectangle 1740"/>
              <p:cNvSpPr>
                <a:spLocks noChangeArrowheads="1"/>
              </p:cNvSpPr>
              <p:nvPr/>
            </p:nvSpPr>
            <p:spPr bwMode="auto">
              <a:xfrm>
                <a:off x="1392357"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731" name="Rectangle 1741"/>
              <p:cNvSpPr>
                <a:spLocks noChangeArrowheads="1"/>
              </p:cNvSpPr>
              <p:nvPr/>
            </p:nvSpPr>
            <p:spPr bwMode="auto">
              <a:xfrm>
                <a:off x="1484432"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732" name="Rectangle 1742"/>
              <p:cNvSpPr>
                <a:spLocks noChangeArrowheads="1"/>
              </p:cNvSpPr>
              <p:nvPr/>
            </p:nvSpPr>
            <p:spPr bwMode="auto">
              <a:xfrm>
                <a:off x="566747"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733" name="Rectangle 1743"/>
              <p:cNvSpPr>
                <a:spLocks noChangeArrowheads="1"/>
              </p:cNvSpPr>
              <p:nvPr/>
            </p:nvSpPr>
            <p:spPr bwMode="auto">
              <a:xfrm>
                <a:off x="601782"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734" name="Rectangle 1744"/>
              <p:cNvSpPr>
                <a:spLocks noChangeArrowheads="1"/>
              </p:cNvSpPr>
              <p:nvPr/>
            </p:nvSpPr>
            <p:spPr bwMode="auto">
              <a:xfrm>
                <a:off x="693857"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735" name="Rectangle 1745"/>
              <p:cNvSpPr>
                <a:spLocks noChangeArrowheads="1"/>
              </p:cNvSpPr>
              <p:nvPr/>
            </p:nvSpPr>
            <p:spPr bwMode="auto">
              <a:xfrm>
                <a:off x="830272"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736" name="Rectangle 1746"/>
              <p:cNvSpPr>
                <a:spLocks noChangeArrowheads="1"/>
              </p:cNvSpPr>
              <p:nvPr/>
            </p:nvSpPr>
            <p:spPr bwMode="auto">
              <a:xfrm>
                <a:off x="865307"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737" name="Rectangle 1747"/>
              <p:cNvSpPr>
                <a:spLocks noChangeArrowheads="1"/>
              </p:cNvSpPr>
              <p:nvPr/>
            </p:nvSpPr>
            <p:spPr bwMode="auto">
              <a:xfrm>
                <a:off x="957382"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738" name="Rectangle 1748"/>
              <p:cNvSpPr>
                <a:spLocks noChangeArrowheads="1"/>
              </p:cNvSpPr>
              <p:nvPr/>
            </p:nvSpPr>
            <p:spPr bwMode="auto">
              <a:xfrm>
                <a:off x="1093797"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739" name="Rectangle 1749"/>
              <p:cNvSpPr>
                <a:spLocks noChangeArrowheads="1"/>
              </p:cNvSpPr>
              <p:nvPr/>
            </p:nvSpPr>
            <p:spPr bwMode="auto">
              <a:xfrm>
                <a:off x="1128832"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740" name="Rectangle 1750"/>
              <p:cNvSpPr>
                <a:spLocks noChangeArrowheads="1"/>
              </p:cNvSpPr>
              <p:nvPr/>
            </p:nvSpPr>
            <p:spPr bwMode="auto">
              <a:xfrm>
                <a:off x="1220907"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741" name="Rectangle 1751"/>
              <p:cNvSpPr>
                <a:spLocks noChangeArrowheads="1"/>
              </p:cNvSpPr>
              <p:nvPr/>
            </p:nvSpPr>
            <p:spPr bwMode="auto">
              <a:xfrm>
                <a:off x="1357322"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742" name="Rectangle 1752"/>
              <p:cNvSpPr>
                <a:spLocks noChangeArrowheads="1"/>
              </p:cNvSpPr>
              <p:nvPr/>
            </p:nvSpPr>
            <p:spPr bwMode="auto">
              <a:xfrm>
                <a:off x="1392357"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743" name="Rectangle 1753"/>
              <p:cNvSpPr>
                <a:spLocks noChangeArrowheads="1"/>
              </p:cNvSpPr>
              <p:nvPr/>
            </p:nvSpPr>
            <p:spPr bwMode="auto">
              <a:xfrm>
                <a:off x="1484432"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204661" name="Group 1429"/>
            <p:cNvGrpSpPr>
              <a:grpSpLocks/>
            </p:cNvGrpSpPr>
            <p:nvPr/>
          </p:nvGrpSpPr>
          <p:grpSpPr bwMode="auto">
            <a:xfrm>
              <a:off x="1686164" y="1389648"/>
              <a:ext cx="1114185" cy="751417"/>
              <a:chOff x="517764" y="1384300"/>
              <a:chExt cx="1114185" cy="751417"/>
            </a:xfrm>
          </p:grpSpPr>
          <p:sp>
            <p:nvSpPr>
              <p:cNvPr id="1701" name="Rectangle 1700"/>
              <p:cNvSpPr/>
              <p:nvPr/>
            </p:nvSpPr>
            <p:spPr bwMode="auto">
              <a:xfrm>
                <a:off x="517153" y="1384799"/>
                <a:ext cx="1114303" cy="750863"/>
              </a:xfrm>
              <a:prstGeom prst="rect">
                <a:avLst/>
              </a:prstGeom>
              <a:solidFill>
                <a:schemeClr val="bg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anchor="ctr" anchorCtr="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ct val="50000"/>
                  </a:spcBef>
                  <a:defRPr/>
                </a:pPr>
                <a:endParaRPr lang="en-US" altLang="zh-CN" sz="2400" smtClean="0">
                  <a:solidFill>
                    <a:srgbClr val="000000"/>
                  </a:solidFill>
                  <a:latin typeface="Trebuchet MS" panose="020B0603020202020204" pitchFamily="34" charset="0"/>
                  <a:cs typeface="Arial" panose="020B0604020202020204" pitchFamily="34" charset="0"/>
                </a:endParaRPr>
              </a:p>
            </p:txBody>
          </p:sp>
          <p:sp>
            <p:nvSpPr>
              <p:cNvPr id="204691" name="Rectangle 1701"/>
              <p:cNvSpPr>
                <a:spLocks noChangeArrowheads="1"/>
              </p:cNvSpPr>
              <p:nvPr/>
            </p:nvSpPr>
            <p:spPr bwMode="auto">
              <a:xfrm>
                <a:off x="725801" y="1433925"/>
                <a:ext cx="698111" cy="137160"/>
              </a:xfrm>
              <a:prstGeom prst="rect">
                <a:avLst/>
              </a:prstGeom>
              <a:solidFill>
                <a:srgbClr val="DA581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692" name="Rectangle 1702"/>
              <p:cNvSpPr>
                <a:spLocks noChangeArrowheads="1"/>
              </p:cNvSpPr>
              <p:nvPr/>
            </p:nvSpPr>
            <p:spPr bwMode="auto">
              <a:xfrm>
                <a:off x="567050" y="1950358"/>
                <a:ext cx="1015612" cy="137160"/>
              </a:xfrm>
              <a:prstGeom prst="rect">
                <a:avLst/>
              </a:prstGeom>
              <a:solidFill>
                <a:srgbClr val="AEC3F5"/>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693" name="Rectangle 1703"/>
              <p:cNvSpPr>
                <a:spLocks noChangeArrowheads="1"/>
              </p:cNvSpPr>
              <p:nvPr/>
            </p:nvSpPr>
            <p:spPr bwMode="auto">
              <a:xfrm>
                <a:off x="566747"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694" name="Rectangle 1704"/>
              <p:cNvSpPr>
                <a:spLocks noChangeArrowheads="1"/>
              </p:cNvSpPr>
              <p:nvPr/>
            </p:nvSpPr>
            <p:spPr bwMode="auto">
              <a:xfrm>
                <a:off x="601782"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695" name="Rectangle 1705"/>
              <p:cNvSpPr>
                <a:spLocks noChangeArrowheads="1"/>
              </p:cNvSpPr>
              <p:nvPr/>
            </p:nvSpPr>
            <p:spPr bwMode="auto">
              <a:xfrm>
                <a:off x="693857"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696" name="Rectangle 1706"/>
              <p:cNvSpPr>
                <a:spLocks noChangeArrowheads="1"/>
              </p:cNvSpPr>
              <p:nvPr/>
            </p:nvSpPr>
            <p:spPr bwMode="auto">
              <a:xfrm>
                <a:off x="830272"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697" name="Rectangle 1707"/>
              <p:cNvSpPr>
                <a:spLocks noChangeArrowheads="1"/>
              </p:cNvSpPr>
              <p:nvPr/>
            </p:nvSpPr>
            <p:spPr bwMode="auto">
              <a:xfrm>
                <a:off x="865307"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698" name="Rectangle 1708"/>
              <p:cNvSpPr>
                <a:spLocks noChangeArrowheads="1"/>
              </p:cNvSpPr>
              <p:nvPr/>
            </p:nvSpPr>
            <p:spPr bwMode="auto">
              <a:xfrm>
                <a:off x="957382"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699" name="Rectangle 1709"/>
              <p:cNvSpPr>
                <a:spLocks noChangeArrowheads="1"/>
              </p:cNvSpPr>
              <p:nvPr/>
            </p:nvSpPr>
            <p:spPr bwMode="auto">
              <a:xfrm>
                <a:off x="1093797"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700" name="Rectangle 1710"/>
              <p:cNvSpPr>
                <a:spLocks noChangeArrowheads="1"/>
              </p:cNvSpPr>
              <p:nvPr/>
            </p:nvSpPr>
            <p:spPr bwMode="auto">
              <a:xfrm>
                <a:off x="1128832"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701" name="Rectangle 1711"/>
              <p:cNvSpPr>
                <a:spLocks noChangeArrowheads="1"/>
              </p:cNvSpPr>
              <p:nvPr/>
            </p:nvSpPr>
            <p:spPr bwMode="auto">
              <a:xfrm>
                <a:off x="1220907"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702" name="Rectangle 1712"/>
              <p:cNvSpPr>
                <a:spLocks noChangeArrowheads="1"/>
              </p:cNvSpPr>
              <p:nvPr/>
            </p:nvSpPr>
            <p:spPr bwMode="auto">
              <a:xfrm>
                <a:off x="1357322"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703" name="Rectangle 1713"/>
              <p:cNvSpPr>
                <a:spLocks noChangeArrowheads="1"/>
              </p:cNvSpPr>
              <p:nvPr/>
            </p:nvSpPr>
            <p:spPr bwMode="auto">
              <a:xfrm>
                <a:off x="1392357"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704" name="Rectangle 1714"/>
              <p:cNvSpPr>
                <a:spLocks noChangeArrowheads="1"/>
              </p:cNvSpPr>
              <p:nvPr/>
            </p:nvSpPr>
            <p:spPr bwMode="auto">
              <a:xfrm>
                <a:off x="1484432"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705" name="Rectangle 1715"/>
              <p:cNvSpPr>
                <a:spLocks noChangeArrowheads="1"/>
              </p:cNvSpPr>
              <p:nvPr/>
            </p:nvSpPr>
            <p:spPr bwMode="auto">
              <a:xfrm>
                <a:off x="566747"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706" name="Rectangle 1716"/>
              <p:cNvSpPr>
                <a:spLocks noChangeArrowheads="1"/>
              </p:cNvSpPr>
              <p:nvPr/>
            </p:nvSpPr>
            <p:spPr bwMode="auto">
              <a:xfrm>
                <a:off x="601782"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707" name="Rectangle 1717"/>
              <p:cNvSpPr>
                <a:spLocks noChangeArrowheads="1"/>
              </p:cNvSpPr>
              <p:nvPr/>
            </p:nvSpPr>
            <p:spPr bwMode="auto">
              <a:xfrm>
                <a:off x="693857"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708" name="Rectangle 1718"/>
              <p:cNvSpPr>
                <a:spLocks noChangeArrowheads="1"/>
              </p:cNvSpPr>
              <p:nvPr/>
            </p:nvSpPr>
            <p:spPr bwMode="auto">
              <a:xfrm>
                <a:off x="830272"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709" name="Rectangle 1719"/>
              <p:cNvSpPr>
                <a:spLocks noChangeArrowheads="1"/>
              </p:cNvSpPr>
              <p:nvPr/>
            </p:nvSpPr>
            <p:spPr bwMode="auto">
              <a:xfrm>
                <a:off x="865307"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710" name="Rectangle 1720"/>
              <p:cNvSpPr>
                <a:spLocks noChangeArrowheads="1"/>
              </p:cNvSpPr>
              <p:nvPr/>
            </p:nvSpPr>
            <p:spPr bwMode="auto">
              <a:xfrm>
                <a:off x="957382"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711" name="Rectangle 1721"/>
              <p:cNvSpPr>
                <a:spLocks noChangeArrowheads="1"/>
              </p:cNvSpPr>
              <p:nvPr/>
            </p:nvSpPr>
            <p:spPr bwMode="auto">
              <a:xfrm>
                <a:off x="1093797"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712" name="Rectangle 1722"/>
              <p:cNvSpPr>
                <a:spLocks noChangeArrowheads="1"/>
              </p:cNvSpPr>
              <p:nvPr/>
            </p:nvSpPr>
            <p:spPr bwMode="auto">
              <a:xfrm>
                <a:off x="1128832"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713" name="Rectangle 1723"/>
              <p:cNvSpPr>
                <a:spLocks noChangeArrowheads="1"/>
              </p:cNvSpPr>
              <p:nvPr/>
            </p:nvSpPr>
            <p:spPr bwMode="auto">
              <a:xfrm>
                <a:off x="1220907"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714" name="Rectangle 1724"/>
              <p:cNvSpPr>
                <a:spLocks noChangeArrowheads="1"/>
              </p:cNvSpPr>
              <p:nvPr/>
            </p:nvSpPr>
            <p:spPr bwMode="auto">
              <a:xfrm>
                <a:off x="1357322"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715" name="Rectangle 1725"/>
              <p:cNvSpPr>
                <a:spLocks noChangeArrowheads="1"/>
              </p:cNvSpPr>
              <p:nvPr/>
            </p:nvSpPr>
            <p:spPr bwMode="auto">
              <a:xfrm>
                <a:off x="1392357"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716" name="Rectangle 1726"/>
              <p:cNvSpPr>
                <a:spLocks noChangeArrowheads="1"/>
              </p:cNvSpPr>
              <p:nvPr/>
            </p:nvSpPr>
            <p:spPr bwMode="auto">
              <a:xfrm>
                <a:off x="1484432"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204662" name="Group 1457"/>
            <p:cNvGrpSpPr>
              <a:grpSpLocks/>
            </p:cNvGrpSpPr>
            <p:nvPr/>
          </p:nvGrpSpPr>
          <p:grpSpPr bwMode="auto">
            <a:xfrm>
              <a:off x="2849216" y="1389648"/>
              <a:ext cx="1114185" cy="751417"/>
              <a:chOff x="517764" y="1384300"/>
              <a:chExt cx="1114185" cy="751417"/>
            </a:xfrm>
          </p:grpSpPr>
          <p:sp>
            <p:nvSpPr>
              <p:cNvPr id="1674" name="Rectangle 1673"/>
              <p:cNvSpPr/>
              <p:nvPr/>
            </p:nvSpPr>
            <p:spPr bwMode="auto">
              <a:xfrm>
                <a:off x="517611" y="1384799"/>
                <a:ext cx="1114303" cy="750863"/>
              </a:xfrm>
              <a:prstGeom prst="rect">
                <a:avLst/>
              </a:prstGeom>
              <a:solidFill>
                <a:schemeClr val="bg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anchor="ctr" anchorCtr="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ct val="50000"/>
                  </a:spcBef>
                  <a:defRPr/>
                </a:pPr>
                <a:endParaRPr lang="en-US" altLang="zh-CN" sz="2400" smtClean="0">
                  <a:solidFill>
                    <a:srgbClr val="000000"/>
                  </a:solidFill>
                  <a:latin typeface="Trebuchet MS" panose="020B0603020202020204" pitchFamily="34" charset="0"/>
                  <a:cs typeface="Arial" panose="020B0604020202020204" pitchFamily="34" charset="0"/>
                </a:endParaRPr>
              </a:p>
            </p:txBody>
          </p:sp>
          <p:sp>
            <p:nvSpPr>
              <p:cNvPr id="204664" name="Rectangle 1674"/>
              <p:cNvSpPr>
                <a:spLocks noChangeArrowheads="1"/>
              </p:cNvSpPr>
              <p:nvPr/>
            </p:nvSpPr>
            <p:spPr bwMode="auto">
              <a:xfrm>
                <a:off x="725801" y="1433925"/>
                <a:ext cx="698111" cy="137160"/>
              </a:xfrm>
              <a:prstGeom prst="rect">
                <a:avLst/>
              </a:prstGeom>
              <a:solidFill>
                <a:srgbClr val="DA581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665" name="Rectangle 1675"/>
              <p:cNvSpPr>
                <a:spLocks noChangeArrowheads="1"/>
              </p:cNvSpPr>
              <p:nvPr/>
            </p:nvSpPr>
            <p:spPr bwMode="auto">
              <a:xfrm>
                <a:off x="567050" y="1950358"/>
                <a:ext cx="1015612" cy="137160"/>
              </a:xfrm>
              <a:prstGeom prst="rect">
                <a:avLst/>
              </a:prstGeom>
              <a:solidFill>
                <a:srgbClr val="AEC3F5"/>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666" name="Rectangle 1676"/>
              <p:cNvSpPr>
                <a:spLocks noChangeArrowheads="1"/>
              </p:cNvSpPr>
              <p:nvPr/>
            </p:nvSpPr>
            <p:spPr bwMode="auto">
              <a:xfrm>
                <a:off x="566747"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667" name="Rectangle 1677"/>
              <p:cNvSpPr>
                <a:spLocks noChangeArrowheads="1"/>
              </p:cNvSpPr>
              <p:nvPr/>
            </p:nvSpPr>
            <p:spPr bwMode="auto">
              <a:xfrm>
                <a:off x="601782"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668" name="Rectangle 1678"/>
              <p:cNvSpPr>
                <a:spLocks noChangeArrowheads="1"/>
              </p:cNvSpPr>
              <p:nvPr/>
            </p:nvSpPr>
            <p:spPr bwMode="auto">
              <a:xfrm>
                <a:off x="693857"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669" name="Rectangle 1679"/>
              <p:cNvSpPr>
                <a:spLocks noChangeArrowheads="1"/>
              </p:cNvSpPr>
              <p:nvPr/>
            </p:nvSpPr>
            <p:spPr bwMode="auto">
              <a:xfrm>
                <a:off x="830272"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670" name="Rectangle 1680"/>
              <p:cNvSpPr>
                <a:spLocks noChangeArrowheads="1"/>
              </p:cNvSpPr>
              <p:nvPr/>
            </p:nvSpPr>
            <p:spPr bwMode="auto">
              <a:xfrm>
                <a:off x="865307"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671" name="Rectangle 1681"/>
              <p:cNvSpPr>
                <a:spLocks noChangeArrowheads="1"/>
              </p:cNvSpPr>
              <p:nvPr/>
            </p:nvSpPr>
            <p:spPr bwMode="auto">
              <a:xfrm>
                <a:off x="957382"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672" name="Rectangle 1682"/>
              <p:cNvSpPr>
                <a:spLocks noChangeArrowheads="1"/>
              </p:cNvSpPr>
              <p:nvPr/>
            </p:nvSpPr>
            <p:spPr bwMode="auto">
              <a:xfrm>
                <a:off x="1093797"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673" name="Rectangle 1683"/>
              <p:cNvSpPr>
                <a:spLocks noChangeArrowheads="1"/>
              </p:cNvSpPr>
              <p:nvPr/>
            </p:nvSpPr>
            <p:spPr bwMode="auto">
              <a:xfrm>
                <a:off x="1128832"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674" name="Rectangle 1684"/>
              <p:cNvSpPr>
                <a:spLocks noChangeArrowheads="1"/>
              </p:cNvSpPr>
              <p:nvPr/>
            </p:nvSpPr>
            <p:spPr bwMode="auto">
              <a:xfrm>
                <a:off x="1220907"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675" name="Rectangle 1685"/>
              <p:cNvSpPr>
                <a:spLocks noChangeArrowheads="1"/>
              </p:cNvSpPr>
              <p:nvPr/>
            </p:nvSpPr>
            <p:spPr bwMode="auto">
              <a:xfrm>
                <a:off x="1357322"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676" name="Rectangle 1686"/>
              <p:cNvSpPr>
                <a:spLocks noChangeArrowheads="1"/>
              </p:cNvSpPr>
              <p:nvPr/>
            </p:nvSpPr>
            <p:spPr bwMode="auto">
              <a:xfrm>
                <a:off x="1392357"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677" name="Rectangle 1687"/>
              <p:cNvSpPr>
                <a:spLocks noChangeArrowheads="1"/>
              </p:cNvSpPr>
              <p:nvPr/>
            </p:nvSpPr>
            <p:spPr bwMode="auto">
              <a:xfrm>
                <a:off x="1484432"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678" name="Rectangle 1688"/>
              <p:cNvSpPr>
                <a:spLocks noChangeArrowheads="1"/>
              </p:cNvSpPr>
              <p:nvPr/>
            </p:nvSpPr>
            <p:spPr bwMode="auto">
              <a:xfrm>
                <a:off x="566747"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679" name="Rectangle 1689"/>
              <p:cNvSpPr>
                <a:spLocks noChangeArrowheads="1"/>
              </p:cNvSpPr>
              <p:nvPr/>
            </p:nvSpPr>
            <p:spPr bwMode="auto">
              <a:xfrm>
                <a:off x="601782"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680" name="Rectangle 1690"/>
              <p:cNvSpPr>
                <a:spLocks noChangeArrowheads="1"/>
              </p:cNvSpPr>
              <p:nvPr/>
            </p:nvSpPr>
            <p:spPr bwMode="auto">
              <a:xfrm>
                <a:off x="693857"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681" name="Rectangle 1691"/>
              <p:cNvSpPr>
                <a:spLocks noChangeArrowheads="1"/>
              </p:cNvSpPr>
              <p:nvPr/>
            </p:nvSpPr>
            <p:spPr bwMode="auto">
              <a:xfrm>
                <a:off x="830272"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682" name="Rectangle 1692"/>
              <p:cNvSpPr>
                <a:spLocks noChangeArrowheads="1"/>
              </p:cNvSpPr>
              <p:nvPr/>
            </p:nvSpPr>
            <p:spPr bwMode="auto">
              <a:xfrm>
                <a:off x="865307"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683" name="Rectangle 1693"/>
              <p:cNvSpPr>
                <a:spLocks noChangeArrowheads="1"/>
              </p:cNvSpPr>
              <p:nvPr/>
            </p:nvSpPr>
            <p:spPr bwMode="auto">
              <a:xfrm>
                <a:off x="957382"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684" name="Rectangle 1694"/>
              <p:cNvSpPr>
                <a:spLocks noChangeArrowheads="1"/>
              </p:cNvSpPr>
              <p:nvPr/>
            </p:nvSpPr>
            <p:spPr bwMode="auto">
              <a:xfrm>
                <a:off x="1093797"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685" name="Rectangle 1695"/>
              <p:cNvSpPr>
                <a:spLocks noChangeArrowheads="1"/>
              </p:cNvSpPr>
              <p:nvPr/>
            </p:nvSpPr>
            <p:spPr bwMode="auto">
              <a:xfrm>
                <a:off x="1128832"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686" name="Rectangle 1696"/>
              <p:cNvSpPr>
                <a:spLocks noChangeArrowheads="1"/>
              </p:cNvSpPr>
              <p:nvPr/>
            </p:nvSpPr>
            <p:spPr bwMode="auto">
              <a:xfrm>
                <a:off x="1220907"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687" name="Rectangle 1697"/>
              <p:cNvSpPr>
                <a:spLocks noChangeArrowheads="1"/>
              </p:cNvSpPr>
              <p:nvPr/>
            </p:nvSpPr>
            <p:spPr bwMode="auto">
              <a:xfrm>
                <a:off x="1357322"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688" name="Rectangle 1698"/>
              <p:cNvSpPr>
                <a:spLocks noChangeArrowheads="1"/>
              </p:cNvSpPr>
              <p:nvPr/>
            </p:nvSpPr>
            <p:spPr bwMode="auto">
              <a:xfrm>
                <a:off x="1392357"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689" name="Rectangle 1699"/>
              <p:cNvSpPr>
                <a:spLocks noChangeArrowheads="1"/>
              </p:cNvSpPr>
              <p:nvPr/>
            </p:nvSpPr>
            <p:spPr bwMode="auto">
              <a:xfrm>
                <a:off x="1484432"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grpSp>
        <p:nvGrpSpPr>
          <p:cNvPr id="203813" name="Group 1756"/>
          <p:cNvGrpSpPr>
            <a:grpSpLocks/>
          </p:cNvGrpSpPr>
          <p:nvPr/>
        </p:nvGrpSpPr>
        <p:grpSpPr bwMode="auto">
          <a:xfrm>
            <a:off x="455613" y="4810125"/>
            <a:ext cx="3948112" cy="877888"/>
            <a:chOff x="458550" y="1323474"/>
            <a:chExt cx="3947680" cy="877859"/>
          </a:xfrm>
        </p:grpSpPr>
        <p:sp>
          <p:nvSpPr>
            <p:cNvPr id="1758" name="Rectangle 1757"/>
            <p:cNvSpPr/>
            <p:nvPr/>
          </p:nvSpPr>
          <p:spPr bwMode="auto">
            <a:xfrm>
              <a:off x="458550" y="1323474"/>
              <a:ext cx="3939744" cy="877859"/>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anchor="ctr" anchorCtr="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ct val="50000"/>
                </a:spcBef>
                <a:defRPr/>
              </a:pPr>
              <a:endParaRPr lang="en-US" altLang="zh-CN" sz="2400" smtClean="0">
                <a:solidFill>
                  <a:srgbClr val="000000"/>
                </a:solidFill>
                <a:latin typeface="Trebuchet MS" panose="020B0603020202020204" pitchFamily="34" charset="0"/>
                <a:cs typeface="Arial" panose="020B0604020202020204" pitchFamily="34" charset="0"/>
              </a:endParaRPr>
            </a:p>
          </p:txBody>
        </p:sp>
        <p:grpSp>
          <p:nvGrpSpPr>
            <p:cNvPr id="204571" name="Group 1486"/>
            <p:cNvGrpSpPr>
              <a:grpSpLocks/>
            </p:cNvGrpSpPr>
            <p:nvPr/>
          </p:nvGrpSpPr>
          <p:grpSpPr bwMode="auto">
            <a:xfrm>
              <a:off x="3943149" y="1394549"/>
              <a:ext cx="463081" cy="747517"/>
              <a:chOff x="3940698" y="1394549"/>
              <a:chExt cx="463081" cy="747517"/>
            </a:xfrm>
          </p:grpSpPr>
          <p:sp>
            <p:nvSpPr>
              <p:cNvPr id="204656" name="Rectangle 1843"/>
              <p:cNvSpPr>
                <a:spLocks noChangeArrowheads="1"/>
              </p:cNvSpPr>
              <p:nvPr/>
            </p:nvSpPr>
            <p:spPr bwMode="auto">
              <a:xfrm>
                <a:off x="4004141" y="1394549"/>
                <a:ext cx="336195" cy="747517"/>
              </a:xfrm>
              <a:prstGeom prst="rect">
                <a:avLst/>
              </a:prstGeom>
              <a:solidFill>
                <a:srgbClr val="8B9CC3"/>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657" name="TextBox 1844"/>
              <p:cNvSpPr txBox="1">
                <a:spLocks noChangeArrowheads="1"/>
              </p:cNvSpPr>
              <p:nvPr/>
            </p:nvSpPr>
            <p:spPr bwMode="auto">
              <a:xfrm>
                <a:off x="3940698" y="1622113"/>
                <a:ext cx="463081"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300">
                    <a:solidFill>
                      <a:srgbClr val="000000"/>
                    </a:solidFill>
                    <a:latin typeface="Myriad Pro Black" charset="0"/>
                    <a:ea typeface="MS PGothic" pitchFamily="34" charset="-128"/>
                  </a:rPr>
                  <a:t>Tex</a:t>
                </a:r>
              </a:p>
            </p:txBody>
          </p:sp>
        </p:grpSp>
        <p:grpSp>
          <p:nvGrpSpPr>
            <p:cNvPr id="204572" name="Group 1428"/>
            <p:cNvGrpSpPr>
              <a:grpSpLocks/>
            </p:cNvGrpSpPr>
            <p:nvPr/>
          </p:nvGrpSpPr>
          <p:grpSpPr bwMode="auto">
            <a:xfrm>
              <a:off x="517764" y="1384300"/>
              <a:ext cx="1114185" cy="751417"/>
              <a:chOff x="517764" y="1384300"/>
              <a:chExt cx="1114185" cy="751417"/>
            </a:xfrm>
          </p:grpSpPr>
          <p:sp>
            <p:nvSpPr>
              <p:cNvPr id="1817" name="Rectangle 1816"/>
              <p:cNvSpPr/>
              <p:nvPr/>
            </p:nvSpPr>
            <p:spPr bwMode="auto">
              <a:xfrm>
                <a:off x="517281" y="1383797"/>
                <a:ext cx="1114303" cy="752450"/>
              </a:xfrm>
              <a:prstGeom prst="rect">
                <a:avLst/>
              </a:prstGeom>
              <a:solidFill>
                <a:schemeClr val="bg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anchor="ctr" anchorCtr="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ct val="50000"/>
                  </a:spcBef>
                  <a:defRPr/>
                </a:pPr>
                <a:endParaRPr lang="en-US" altLang="zh-CN" sz="2400" smtClean="0">
                  <a:solidFill>
                    <a:srgbClr val="000000"/>
                  </a:solidFill>
                  <a:latin typeface="Trebuchet MS" panose="020B0603020202020204" pitchFamily="34" charset="0"/>
                  <a:cs typeface="Arial" panose="020B0604020202020204" pitchFamily="34" charset="0"/>
                </a:endParaRPr>
              </a:p>
            </p:txBody>
          </p:sp>
          <p:sp>
            <p:nvSpPr>
              <p:cNvPr id="204630" name="Rectangle 1817"/>
              <p:cNvSpPr>
                <a:spLocks noChangeArrowheads="1"/>
              </p:cNvSpPr>
              <p:nvPr/>
            </p:nvSpPr>
            <p:spPr bwMode="auto">
              <a:xfrm>
                <a:off x="725801" y="1433925"/>
                <a:ext cx="698111" cy="137160"/>
              </a:xfrm>
              <a:prstGeom prst="rect">
                <a:avLst/>
              </a:prstGeom>
              <a:solidFill>
                <a:srgbClr val="DA581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631" name="Rectangle 1818"/>
              <p:cNvSpPr>
                <a:spLocks noChangeArrowheads="1"/>
              </p:cNvSpPr>
              <p:nvPr/>
            </p:nvSpPr>
            <p:spPr bwMode="auto">
              <a:xfrm>
                <a:off x="567050" y="1950358"/>
                <a:ext cx="1015612" cy="137160"/>
              </a:xfrm>
              <a:prstGeom prst="rect">
                <a:avLst/>
              </a:prstGeom>
              <a:solidFill>
                <a:srgbClr val="AEC3F5"/>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632" name="Rectangle 1819"/>
              <p:cNvSpPr>
                <a:spLocks noChangeArrowheads="1"/>
              </p:cNvSpPr>
              <p:nvPr/>
            </p:nvSpPr>
            <p:spPr bwMode="auto">
              <a:xfrm>
                <a:off x="566747"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633" name="Rectangle 1820"/>
              <p:cNvSpPr>
                <a:spLocks noChangeArrowheads="1"/>
              </p:cNvSpPr>
              <p:nvPr/>
            </p:nvSpPr>
            <p:spPr bwMode="auto">
              <a:xfrm>
                <a:off x="601782"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634" name="Rectangle 1821"/>
              <p:cNvSpPr>
                <a:spLocks noChangeArrowheads="1"/>
              </p:cNvSpPr>
              <p:nvPr/>
            </p:nvSpPr>
            <p:spPr bwMode="auto">
              <a:xfrm>
                <a:off x="693857"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635" name="Rectangle 1822"/>
              <p:cNvSpPr>
                <a:spLocks noChangeArrowheads="1"/>
              </p:cNvSpPr>
              <p:nvPr/>
            </p:nvSpPr>
            <p:spPr bwMode="auto">
              <a:xfrm>
                <a:off x="830272"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636" name="Rectangle 1823"/>
              <p:cNvSpPr>
                <a:spLocks noChangeArrowheads="1"/>
              </p:cNvSpPr>
              <p:nvPr/>
            </p:nvSpPr>
            <p:spPr bwMode="auto">
              <a:xfrm>
                <a:off x="865307"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637" name="Rectangle 1824"/>
              <p:cNvSpPr>
                <a:spLocks noChangeArrowheads="1"/>
              </p:cNvSpPr>
              <p:nvPr/>
            </p:nvSpPr>
            <p:spPr bwMode="auto">
              <a:xfrm>
                <a:off x="957382"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638" name="Rectangle 1825"/>
              <p:cNvSpPr>
                <a:spLocks noChangeArrowheads="1"/>
              </p:cNvSpPr>
              <p:nvPr/>
            </p:nvSpPr>
            <p:spPr bwMode="auto">
              <a:xfrm>
                <a:off x="1093797"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639" name="Rectangle 1826"/>
              <p:cNvSpPr>
                <a:spLocks noChangeArrowheads="1"/>
              </p:cNvSpPr>
              <p:nvPr/>
            </p:nvSpPr>
            <p:spPr bwMode="auto">
              <a:xfrm>
                <a:off x="1128832"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640" name="Rectangle 1827"/>
              <p:cNvSpPr>
                <a:spLocks noChangeArrowheads="1"/>
              </p:cNvSpPr>
              <p:nvPr/>
            </p:nvSpPr>
            <p:spPr bwMode="auto">
              <a:xfrm>
                <a:off x="1220907"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641" name="Rectangle 1828"/>
              <p:cNvSpPr>
                <a:spLocks noChangeArrowheads="1"/>
              </p:cNvSpPr>
              <p:nvPr/>
            </p:nvSpPr>
            <p:spPr bwMode="auto">
              <a:xfrm>
                <a:off x="1357322"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642" name="Rectangle 1829"/>
              <p:cNvSpPr>
                <a:spLocks noChangeArrowheads="1"/>
              </p:cNvSpPr>
              <p:nvPr/>
            </p:nvSpPr>
            <p:spPr bwMode="auto">
              <a:xfrm>
                <a:off x="1392357"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643" name="Rectangle 1830"/>
              <p:cNvSpPr>
                <a:spLocks noChangeArrowheads="1"/>
              </p:cNvSpPr>
              <p:nvPr/>
            </p:nvSpPr>
            <p:spPr bwMode="auto">
              <a:xfrm>
                <a:off x="1484432"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644" name="Rectangle 1831"/>
              <p:cNvSpPr>
                <a:spLocks noChangeArrowheads="1"/>
              </p:cNvSpPr>
              <p:nvPr/>
            </p:nvSpPr>
            <p:spPr bwMode="auto">
              <a:xfrm>
                <a:off x="566747"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645" name="Rectangle 1832"/>
              <p:cNvSpPr>
                <a:spLocks noChangeArrowheads="1"/>
              </p:cNvSpPr>
              <p:nvPr/>
            </p:nvSpPr>
            <p:spPr bwMode="auto">
              <a:xfrm>
                <a:off x="601782"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646" name="Rectangle 1833"/>
              <p:cNvSpPr>
                <a:spLocks noChangeArrowheads="1"/>
              </p:cNvSpPr>
              <p:nvPr/>
            </p:nvSpPr>
            <p:spPr bwMode="auto">
              <a:xfrm>
                <a:off x="693857"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647" name="Rectangle 1834"/>
              <p:cNvSpPr>
                <a:spLocks noChangeArrowheads="1"/>
              </p:cNvSpPr>
              <p:nvPr/>
            </p:nvSpPr>
            <p:spPr bwMode="auto">
              <a:xfrm>
                <a:off x="830272"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648" name="Rectangle 1835"/>
              <p:cNvSpPr>
                <a:spLocks noChangeArrowheads="1"/>
              </p:cNvSpPr>
              <p:nvPr/>
            </p:nvSpPr>
            <p:spPr bwMode="auto">
              <a:xfrm>
                <a:off x="865307"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649" name="Rectangle 1836"/>
              <p:cNvSpPr>
                <a:spLocks noChangeArrowheads="1"/>
              </p:cNvSpPr>
              <p:nvPr/>
            </p:nvSpPr>
            <p:spPr bwMode="auto">
              <a:xfrm>
                <a:off x="957382"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650" name="Rectangle 1837"/>
              <p:cNvSpPr>
                <a:spLocks noChangeArrowheads="1"/>
              </p:cNvSpPr>
              <p:nvPr/>
            </p:nvSpPr>
            <p:spPr bwMode="auto">
              <a:xfrm>
                <a:off x="1093797"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651" name="Rectangle 1838"/>
              <p:cNvSpPr>
                <a:spLocks noChangeArrowheads="1"/>
              </p:cNvSpPr>
              <p:nvPr/>
            </p:nvSpPr>
            <p:spPr bwMode="auto">
              <a:xfrm>
                <a:off x="1128832"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652" name="Rectangle 1839"/>
              <p:cNvSpPr>
                <a:spLocks noChangeArrowheads="1"/>
              </p:cNvSpPr>
              <p:nvPr/>
            </p:nvSpPr>
            <p:spPr bwMode="auto">
              <a:xfrm>
                <a:off x="1220907"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653" name="Rectangle 1840"/>
              <p:cNvSpPr>
                <a:spLocks noChangeArrowheads="1"/>
              </p:cNvSpPr>
              <p:nvPr/>
            </p:nvSpPr>
            <p:spPr bwMode="auto">
              <a:xfrm>
                <a:off x="1357322"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654" name="Rectangle 1841"/>
              <p:cNvSpPr>
                <a:spLocks noChangeArrowheads="1"/>
              </p:cNvSpPr>
              <p:nvPr/>
            </p:nvSpPr>
            <p:spPr bwMode="auto">
              <a:xfrm>
                <a:off x="1392357"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655" name="Rectangle 1842"/>
              <p:cNvSpPr>
                <a:spLocks noChangeArrowheads="1"/>
              </p:cNvSpPr>
              <p:nvPr/>
            </p:nvSpPr>
            <p:spPr bwMode="auto">
              <a:xfrm>
                <a:off x="1484432"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204573" name="Group 1429"/>
            <p:cNvGrpSpPr>
              <a:grpSpLocks/>
            </p:cNvGrpSpPr>
            <p:nvPr/>
          </p:nvGrpSpPr>
          <p:grpSpPr bwMode="auto">
            <a:xfrm>
              <a:off x="1686164" y="1389648"/>
              <a:ext cx="1114185" cy="751417"/>
              <a:chOff x="517764" y="1384300"/>
              <a:chExt cx="1114185" cy="751417"/>
            </a:xfrm>
          </p:grpSpPr>
          <p:sp>
            <p:nvSpPr>
              <p:cNvPr id="1790" name="Rectangle 1789"/>
              <p:cNvSpPr/>
              <p:nvPr/>
            </p:nvSpPr>
            <p:spPr bwMode="auto">
              <a:xfrm>
                <a:off x="517153" y="1384799"/>
                <a:ext cx="1114303" cy="750863"/>
              </a:xfrm>
              <a:prstGeom prst="rect">
                <a:avLst/>
              </a:prstGeom>
              <a:solidFill>
                <a:schemeClr val="bg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anchor="ctr" anchorCtr="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ct val="50000"/>
                  </a:spcBef>
                  <a:defRPr/>
                </a:pPr>
                <a:endParaRPr lang="en-US" altLang="zh-CN" sz="2400" smtClean="0">
                  <a:solidFill>
                    <a:srgbClr val="000000"/>
                  </a:solidFill>
                  <a:latin typeface="Trebuchet MS" panose="020B0603020202020204" pitchFamily="34" charset="0"/>
                  <a:cs typeface="Arial" panose="020B0604020202020204" pitchFamily="34" charset="0"/>
                </a:endParaRPr>
              </a:p>
            </p:txBody>
          </p:sp>
          <p:sp>
            <p:nvSpPr>
              <p:cNvPr id="204603" name="Rectangle 1790"/>
              <p:cNvSpPr>
                <a:spLocks noChangeArrowheads="1"/>
              </p:cNvSpPr>
              <p:nvPr/>
            </p:nvSpPr>
            <p:spPr bwMode="auto">
              <a:xfrm>
                <a:off x="725801" y="1433925"/>
                <a:ext cx="698111" cy="137160"/>
              </a:xfrm>
              <a:prstGeom prst="rect">
                <a:avLst/>
              </a:prstGeom>
              <a:solidFill>
                <a:srgbClr val="DA581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604" name="Rectangle 1791"/>
              <p:cNvSpPr>
                <a:spLocks noChangeArrowheads="1"/>
              </p:cNvSpPr>
              <p:nvPr/>
            </p:nvSpPr>
            <p:spPr bwMode="auto">
              <a:xfrm>
                <a:off x="567050" y="1950358"/>
                <a:ext cx="1015612" cy="137160"/>
              </a:xfrm>
              <a:prstGeom prst="rect">
                <a:avLst/>
              </a:prstGeom>
              <a:solidFill>
                <a:srgbClr val="AEC3F5"/>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605" name="Rectangle 1792"/>
              <p:cNvSpPr>
                <a:spLocks noChangeArrowheads="1"/>
              </p:cNvSpPr>
              <p:nvPr/>
            </p:nvSpPr>
            <p:spPr bwMode="auto">
              <a:xfrm>
                <a:off x="566747"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606" name="Rectangle 1793"/>
              <p:cNvSpPr>
                <a:spLocks noChangeArrowheads="1"/>
              </p:cNvSpPr>
              <p:nvPr/>
            </p:nvSpPr>
            <p:spPr bwMode="auto">
              <a:xfrm>
                <a:off x="601782"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607" name="Rectangle 1794"/>
              <p:cNvSpPr>
                <a:spLocks noChangeArrowheads="1"/>
              </p:cNvSpPr>
              <p:nvPr/>
            </p:nvSpPr>
            <p:spPr bwMode="auto">
              <a:xfrm>
                <a:off x="693857"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608" name="Rectangle 1795"/>
              <p:cNvSpPr>
                <a:spLocks noChangeArrowheads="1"/>
              </p:cNvSpPr>
              <p:nvPr/>
            </p:nvSpPr>
            <p:spPr bwMode="auto">
              <a:xfrm>
                <a:off x="830272"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609" name="Rectangle 1796"/>
              <p:cNvSpPr>
                <a:spLocks noChangeArrowheads="1"/>
              </p:cNvSpPr>
              <p:nvPr/>
            </p:nvSpPr>
            <p:spPr bwMode="auto">
              <a:xfrm>
                <a:off x="865307"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610" name="Rectangle 1797"/>
              <p:cNvSpPr>
                <a:spLocks noChangeArrowheads="1"/>
              </p:cNvSpPr>
              <p:nvPr/>
            </p:nvSpPr>
            <p:spPr bwMode="auto">
              <a:xfrm>
                <a:off x="957382"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611" name="Rectangle 1798"/>
              <p:cNvSpPr>
                <a:spLocks noChangeArrowheads="1"/>
              </p:cNvSpPr>
              <p:nvPr/>
            </p:nvSpPr>
            <p:spPr bwMode="auto">
              <a:xfrm>
                <a:off x="1093797"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612" name="Rectangle 1799"/>
              <p:cNvSpPr>
                <a:spLocks noChangeArrowheads="1"/>
              </p:cNvSpPr>
              <p:nvPr/>
            </p:nvSpPr>
            <p:spPr bwMode="auto">
              <a:xfrm>
                <a:off x="1128832"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613" name="Rectangle 1800"/>
              <p:cNvSpPr>
                <a:spLocks noChangeArrowheads="1"/>
              </p:cNvSpPr>
              <p:nvPr/>
            </p:nvSpPr>
            <p:spPr bwMode="auto">
              <a:xfrm>
                <a:off x="1220907"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614" name="Rectangle 1801"/>
              <p:cNvSpPr>
                <a:spLocks noChangeArrowheads="1"/>
              </p:cNvSpPr>
              <p:nvPr/>
            </p:nvSpPr>
            <p:spPr bwMode="auto">
              <a:xfrm>
                <a:off x="1357322"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615" name="Rectangle 1802"/>
              <p:cNvSpPr>
                <a:spLocks noChangeArrowheads="1"/>
              </p:cNvSpPr>
              <p:nvPr/>
            </p:nvSpPr>
            <p:spPr bwMode="auto">
              <a:xfrm>
                <a:off x="1392357"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616" name="Rectangle 1803"/>
              <p:cNvSpPr>
                <a:spLocks noChangeArrowheads="1"/>
              </p:cNvSpPr>
              <p:nvPr/>
            </p:nvSpPr>
            <p:spPr bwMode="auto">
              <a:xfrm>
                <a:off x="1484432"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617" name="Rectangle 1804"/>
              <p:cNvSpPr>
                <a:spLocks noChangeArrowheads="1"/>
              </p:cNvSpPr>
              <p:nvPr/>
            </p:nvSpPr>
            <p:spPr bwMode="auto">
              <a:xfrm>
                <a:off x="566747"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618" name="Rectangle 1805"/>
              <p:cNvSpPr>
                <a:spLocks noChangeArrowheads="1"/>
              </p:cNvSpPr>
              <p:nvPr/>
            </p:nvSpPr>
            <p:spPr bwMode="auto">
              <a:xfrm>
                <a:off x="601782"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619" name="Rectangle 1806"/>
              <p:cNvSpPr>
                <a:spLocks noChangeArrowheads="1"/>
              </p:cNvSpPr>
              <p:nvPr/>
            </p:nvSpPr>
            <p:spPr bwMode="auto">
              <a:xfrm>
                <a:off x="693857"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620" name="Rectangle 1807"/>
              <p:cNvSpPr>
                <a:spLocks noChangeArrowheads="1"/>
              </p:cNvSpPr>
              <p:nvPr/>
            </p:nvSpPr>
            <p:spPr bwMode="auto">
              <a:xfrm>
                <a:off x="830272"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621" name="Rectangle 1808"/>
              <p:cNvSpPr>
                <a:spLocks noChangeArrowheads="1"/>
              </p:cNvSpPr>
              <p:nvPr/>
            </p:nvSpPr>
            <p:spPr bwMode="auto">
              <a:xfrm>
                <a:off x="865307"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622" name="Rectangle 1809"/>
              <p:cNvSpPr>
                <a:spLocks noChangeArrowheads="1"/>
              </p:cNvSpPr>
              <p:nvPr/>
            </p:nvSpPr>
            <p:spPr bwMode="auto">
              <a:xfrm>
                <a:off x="957382"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623" name="Rectangle 1810"/>
              <p:cNvSpPr>
                <a:spLocks noChangeArrowheads="1"/>
              </p:cNvSpPr>
              <p:nvPr/>
            </p:nvSpPr>
            <p:spPr bwMode="auto">
              <a:xfrm>
                <a:off x="1093797"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624" name="Rectangle 1811"/>
              <p:cNvSpPr>
                <a:spLocks noChangeArrowheads="1"/>
              </p:cNvSpPr>
              <p:nvPr/>
            </p:nvSpPr>
            <p:spPr bwMode="auto">
              <a:xfrm>
                <a:off x="1128832"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625" name="Rectangle 1812"/>
              <p:cNvSpPr>
                <a:spLocks noChangeArrowheads="1"/>
              </p:cNvSpPr>
              <p:nvPr/>
            </p:nvSpPr>
            <p:spPr bwMode="auto">
              <a:xfrm>
                <a:off x="1220907"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626" name="Rectangle 1813"/>
              <p:cNvSpPr>
                <a:spLocks noChangeArrowheads="1"/>
              </p:cNvSpPr>
              <p:nvPr/>
            </p:nvSpPr>
            <p:spPr bwMode="auto">
              <a:xfrm>
                <a:off x="1357322"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627" name="Rectangle 1814"/>
              <p:cNvSpPr>
                <a:spLocks noChangeArrowheads="1"/>
              </p:cNvSpPr>
              <p:nvPr/>
            </p:nvSpPr>
            <p:spPr bwMode="auto">
              <a:xfrm>
                <a:off x="1392357"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628" name="Rectangle 1815"/>
              <p:cNvSpPr>
                <a:spLocks noChangeArrowheads="1"/>
              </p:cNvSpPr>
              <p:nvPr/>
            </p:nvSpPr>
            <p:spPr bwMode="auto">
              <a:xfrm>
                <a:off x="1484432"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204574" name="Group 1457"/>
            <p:cNvGrpSpPr>
              <a:grpSpLocks/>
            </p:cNvGrpSpPr>
            <p:nvPr/>
          </p:nvGrpSpPr>
          <p:grpSpPr bwMode="auto">
            <a:xfrm>
              <a:off x="2849216" y="1389648"/>
              <a:ext cx="1114185" cy="751417"/>
              <a:chOff x="517764" y="1384300"/>
              <a:chExt cx="1114185" cy="751417"/>
            </a:xfrm>
          </p:grpSpPr>
          <p:sp>
            <p:nvSpPr>
              <p:cNvPr id="1763" name="Rectangle 1762"/>
              <p:cNvSpPr/>
              <p:nvPr/>
            </p:nvSpPr>
            <p:spPr bwMode="auto">
              <a:xfrm>
                <a:off x="517611" y="1384799"/>
                <a:ext cx="1114303" cy="750863"/>
              </a:xfrm>
              <a:prstGeom prst="rect">
                <a:avLst/>
              </a:prstGeom>
              <a:solidFill>
                <a:schemeClr val="bg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anchor="ctr" anchorCtr="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ct val="50000"/>
                  </a:spcBef>
                  <a:defRPr/>
                </a:pPr>
                <a:endParaRPr lang="en-US" altLang="zh-CN" sz="2400" smtClean="0">
                  <a:solidFill>
                    <a:srgbClr val="000000"/>
                  </a:solidFill>
                  <a:latin typeface="Trebuchet MS" panose="020B0603020202020204" pitchFamily="34" charset="0"/>
                  <a:cs typeface="Arial" panose="020B0604020202020204" pitchFamily="34" charset="0"/>
                </a:endParaRPr>
              </a:p>
            </p:txBody>
          </p:sp>
          <p:sp>
            <p:nvSpPr>
              <p:cNvPr id="204576" name="Rectangle 1763"/>
              <p:cNvSpPr>
                <a:spLocks noChangeArrowheads="1"/>
              </p:cNvSpPr>
              <p:nvPr/>
            </p:nvSpPr>
            <p:spPr bwMode="auto">
              <a:xfrm>
                <a:off x="725801" y="1433925"/>
                <a:ext cx="698111" cy="137160"/>
              </a:xfrm>
              <a:prstGeom prst="rect">
                <a:avLst/>
              </a:prstGeom>
              <a:solidFill>
                <a:srgbClr val="DA581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577" name="Rectangle 1764"/>
              <p:cNvSpPr>
                <a:spLocks noChangeArrowheads="1"/>
              </p:cNvSpPr>
              <p:nvPr/>
            </p:nvSpPr>
            <p:spPr bwMode="auto">
              <a:xfrm>
                <a:off x="567050" y="1950358"/>
                <a:ext cx="1015612" cy="137160"/>
              </a:xfrm>
              <a:prstGeom prst="rect">
                <a:avLst/>
              </a:prstGeom>
              <a:solidFill>
                <a:srgbClr val="AEC3F5"/>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578" name="Rectangle 1765"/>
              <p:cNvSpPr>
                <a:spLocks noChangeArrowheads="1"/>
              </p:cNvSpPr>
              <p:nvPr/>
            </p:nvSpPr>
            <p:spPr bwMode="auto">
              <a:xfrm>
                <a:off x="566747"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579" name="Rectangle 1766"/>
              <p:cNvSpPr>
                <a:spLocks noChangeArrowheads="1"/>
              </p:cNvSpPr>
              <p:nvPr/>
            </p:nvSpPr>
            <p:spPr bwMode="auto">
              <a:xfrm>
                <a:off x="601782"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580" name="Rectangle 1767"/>
              <p:cNvSpPr>
                <a:spLocks noChangeArrowheads="1"/>
              </p:cNvSpPr>
              <p:nvPr/>
            </p:nvSpPr>
            <p:spPr bwMode="auto">
              <a:xfrm>
                <a:off x="693857"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581" name="Rectangle 1768"/>
              <p:cNvSpPr>
                <a:spLocks noChangeArrowheads="1"/>
              </p:cNvSpPr>
              <p:nvPr/>
            </p:nvSpPr>
            <p:spPr bwMode="auto">
              <a:xfrm>
                <a:off x="830272"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582" name="Rectangle 1769"/>
              <p:cNvSpPr>
                <a:spLocks noChangeArrowheads="1"/>
              </p:cNvSpPr>
              <p:nvPr/>
            </p:nvSpPr>
            <p:spPr bwMode="auto">
              <a:xfrm>
                <a:off x="865307"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583" name="Rectangle 1770"/>
              <p:cNvSpPr>
                <a:spLocks noChangeArrowheads="1"/>
              </p:cNvSpPr>
              <p:nvPr/>
            </p:nvSpPr>
            <p:spPr bwMode="auto">
              <a:xfrm>
                <a:off x="957382"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584" name="Rectangle 1771"/>
              <p:cNvSpPr>
                <a:spLocks noChangeArrowheads="1"/>
              </p:cNvSpPr>
              <p:nvPr/>
            </p:nvSpPr>
            <p:spPr bwMode="auto">
              <a:xfrm>
                <a:off x="1093797"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585" name="Rectangle 1772"/>
              <p:cNvSpPr>
                <a:spLocks noChangeArrowheads="1"/>
              </p:cNvSpPr>
              <p:nvPr/>
            </p:nvSpPr>
            <p:spPr bwMode="auto">
              <a:xfrm>
                <a:off x="1128832"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586" name="Rectangle 1773"/>
              <p:cNvSpPr>
                <a:spLocks noChangeArrowheads="1"/>
              </p:cNvSpPr>
              <p:nvPr/>
            </p:nvSpPr>
            <p:spPr bwMode="auto">
              <a:xfrm>
                <a:off x="1220907"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587" name="Rectangle 1774"/>
              <p:cNvSpPr>
                <a:spLocks noChangeArrowheads="1"/>
              </p:cNvSpPr>
              <p:nvPr/>
            </p:nvSpPr>
            <p:spPr bwMode="auto">
              <a:xfrm>
                <a:off x="1357322"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588" name="Rectangle 1775"/>
              <p:cNvSpPr>
                <a:spLocks noChangeArrowheads="1"/>
              </p:cNvSpPr>
              <p:nvPr/>
            </p:nvSpPr>
            <p:spPr bwMode="auto">
              <a:xfrm>
                <a:off x="1392357"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589" name="Rectangle 1776"/>
              <p:cNvSpPr>
                <a:spLocks noChangeArrowheads="1"/>
              </p:cNvSpPr>
              <p:nvPr/>
            </p:nvSpPr>
            <p:spPr bwMode="auto">
              <a:xfrm>
                <a:off x="1484432"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590" name="Rectangle 1777"/>
              <p:cNvSpPr>
                <a:spLocks noChangeArrowheads="1"/>
              </p:cNvSpPr>
              <p:nvPr/>
            </p:nvSpPr>
            <p:spPr bwMode="auto">
              <a:xfrm>
                <a:off x="566747"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591" name="Rectangle 1778"/>
              <p:cNvSpPr>
                <a:spLocks noChangeArrowheads="1"/>
              </p:cNvSpPr>
              <p:nvPr/>
            </p:nvSpPr>
            <p:spPr bwMode="auto">
              <a:xfrm>
                <a:off x="601782"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592" name="Rectangle 1779"/>
              <p:cNvSpPr>
                <a:spLocks noChangeArrowheads="1"/>
              </p:cNvSpPr>
              <p:nvPr/>
            </p:nvSpPr>
            <p:spPr bwMode="auto">
              <a:xfrm>
                <a:off x="693857"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593" name="Rectangle 1780"/>
              <p:cNvSpPr>
                <a:spLocks noChangeArrowheads="1"/>
              </p:cNvSpPr>
              <p:nvPr/>
            </p:nvSpPr>
            <p:spPr bwMode="auto">
              <a:xfrm>
                <a:off x="830272"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594" name="Rectangle 1781"/>
              <p:cNvSpPr>
                <a:spLocks noChangeArrowheads="1"/>
              </p:cNvSpPr>
              <p:nvPr/>
            </p:nvSpPr>
            <p:spPr bwMode="auto">
              <a:xfrm>
                <a:off x="865307"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595" name="Rectangle 1782"/>
              <p:cNvSpPr>
                <a:spLocks noChangeArrowheads="1"/>
              </p:cNvSpPr>
              <p:nvPr/>
            </p:nvSpPr>
            <p:spPr bwMode="auto">
              <a:xfrm>
                <a:off x="957382"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596" name="Rectangle 1783"/>
              <p:cNvSpPr>
                <a:spLocks noChangeArrowheads="1"/>
              </p:cNvSpPr>
              <p:nvPr/>
            </p:nvSpPr>
            <p:spPr bwMode="auto">
              <a:xfrm>
                <a:off x="1093797"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597" name="Rectangle 1784"/>
              <p:cNvSpPr>
                <a:spLocks noChangeArrowheads="1"/>
              </p:cNvSpPr>
              <p:nvPr/>
            </p:nvSpPr>
            <p:spPr bwMode="auto">
              <a:xfrm>
                <a:off x="1128832"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598" name="Rectangle 1785"/>
              <p:cNvSpPr>
                <a:spLocks noChangeArrowheads="1"/>
              </p:cNvSpPr>
              <p:nvPr/>
            </p:nvSpPr>
            <p:spPr bwMode="auto">
              <a:xfrm>
                <a:off x="1220907"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599" name="Rectangle 1786"/>
              <p:cNvSpPr>
                <a:spLocks noChangeArrowheads="1"/>
              </p:cNvSpPr>
              <p:nvPr/>
            </p:nvSpPr>
            <p:spPr bwMode="auto">
              <a:xfrm>
                <a:off x="1357322"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600" name="Rectangle 1787"/>
              <p:cNvSpPr>
                <a:spLocks noChangeArrowheads="1"/>
              </p:cNvSpPr>
              <p:nvPr/>
            </p:nvSpPr>
            <p:spPr bwMode="auto">
              <a:xfrm>
                <a:off x="1392357"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601" name="Rectangle 1788"/>
              <p:cNvSpPr>
                <a:spLocks noChangeArrowheads="1"/>
              </p:cNvSpPr>
              <p:nvPr/>
            </p:nvSpPr>
            <p:spPr bwMode="auto">
              <a:xfrm>
                <a:off x="1484432"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grpSp>
        <p:nvGrpSpPr>
          <p:cNvPr id="203814" name="Group 1934"/>
          <p:cNvGrpSpPr>
            <a:grpSpLocks/>
          </p:cNvGrpSpPr>
          <p:nvPr/>
        </p:nvGrpSpPr>
        <p:grpSpPr bwMode="auto">
          <a:xfrm>
            <a:off x="4742025" y="1305515"/>
            <a:ext cx="3954463" cy="877888"/>
            <a:chOff x="4545730" y="1328822"/>
            <a:chExt cx="3954134" cy="877859"/>
          </a:xfrm>
        </p:grpSpPr>
        <p:sp>
          <p:nvSpPr>
            <p:cNvPr id="1847" name="Rectangle 1846"/>
            <p:cNvSpPr/>
            <p:nvPr/>
          </p:nvSpPr>
          <p:spPr bwMode="auto">
            <a:xfrm>
              <a:off x="4560017" y="1328822"/>
              <a:ext cx="3939847" cy="877859"/>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anchor="ctr" anchorCtr="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ct val="50000"/>
                </a:spcBef>
                <a:defRPr/>
              </a:pPr>
              <a:endParaRPr lang="en-US" altLang="zh-CN" sz="2400" smtClean="0">
                <a:solidFill>
                  <a:srgbClr val="000000"/>
                </a:solidFill>
                <a:latin typeface="Trebuchet MS" panose="020B0603020202020204" pitchFamily="34" charset="0"/>
                <a:cs typeface="Arial" panose="020B0604020202020204" pitchFamily="34" charset="0"/>
              </a:endParaRPr>
            </a:p>
          </p:txBody>
        </p:sp>
        <p:grpSp>
          <p:nvGrpSpPr>
            <p:cNvPr id="204483" name="Group 1486"/>
            <p:cNvGrpSpPr>
              <a:grpSpLocks/>
            </p:cNvGrpSpPr>
            <p:nvPr/>
          </p:nvGrpSpPr>
          <p:grpSpPr bwMode="auto">
            <a:xfrm>
              <a:off x="4545730" y="1393547"/>
              <a:ext cx="463081" cy="747517"/>
              <a:chOff x="3940698" y="1394549"/>
              <a:chExt cx="463081" cy="747517"/>
            </a:xfrm>
          </p:grpSpPr>
          <p:sp>
            <p:nvSpPr>
              <p:cNvPr id="204568" name="Rectangle 1932"/>
              <p:cNvSpPr>
                <a:spLocks noChangeArrowheads="1"/>
              </p:cNvSpPr>
              <p:nvPr/>
            </p:nvSpPr>
            <p:spPr bwMode="auto">
              <a:xfrm>
                <a:off x="4004141" y="1394549"/>
                <a:ext cx="336195" cy="747517"/>
              </a:xfrm>
              <a:prstGeom prst="rect">
                <a:avLst/>
              </a:prstGeom>
              <a:solidFill>
                <a:srgbClr val="8B9CC3"/>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569" name="TextBox 1933"/>
              <p:cNvSpPr txBox="1">
                <a:spLocks noChangeArrowheads="1"/>
              </p:cNvSpPr>
              <p:nvPr/>
            </p:nvSpPr>
            <p:spPr bwMode="auto">
              <a:xfrm>
                <a:off x="3940698" y="1622113"/>
                <a:ext cx="463081"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300">
                    <a:solidFill>
                      <a:srgbClr val="000000"/>
                    </a:solidFill>
                    <a:latin typeface="Myriad Pro Black" charset="0"/>
                    <a:ea typeface="MS PGothic" pitchFamily="34" charset="-128"/>
                  </a:rPr>
                  <a:t>Tex</a:t>
                </a:r>
              </a:p>
            </p:txBody>
          </p:sp>
        </p:grpSp>
        <p:grpSp>
          <p:nvGrpSpPr>
            <p:cNvPr id="204484" name="Group 1428"/>
            <p:cNvGrpSpPr>
              <a:grpSpLocks/>
            </p:cNvGrpSpPr>
            <p:nvPr/>
          </p:nvGrpSpPr>
          <p:grpSpPr bwMode="auto">
            <a:xfrm>
              <a:off x="4993845" y="1389648"/>
              <a:ext cx="1114185" cy="751417"/>
              <a:chOff x="517764" y="1384300"/>
              <a:chExt cx="1114185" cy="751417"/>
            </a:xfrm>
          </p:grpSpPr>
          <p:sp>
            <p:nvSpPr>
              <p:cNvPr id="1906" name="Rectangle 1905"/>
              <p:cNvSpPr/>
              <p:nvPr/>
            </p:nvSpPr>
            <p:spPr bwMode="auto">
              <a:xfrm>
                <a:off x="517287" y="1383797"/>
                <a:ext cx="1114332" cy="752450"/>
              </a:xfrm>
              <a:prstGeom prst="rect">
                <a:avLst/>
              </a:prstGeom>
              <a:solidFill>
                <a:schemeClr val="bg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anchor="ctr" anchorCtr="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ct val="50000"/>
                  </a:spcBef>
                  <a:defRPr/>
                </a:pPr>
                <a:endParaRPr lang="en-US" altLang="zh-CN" sz="2400" smtClean="0">
                  <a:solidFill>
                    <a:srgbClr val="000000"/>
                  </a:solidFill>
                  <a:latin typeface="Trebuchet MS" panose="020B0603020202020204" pitchFamily="34" charset="0"/>
                  <a:cs typeface="Arial" panose="020B0604020202020204" pitchFamily="34" charset="0"/>
                </a:endParaRPr>
              </a:p>
            </p:txBody>
          </p:sp>
          <p:sp>
            <p:nvSpPr>
              <p:cNvPr id="204542" name="Rectangle 1906"/>
              <p:cNvSpPr>
                <a:spLocks noChangeArrowheads="1"/>
              </p:cNvSpPr>
              <p:nvPr/>
            </p:nvSpPr>
            <p:spPr bwMode="auto">
              <a:xfrm>
                <a:off x="725801" y="1433925"/>
                <a:ext cx="698111" cy="137160"/>
              </a:xfrm>
              <a:prstGeom prst="rect">
                <a:avLst/>
              </a:prstGeom>
              <a:solidFill>
                <a:srgbClr val="DA581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543" name="Rectangle 1907"/>
              <p:cNvSpPr>
                <a:spLocks noChangeArrowheads="1"/>
              </p:cNvSpPr>
              <p:nvPr/>
            </p:nvSpPr>
            <p:spPr bwMode="auto">
              <a:xfrm>
                <a:off x="567050" y="1950358"/>
                <a:ext cx="1015612" cy="137160"/>
              </a:xfrm>
              <a:prstGeom prst="rect">
                <a:avLst/>
              </a:prstGeom>
              <a:solidFill>
                <a:srgbClr val="AEC3F5"/>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544" name="Rectangle 1908"/>
              <p:cNvSpPr>
                <a:spLocks noChangeArrowheads="1"/>
              </p:cNvSpPr>
              <p:nvPr/>
            </p:nvSpPr>
            <p:spPr bwMode="auto">
              <a:xfrm>
                <a:off x="566747"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545" name="Rectangle 1909"/>
              <p:cNvSpPr>
                <a:spLocks noChangeArrowheads="1"/>
              </p:cNvSpPr>
              <p:nvPr/>
            </p:nvSpPr>
            <p:spPr bwMode="auto">
              <a:xfrm>
                <a:off x="601782"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546" name="Rectangle 1910"/>
              <p:cNvSpPr>
                <a:spLocks noChangeArrowheads="1"/>
              </p:cNvSpPr>
              <p:nvPr/>
            </p:nvSpPr>
            <p:spPr bwMode="auto">
              <a:xfrm>
                <a:off x="693857"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547" name="Rectangle 1911"/>
              <p:cNvSpPr>
                <a:spLocks noChangeArrowheads="1"/>
              </p:cNvSpPr>
              <p:nvPr/>
            </p:nvSpPr>
            <p:spPr bwMode="auto">
              <a:xfrm>
                <a:off x="830272"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548" name="Rectangle 1912"/>
              <p:cNvSpPr>
                <a:spLocks noChangeArrowheads="1"/>
              </p:cNvSpPr>
              <p:nvPr/>
            </p:nvSpPr>
            <p:spPr bwMode="auto">
              <a:xfrm>
                <a:off x="865307"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549" name="Rectangle 1913"/>
              <p:cNvSpPr>
                <a:spLocks noChangeArrowheads="1"/>
              </p:cNvSpPr>
              <p:nvPr/>
            </p:nvSpPr>
            <p:spPr bwMode="auto">
              <a:xfrm>
                <a:off x="957382"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550" name="Rectangle 1914"/>
              <p:cNvSpPr>
                <a:spLocks noChangeArrowheads="1"/>
              </p:cNvSpPr>
              <p:nvPr/>
            </p:nvSpPr>
            <p:spPr bwMode="auto">
              <a:xfrm>
                <a:off x="1093797"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551" name="Rectangle 1915"/>
              <p:cNvSpPr>
                <a:spLocks noChangeArrowheads="1"/>
              </p:cNvSpPr>
              <p:nvPr/>
            </p:nvSpPr>
            <p:spPr bwMode="auto">
              <a:xfrm>
                <a:off x="1128832"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552" name="Rectangle 1916"/>
              <p:cNvSpPr>
                <a:spLocks noChangeArrowheads="1"/>
              </p:cNvSpPr>
              <p:nvPr/>
            </p:nvSpPr>
            <p:spPr bwMode="auto">
              <a:xfrm>
                <a:off x="1220907"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553" name="Rectangle 1917"/>
              <p:cNvSpPr>
                <a:spLocks noChangeArrowheads="1"/>
              </p:cNvSpPr>
              <p:nvPr/>
            </p:nvSpPr>
            <p:spPr bwMode="auto">
              <a:xfrm>
                <a:off x="1357322"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554" name="Rectangle 1918"/>
              <p:cNvSpPr>
                <a:spLocks noChangeArrowheads="1"/>
              </p:cNvSpPr>
              <p:nvPr/>
            </p:nvSpPr>
            <p:spPr bwMode="auto">
              <a:xfrm>
                <a:off x="1392357"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555" name="Rectangle 1919"/>
              <p:cNvSpPr>
                <a:spLocks noChangeArrowheads="1"/>
              </p:cNvSpPr>
              <p:nvPr/>
            </p:nvSpPr>
            <p:spPr bwMode="auto">
              <a:xfrm>
                <a:off x="1484432"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556" name="Rectangle 1920"/>
              <p:cNvSpPr>
                <a:spLocks noChangeArrowheads="1"/>
              </p:cNvSpPr>
              <p:nvPr/>
            </p:nvSpPr>
            <p:spPr bwMode="auto">
              <a:xfrm>
                <a:off x="566747"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557" name="Rectangle 1921"/>
              <p:cNvSpPr>
                <a:spLocks noChangeArrowheads="1"/>
              </p:cNvSpPr>
              <p:nvPr/>
            </p:nvSpPr>
            <p:spPr bwMode="auto">
              <a:xfrm>
                <a:off x="601782"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558" name="Rectangle 1922"/>
              <p:cNvSpPr>
                <a:spLocks noChangeArrowheads="1"/>
              </p:cNvSpPr>
              <p:nvPr/>
            </p:nvSpPr>
            <p:spPr bwMode="auto">
              <a:xfrm>
                <a:off x="693857"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559" name="Rectangle 1923"/>
              <p:cNvSpPr>
                <a:spLocks noChangeArrowheads="1"/>
              </p:cNvSpPr>
              <p:nvPr/>
            </p:nvSpPr>
            <p:spPr bwMode="auto">
              <a:xfrm>
                <a:off x="830272"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560" name="Rectangle 1924"/>
              <p:cNvSpPr>
                <a:spLocks noChangeArrowheads="1"/>
              </p:cNvSpPr>
              <p:nvPr/>
            </p:nvSpPr>
            <p:spPr bwMode="auto">
              <a:xfrm>
                <a:off x="865307"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561" name="Rectangle 1925"/>
              <p:cNvSpPr>
                <a:spLocks noChangeArrowheads="1"/>
              </p:cNvSpPr>
              <p:nvPr/>
            </p:nvSpPr>
            <p:spPr bwMode="auto">
              <a:xfrm>
                <a:off x="957382"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562" name="Rectangle 1926"/>
              <p:cNvSpPr>
                <a:spLocks noChangeArrowheads="1"/>
              </p:cNvSpPr>
              <p:nvPr/>
            </p:nvSpPr>
            <p:spPr bwMode="auto">
              <a:xfrm>
                <a:off x="1093797"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563" name="Rectangle 1927"/>
              <p:cNvSpPr>
                <a:spLocks noChangeArrowheads="1"/>
              </p:cNvSpPr>
              <p:nvPr/>
            </p:nvSpPr>
            <p:spPr bwMode="auto">
              <a:xfrm>
                <a:off x="1128832"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564" name="Rectangle 1928"/>
              <p:cNvSpPr>
                <a:spLocks noChangeArrowheads="1"/>
              </p:cNvSpPr>
              <p:nvPr/>
            </p:nvSpPr>
            <p:spPr bwMode="auto">
              <a:xfrm>
                <a:off x="1220907"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565" name="Rectangle 1929"/>
              <p:cNvSpPr>
                <a:spLocks noChangeArrowheads="1"/>
              </p:cNvSpPr>
              <p:nvPr/>
            </p:nvSpPr>
            <p:spPr bwMode="auto">
              <a:xfrm>
                <a:off x="1357322"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566" name="Rectangle 1930"/>
              <p:cNvSpPr>
                <a:spLocks noChangeArrowheads="1"/>
              </p:cNvSpPr>
              <p:nvPr/>
            </p:nvSpPr>
            <p:spPr bwMode="auto">
              <a:xfrm>
                <a:off x="1392357"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567" name="Rectangle 1931"/>
              <p:cNvSpPr>
                <a:spLocks noChangeArrowheads="1"/>
              </p:cNvSpPr>
              <p:nvPr/>
            </p:nvSpPr>
            <p:spPr bwMode="auto">
              <a:xfrm>
                <a:off x="1484432"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204485" name="Group 1429"/>
            <p:cNvGrpSpPr>
              <a:grpSpLocks/>
            </p:cNvGrpSpPr>
            <p:nvPr/>
          </p:nvGrpSpPr>
          <p:grpSpPr bwMode="auto">
            <a:xfrm>
              <a:off x="6162245" y="1394996"/>
              <a:ext cx="1114185" cy="751417"/>
              <a:chOff x="517764" y="1384300"/>
              <a:chExt cx="1114185" cy="751417"/>
            </a:xfrm>
          </p:grpSpPr>
          <p:sp>
            <p:nvSpPr>
              <p:cNvPr id="1879" name="Rectangle 1878"/>
              <p:cNvSpPr/>
              <p:nvPr/>
            </p:nvSpPr>
            <p:spPr bwMode="auto">
              <a:xfrm>
                <a:off x="517189" y="1384799"/>
                <a:ext cx="1114332" cy="750863"/>
              </a:xfrm>
              <a:prstGeom prst="rect">
                <a:avLst/>
              </a:prstGeom>
              <a:solidFill>
                <a:schemeClr val="bg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anchor="ctr" anchorCtr="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ct val="50000"/>
                  </a:spcBef>
                  <a:defRPr/>
                </a:pPr>
                <a:endParaRPr lang="en-US" altLang="zh-CN" sz="2400" smtClean="0">
                  <a:solidFill>
                    <a:srgbClr val="000000"/>
                  </a:solidFill>
                  <a:latin typeface="Trebuchet MS" panose="020B0603020202020204" pitchFamily="34" charset="0"/>
                  <a:cs typeface="Arial" panose="020B0604020202020204" pitchFamily="34" charset="0"/>
                </a:endParaRPr>
              </a:p>
            </p:txBody>
          </p:sp>
          <p:sp>
            <p:nvSpPr>
              <p:cNvPr id="204515" name="Rectangle 1879"/>
              <p:cNvSpPr>
                <a:spLocks noChangeArrowheads="1"/>
              </p:cNvSpPr>
              <p:nvPr/>
            </p:nvSpPr>
            <p:spPr bwMode="auto">
              <a:xfrm>
                <a:off x="725801" y="1433925"/>
                <a:ext cx="698111" cy="137160"/>
              </a:xfrm>
              <a:prstGeom prst="rect">
                <a:avLst/>
              </a:prstGeom>
              <a:solidFill>
                <a:srgbClr val="DA581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516" name="Rectangle 1880"/>
              <p:cNvSpPr>
                <a:spLocks noChangeArrowheads="1"/>
              </p:cNvSpPr>
              <p:nvPr/>
            </p:nvSpPr>
            <p:spPr bwMode="auto">
              <a:xfrm>
                <a:off x="567050" y="1950358"/>
                <a:ext cx="1015612" cy="137160"/>
              </a:xfrm>
              <a:prstGeom prst="rect">
                <a:avLst/>
              </a:prstGeom>
              <a:solidFill>
                <a:srgbClr val="AEC3F5"/>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517" name="Rectangle 1881"/>
              <p:cNvSpPr>
                <a:spLocks noChangeArrowheads="1"/>
              </p:cNvSpPr>
              <p:nvPr/>
            </p:nvSpPr>
            <p:spPr bwMode="auto">
              <a:xfrm>
                <a:off x="566747"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518" name="Rectangle 1882"/>
              <p:cNvSpPr>
                <a:spLocks noChangeArrowheads="1"/>
              </p:cNvSpPr>
              <p:nvPr/>
            </p:nvSpPr>
            <p:spPr bwMode="auto">
              <a:xfrm>
                <a:off x="601782"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519" name="Rectangle 1883"/>
              <p:cNvSpPr>
                <a:spLocks noChangeArrowheads="1"/>
              </p:cNvSpPr>
              <p:nvPr/>
            </p:nvSpPr>
            <p:spPr bwMode="auto">
              <a:xfrm>
                <a:off x="693857"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520" name="Rectangle 1884"/>
              <p:cNvSpPr>
                <a:spLocks noChangeArrowheads="1"/>
              </p:cNvSpPr>
              <p:nvPr/>
            </p:nvSpPr>
            <p:spPr bwMode="auto">
              <a:xfrm>
                <a:off x="830272"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521" name="Rectangle 1885"/>
              <p:cNvSpPr>
                <a:spLocks noChangeArrowheads="1"/>
              </p:cNvSpPr>
              <p:nvPr/>
            </p:nvSpPr>
            <p:spPr bwMode="auto">
              <a:xfrm>
                <a:off x="865307"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522" name="Rectangle 1886"/>
              <p:cNvSpPr>
                <a:spLocks noChangeArrowheads="1"/>
              </p:cNvSpPr>
              <p:nvPr/>
            </p:nvSpPr>
            <p:spPr bwMode="auto">
              <a:xfrm>
                <a:off x="957382"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523" name="Rectangle 1887"/>
              <p:cNvSpPr>
                <a:spLocks noChangeArrowheads="1"/>
              </p:cNvSpPr>
              <p:nvPr/>
            </p:nvSpPr>
            <p:spPr bwMode="auto">
              <a:xfrm>
                <a:off x="1093797"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524" name="Rectangle 1888"/>
              <p:cNvSpPr>
                <a:spLocks noChangeArrowheads="1"/>
              </p:cNvSpPr>
              <p:nvPr/>
            </p:nvSpPr>
            <p:spPr bwMode="auto">
              <a:xfrm>
                <a:off x="1128832"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525" name="Rectangle 1889"/>
              <p:cNvSpPr>
                <a:spLocks noChangeArrowheads="1"/>
              </p:cNvSpPr>
              <p:nvPr/>
            </p:nvSpPr>
            <p:spPr bwMode="auto">
              <a:xfrm>
                <a:off x="1220907"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526" name="Rectangle 1890"/>
              <p:cNvSpPr>
                <a:spLocks noChangeArrowheads="1"/>
              </p:cNvSpPr>
              <p:nvPr/>
            </p:nvSpPr>
            <p:spPr bwMode="auto">
              <a:xfrm>
                <a:off x="1357322"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527" name="Rectangle 1891"/>
              <p:cNvSpPr>
                <a:spLocks noChangeArrowheads="1"/>
              </p:cNvSpPr>
              <p:nvPr/>
            </p:nvSpPr>
            <p:spPr bwMode="auto">
              <a:xfrm>
                <a:off x="1392357"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528" name="Rectangle 1892"/>
              <p:cNvSpPr>
                <a:spLocks noChangeArrowheads="1"/>
              </p:cNvSpPr>
              <p:nvPr/>
            </p:nvSpPr>
            <p:spPr bwMode="auto">
              <a:xfrm>
                <a:off x="1484432"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529" name="Rectangle 1893"/>
              <p:cNvSpPr>
                <a:spLocks noChangeArrowheads="1"/>
              </p:cNvSpPr>
              <p:nvPr/>
            </p:nvSpPr>
            <p:spPr bwMode="auto">
              <a:xfrm>
                <a:off x="566747"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530" name="Rectangle 1894"/>
              <p:cNvSpPr>
                <a:spLocks noChangeArrowheads="1"/>
              </p:cNvSpPr>
              <p:nvPr/>
            </p:nvSpPr>
            <p:spPr bwMode="auto">
              <a:xfrm>
                <a:off x="601782"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531" name="Rectangle 1895"/>
              <p:cNvSpPr>
                <a:spLocks noChangeArrowheads="1"/>
              </p:cNvSpPr>
              <p:nvPr/>
            </p:nvSpPr>
            <p:spPr bwMode="auto">
              <a:xfrm>
                <a:off x="693857"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532" name="Rectangle 1896"/>
              <p:cNvSpPr>
                <a:spLocks noChangeArrowheads="1"/>
              </p:cNvSpPr>
              <p:nvPr/>
            </p:nvSpPr>
            <p:spPr bwMode="auto">
              <a:xfrm>
                <a:off x="830272"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533" name="Rectangle 1897"/>
              <p:cNvSpPr>
                <a:spLocks noChangeArrowheads="1"/>
              </p:cNvSpPr>
              <p:nvPr/>
            </p:nvSpPr>
            <p:spPr bwMode="auto">
              <a:xfrm>
                <a:off x="865307"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534" name="Rectangle 1898"/>
              <p:cNvSpPr>
                <a:spLocks noChangeArrowheads="1"/>
              </p:cNvSpPr>
              <p:nvPr/>
            </p:nvSpPr>
            <p:spPr bwMode="auto">
              <a:xfrm>
                <a:off x="957382"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535" name="Rectangle 1899"/>
              <p:cNvSpPr>
                <a:spLocks noChangeArrowheads="1"/>
              </p:cNvSpPr>
              <p:nvPr/>
            </p:nvSpPr>
            <p:spPr bwMode="auto">
              <a:xfrm>
                <a:off x="1093797"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536" name="Rectangle 1900"/>
              <p:cNvSpPr>
                <a:spLocks noChangeArrowheads="1"/>
              </p:cNvSpPr>
              <p:nvPr/>
            </p:nvSpPr>
            <p:spPr bwMode="auto">
              <a:xfrm>
                <a:off x="1128832"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537" name="Rectangle 1901"/>
              <p:cNvSpPr>
                <a:spLocks noChangeArrowheads="1"/>
              </p:cNvSpPr>
              <p:nvPr/>
            </p:nvSpPr>
            <p:spPr bwMode="auto">
              <a:xfrm>
                <a:off x="1220907"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538" name="Rectangle 1902"/>
              <p:cNvSpPr>
                <a:spLocks noChangeArrowheads="1"/>
              </p:cNvSpPr>
              <p:nvPr/>
            </p:nvSpPr>
            <p:spPr bwMode="auto">
              <a:xfrm>
                <a:off x="1357322"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539" name="Rectangle 1903"/>
              <p:cNvSpPr>
                <a:spLocks noChangeArrowheads="1"/>
              </p:cNvSpPr>
              <p:nvPr/>
            </p:nvSpPr>
            <p:spPr bwMode="auto">
              <a:xfrm>
                <a:off x="1392357"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540" name="Rectangle 1904"/>
              <p:cNvSpPr>
                <a:spLocks noChangeArrowheads="1"/>
              </p:cNvSpPr>
              <p:nvPr/>
            </p:nvSpPr>
            <p:spPr bwMode="auto">
              <a:xfrm>
                <a:off x="1484432"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204486" name="Group 1457"/>
            <p:cNvGrpSpPr>
              <a:grpSpLocks/>
            </p:cNvGrpSpPr>
            <p:nvPr/>
          </p:nvGrpSpPr>
          <p:grpSpPr bwMode="auto">
            <a:xfrm>
              <a:off x="7325297" y="1394996"/>
              <a:ext cx="1114185" cy="751417"/>
              <a:chOff x="517764" y="1384300"/>
              <a:chExt cx="1114185" cy="751417"/>
            </a:xfrm>
          </p:grpSpPr>
          <p:sp>
            <p:nvSpPr>
              <p:cNvPr id="1852" name="Rectangle 1851"/>
              <p:cNvSpPr/>
              <p:nvPr/>
            </p:nvSpPr>
            <p:spPr bwMode="auto">
              <a:xfrm>
                <a:off x="517679" y="1384799"/>
                <a:ext cx="1114332" cy="750863"/>
              </a:xfrm>
              <a:prstGeom prst="rect">
                <a:avLst/>
              </a:prstGeom>
              <a:solidFill>
                <a:schemeClr val="bg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anchor="ctr" anchorCtr="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ct val="50000"/>
                  </a:spcBef>
                  <a:defRPr/>
                </a:pPr>
                <a:endParaRPr lang="en-US" altLang="zh-CN" sz="2400" smtClean="0">
                  <a:solidFill>
                    <a:srgbClr val="000000"/>
                  </a:solidFill>
                  <a:latin typeface="Trebuchet MS" panose="020B0603020202020204" pitchFamily="34" charset="0"/>
                  <a:cs typeface="Arial" panose="020B0604020202020204" pitchFamily="34" charset="0"/>
                </a:endParaRPr>
              </a:p>
            </p:txBody>
          </p:sp>
          <p:sp>
            <p:nvSpPr>
              <p:cNvPr id="204488" name="Rectangle 1852"/>
              <p:cNvSpPr>
                <a:spLocks noChangeArrowheads="1"/>
              </p:cNvSpPr>
              <p:nvPr/>
            </p:nvSpPr>
            <p:spPr bwMode="auto">
              <a:xfrm>
                <a:off x="725801" y="1433925"/>
                <a:ext cx="698111" cy="137160"/>
              </a:xfrm>
              <a:prstGeom prst="rect">
                <a:avLst/>
              </a:prstGeom>
              <a:solidFill>
                <a:srgbClr val="DA581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489" name="Rectangle 1853"/>
              <p:cNvSpPr>
                <a:spLocks noChangeArrowheads="1"/>
              </p:cNvSpPr>
              <p:nvPr/>
            </p:nvSpPr>
            <p:spPr bwMode="auto">
              <a:xfrm>
                <a:off x="567050" y="1950358"/>
                <a:ext cx="1015612" cy="137160"/>
              </a:xfrm>
              <a:prstGeom prst="rect">
                <a:avLst/>
              </a:prstGeom>
              <a:solidFill>
                <a:srgbClr val="AEC3F5"/>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490" name="Rectangle 1854"/>
              <p:cNvSpPr>
                <a:spLocks noChangeArrowheads="1"/>
              </p:cNvSpPr>
              <p:nvPr/>
            </p:nvSpPr>
            <p:spPr bwMode="auto">
              <a:xfrm>
                <a:off x="566747"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491" name="Rectangle 1855"/>
              <p:cNvSpPr>
                <a:spLocks noChangeArrowheads="1"/>
              </p:cNvSpPr>
              <p:nvPr/>
            </p:nvSpPr>
            <p:spPr bwMode="auto">
              <a:xfrm>
                <a:off x="601782"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492" name="Rectangle 1856"/>
              <p:cNvSpPr>
                <a:spLocks noChangeArrowheads="1"/>
              </p:cNvSpPr>
              <p:nvPr/>
            </p:nvSpPr>
            <p:spPr bwMode="auto">
              <a:xfrm>
                <a:off x="693857"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493" name="Rectangle 1857"/>
              <p:cNvSpPr>
                <a:spLocks noChangeArrowheads="1"/>
              </p:cNvSpPr>
              <p:nvPr/>
            </p:nvSpPr>
            <p:spPr bwMode="auto">
              <a:xfrm>
                <a:off x="830272"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494" name="Rectangle 1858"/>
              <p:cNvSpPr>
                <a:spLocks noChangeArrowheads="1"/>
              </p:cNvSpPr>
              <p:nvPr/>
            </p:nvSpPr>
            <p:spPr bwMode="auto">
              <a:xfrm>
                <a:off x="865307"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495" name="Rectangle 1859"/>
              <p:cNvSpPr>
                <a:spLocks noChangeArrowheads="1"/>
              </p:cNvSpPr>
              <p:nvPr/>
            </p:nvSpPr>
            <p:spPr bwMode="auto">
              <a:xfrm>
                <a:off x="957382"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496" name="Rectangle 1860"/>
              <p:cNvSpPr>
                <a:spLocks noChangeArrowheads="1"/>
              </p:cNvSpPr>
              <p:nvPr/>
            </p:nvSpPr>
            <p:spPr bwMode="auto">
              <a:xfrm>
                <a:off x="1093797"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497" name="Rectangle 1861"/>
              <p:cNvSpPr>
                <a:spLocks noChangeArrowheads="1"/>
              </p:cNvSpPr>
              <p:nvPr/>
            </p:nvSpPr>
            <p:spPr bwMode="auto">
              <a:xfrm>
                <a:off x="1128832"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498" name="Rectangle 1862"/>
              <p:cNvSpPr>
                <a:spLocks noChangeArrowheads="1"/>
              </p:cNvSpPr>
              <p:nvPr/>
            </p:nvSpPr>
            <p:spPr bwMode="auto">
              <a:xfrm>
                <a:off x="1220907"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499" name="Rectangle 1863"/>
              <p:cNvSpPr>
                <a:spLocks noChangeArrowheads="1"/>
              </p:cNvSpPr>
              <p:nvPr/>
            </p:nvSpPr>
            <p:spPr bwMode="auto">
              <a:xfrm>
                <a:off x="1357322"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500" name="Rectangle 1864"/>
              <p:cNvSpPr>
                <a:spLocks noChangeArrowheads="1"/>
              </p:cNvSpPr>
              <p:nvPr/>
            </p:nvSpPr>
            <p:spPr bwMode="auto">
              <a:xfrm>
                <a:off x="1392357"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501" name="Rectangle 1865"/>
              <p:cNvSpPr>
                <a:spLocks noChangeArrowheads="1"/>
              </p:cNvSpPr>
              <p:nvPr/>
            </p:nvSpPr>
            <p:spPr bwMode="auto">
              <a:xfrm>
                <a:off x="1484432"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502" name="Rectangle 1866"/>
              <p:cNvSpPr>
                <a:spLocks noChangeArrowheads="1"/>
              </p:cNvSpPr>
              <p:nvPr/>
            </p:nvSpPr>
            <p:spPr bwMode="auto">
              <a:xfrm>
                <a:off x="566747"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503" name="Rectangle 1867"/>
              <p:cNvSpPr>
                <a:spLocks noChangeArrowheads="1"/>
              </p:cNvSpPr>
              <p:nvPr/>
            </p:nvSpPr>
            <p:spPr bwMode="auto">
              <a:xfrm>
                <a:off x="601782"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504" name="Rectangle 1868"/>
              <p:cNvSpPr>
                <a:spLocks noChangeArrowheads="1"/>
              </p:cNvSpPr>
              <p:nvPr/>
            </p:nvSpPr>
            <p:spPr bwMode="auto">
              <a:xfrm>
                <a:off x="693857"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505" name="Rectangle 1869"/>
              <p:cNvSpPr>
                <a:spLocks noChangeArrowheads="1"/>
              </p:cNvSpPr>
              <p:nvPr/>
            </p:nvSpPr>
            <p:spPr bwMode="auto">
              <a:xfrm>
                <a:off x="830272"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506" name="Rectangle 1870"/>
              <p:cNvSpPr>
                <a:spLocks noChangeArrowheads="1"/>
              </p:cNvSpPr>
              <p:nvPr/>
            </p:nvSpPr>
            <p:spPr bwMode="auto">
              <a:xfrm>
                <a:off x="865307"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507" name="Rectangle 1871"/>
              <p:cNvSpPr>
                <a:spLocks noChangeArrowheads="1"/>
              </p:cNvSpPr>
              <p:nvPr/>
            </p:nvSpPr>
            <p:spPr bwMode="auto">
              <a:xfrm>
                <a:off x="957382"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508" name="Rectangle 1872"/>
              <p:cNvSpPr>
                <a:spLocks noChangeArrowheads="1"/>
              </p:cNvSpPr>
              <p:nvPr/>
            </p:nvSpPr>
            <p:spPr bwMode="auto">
              <a:xfrm>
                <a:off x="1093797"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509" name="Rectangle 1873"/>
              <p:cNvSpPr>
                <a:spLocks noChangeArrowheads="1"/>
              </p:cNvSpPr>
              <p:nvPr/>
            </p:nvSpPr>
            <p:spPr bwMode="auto">
              <a:xfrm>
                <a:off x="1128832"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510" name="Rectangle 1874"/>
              <p:cNvSpPr>
                <a:spLocks noChangeArrowheads="1"/>
              </p:cNvSpPr>
              <p:nvPr/>
            </p:nvSpPr>
            <p:spPr bwMode="auto">
              <a:xfrm>
                <a:off x="1220907"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511" name="Rectangle 1875"/>
              <p:cNvSpPr>
                <a:spLocks noChangeArrowheads="1"/>
              </p:cNvSpPr>
              <p:nvPr/>
            </p:nvSpPr>
            <p:spPr bwMode="auto">
              <a:xfrm>
                <a:off x="1357322"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512" name="Rectangle 1876"/>
              <p:cNvSpPr>
                <a:spLocks noChangeArrowheads="1"/>
              </p:cNvSpPr>
              <p:nvPr/>
            </p:nvSpPr>
            <p:spPr bwMode="auto">
              <a:xfrm>
                <a:off x="1392357"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513" name="Rectangle 1877"/>
              <p:cNvSpPr>
                <a:spLocks noChangeArrowheads="1"/>
              </p:cNvSpPr>
              <p:nvPr/>
            </p:nvSpPr>
            <p:spPr bwMode="auto">
              <a:xfrm>
                <a:off x="1484432"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grpSp>
        <p:nvGrpSpPr>
          <p:cNvPr id="203815" name="Group 1935"/>
          <p:cNvGrpSpPr>
            <a:grpSpLocks/>
          </p:cNvGrpSpPr>
          <p:nvPr/>
        </p:nvGrpSpPr>
        <p:grpSpPr bwMode="auto">
          <a:xfrm>
            <a:off x="4733925" y="2203450"/>
            <a:ext cx="3954463" cy="877888"/>
            <a:chOff x="4545730" y="1328822"/>
            <a:chExt cx="3954134" cy="877859"/>
          </a:xfrm>
        </p:grpSpPr>
        <p:sp>
          <p:nvSpPr>
            <p:cNvPr id="1937" name="Rectangle 1936"/>
            <p:cNvSpPr/>
            <p:nvPr/>
          </p:nvSpPr>
          <p:spPr bwMode="auto">
            <a:xfrm>
              <a:off x="4560017" y="1328822"/>
              <a:ext cx="3939847" cy="877859"/>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anchor="ctr" anchorCtr="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ct val="50000"/>
                </a:spcBef>
                <a:defRPr/>
              </a:pPr>
              <a:endParaRPr lang="en-US" altLang="zh-CN" sz="2400" smtClean="0">
                <a:solidFill>
                  <a:srgbClr val="000000"/>
                </a:solidFill>
                <a:latin typeface="Trebuchet MS" panose="020B0603020202020204" pitchFamily="34" charset="0"/>
                <a:cs typeface="Arial" panose="020B0604020202020204" pitchFamily="34" charset="0"/>
              </a:endParaRPr>
            </a:p>
          </p:txBody>
        </p:sp>
        <p:grpSp>
          <p:nvGrpSpPr>
            <p:cNvPr id="204395" name="Group 1486"/>
            <p:cNvGrpSpPr>
              <a:grpSpLocks/>
            </p:cNvGrpSpPr>
            <p:nvPr/>
          </p:nvGrpSpPr>
          <p:grpSpPr bwMode="auto">
            <a:xfrm>
              <a:off x="4545730" y="1393547"/>
              <a:ext cx="463081" cy="747517"/>
              <a:chOff x="3940698" y="1394549"/>
              <a:chExt cx="463081" cy="747517"/>
            </a:xfrm>
          </p:grpSpPr>
          <p:sp>
            <p:nvSpPr>
              <p:cNvPr id="204480" name="Rectangle 2022"/>
              <p:cNvSpPr>
                <a:spLocks noChangeArrowheads="1"/>
              </p:cNvSpPr>
              <p:nvPr/>
            </p:nvSpPr>
            <p:spPr bwMode="auto">
              <a:xfrm>
                <a:off x="4004141" y="1394549"/>
                <a:ext cx="336195" cy="747517"/>
              </a:xfrm>
              <a:prstGeom prst="rect">
                <a:avLst/>
              </a:prstGeom>
              <a:solidFill>
                <a:srgbClr val="8B9CC3"/>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481" name="TextBox 2023"/>
              <p:cNvSpPr txBox="1">
                <a:spLocks noChangeArrowheads="1"/>
              </p:cNvSpPr>
              <p:nvPr/>
            </p:nvSpPr>
            <p:spPr bwMode="auto">
              <a:xfrm>
                <a:off x="3940698" y="1622113"/>
                <a:ext cx="463081"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300">
                    <a:solidFill>
                      <a:srgbClr val="000000"/>
                    </a:solidFill>
                    <a:latin typeface="Myriad Pro Black" charset="0"/>
                    <a:ea typeface="MS PGothic" pitchFamily="34" charset="-128"/>
                  </a:rPr>
                  <a:t>Tex</a:t>
                </a:r>
              </a:p>
            </p:txBody>
          </p:sp>
        </p:grpSp>
        <p:grpSp>
          <p:nvGrpSpPr>
            <p:cNvPr id="204396" name="Group 1428"/>
            <p:cNvGrpSpPr>
              <a:grpSpLocks/>
            </p:cNvGrpSpPr>
            <p:nvPr/>
          </p:nvGrpSpPr>
          <p:grpSpPr bwMode="auto">
            <a:xfrm>
              <a:off x="4993845" y="1389648"/>
              <a:ext cx="1114185" cy="751417"/>
              <a:chOff x="517764" y="1384300"/>
              <a:chExt cx="1114185" cy="751417"/>
            </a:xfrm>
          </p:grpSpPr>
          <p:sp>
            <p:nvSpPr>
              <p:cNvPr id="1996" name="Rectangle 1995"/>
              <p:cNvSpPr/>
              <p:nvPr/>
            </p:nvSpPr>
            <p:spPr bwMode="auto">
              <a:xfrm>
                <a:off x="517287" y="1383797"/>
                <a:ext cx="1114332" cy="752450"/>
              </a:xfrm>
              <a:prstGeom prst="rect">
                <a:avLst/>
              </a:prstGeom>
              <a:solidFill>
                <a:schemeClr val="bg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anchor="ctr" anchorCtr="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ct val="50000"/>
                  </a:spcBef>
                  <a:defRPr/>
                </a:pPr>
                <a:endParaRPr lang="en-US" altLang="zh-CN" sz="2400" smtClean="0">
                  <a:solidFill>
                    <a:srgbClr val="000000"/>
                  </a:solidFill>
                  <a:latin typeface="Trebuchet MS" panose="020B0603020202020204" pitchFamily="34" charset="0"/>
                  <a:cs typeface="Arial" panose="020B0604020202020204" pitchFamily="34" charset="0"/>
                </a:endParaRPr>
              </a:p>
            </p:txBody>
          </p:sp>
          <p:sp>
            <p:nvSpPr>
              <p:cNvPr id="204454" name="Rectangle 1996"/>
              <p:cNvSpPr>
                <a:spLocks noChangeArrowheads="1"/>
              </p:cNvSpPr>
              <p:nvPr/>
            </p:nvSpPr>
            <p:spPr bwMode="auto">
              <a:xfrm>
                <a:off x="725801" y="1433925"/>
                <a:ext cx="698111" cy="137160"/>
              </a:xfrm>
              <a:prstGeom prst="rect">
                <a:avLst/>
              </a:prstGeom>
              <a:solidFill>
                <a:srgbClr val="DA581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455" name="Rectangle 1997"/>
              <p:cNvSpPr>
                <a:spLocks noChangeArrowheads="1"/>
              </p:cNvSpPr>
              <p:nvPr/>
            </p:nvSpPr>
            <p:spPr bwMode="auto">
              <a:xfrm>
                <a:off x="567050" y="1950358"/>
                <a:ext cx="1015612" cy="137160"/>
              </a:xfrm>
              <a:prstGeom prst="rect">
                <a:avLst/>
              </a:prstGeom>
              <a:solidFill>
                <a:srgbClr val="AEC3F5"/>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456" name="Rectangle 1998"/>
              <p:cNvSpPr>
                <a:spLocks noChangeArrowheads="1"/>
              </p:cNvSpPr>
              <p:nvPr/>
            </p:nvSpPr>
            <p:spPr bwMode="auto">
              <a:xfrm>
                <a:off x="566747"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457" name="Rectangle 1999"/>
              <p:cNvSpPr>
                <a:spLocks noChangeArrowheads="1"/>
              </p:cNvSpPr>
              <p:nvPr/>
            </p:nvSpPr>
            <p:spPr bwMode="auto">
              <a:xfrm>
                <a:off x="601782"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458" name="Rectangle 2000"/>
              <p:cNvSpPr>
                <a:spLocks noChangeArrowheads="1"/>
              </p:cNvSpPr>
              <p:nvPr/>
            </p:nvSpPr>
            <p:spPr bwMode="auto">
              <a:xfrm>
                <a:off x="693857"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459" name="Rectangle 2001"/>
              <p:cNvSpPr>
                <a:spLocks noChangeArrowheads="1"/>
              </p:cNvSpPr>
              <p:nvPr/>
            </p:nvSpPr>
            <p:spPr bwMode="auto">
              <a:xfrm>
                <a:off x="830272"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460" name="Rectangle 2002"/>
              <p:cNvSpPr>
                <a:spLocks noChangeArrowheads="1"/>
              </p:cNvSpPr>
              <p:nvPr/>
            </p:nvSpPr>
            <p:spPr bwMode="auto">
              <a:xfrm>
                <a:off x="865307"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461" name="Rectangle 2003"/>
              <p:cNvSpPr>
                <a:spLocks noChangeArrowheads="1"/>
              </p:cNvSpPr>
              <p:nvPr/>
            </p:nvSpPr>
            <p:spPr bwMode="auto">
              <a:xfrm>
                <a:off x="957382"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462" name="Rectangle 2004"/>
              <p:cNvSpPr>
                <a:spLocks noChangeArrowheads="1"/>
              </p:cNvSpPr>
              <p:nvPr/>
            </p:nvSpPr>
            <p:spPr bwMode="auto">
              <a:xfrm>
                <a:off x="1093797"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463" name="Rectangle 2005"/>
              <p:cNvSpPr>
                <a:spLocks noChangeArrowheads="1"/>
              </p:cNvSpPr>
              <p:nvPr/>
            </p:nvSpPr>
            <p:spPr bwMode="auto">
              <a:xfrm>
                <a:off x="1128832"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464" name="Rectangle 2006"/>
              <p:cNvSpPr>
                <a:spLocks noChangeArrowheads="1"/>
              </p:cNvSpPr>
              <p:nvPr/>
            </p:nvSpPr>
            <p:spPr bwMode="auto">
              <a:xfrm>
                <a:off x="1220907"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465" name="Rectangle 2007"/>
              <p:cNvSpPr>
                <a:spLocks noChangeArrowheads="1"/>
              </p:cNvSpPr>
              <p:nvPr/>
            </p:nvSpPr>
            <p:spPr bwMode="auto">
              <a:xfrm>
                <a:off x="1357322"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466" name="Rectangle 2008"/>
              <p:cNvSpPr>
                <a:spLocks noChangeArrowheads="1"/>
              </p:cNvSpPr>
              <p:nvPr/>
            </p:nvSpPr>
            <p:spPr bwMode="auto">
              <a:xfrm>
                <a:off x="1392357"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467" name="Rectangle 2009"/>
              <p:cNvSpPr>
                <a:spLocks noChangeArrowheads="1"/>
              </p:cNvSpPr>
              <p:nvPr/>
            </p:nvSpPr>
            <p:spPr bwMode="auto">
              <a:xfrm>
                <a:off x="1484432"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468" name="Rectangle 2010"/>
              <p:cNvSpPr>
                <a:spLocks noChangeArrowheads="1"/>
              </p:cNvSpPr>
              <p:nvPr/>
            </p:nvSpPr>
            <p:spPr bwMode="auto">
              <a:xfrm>
                <a:off x="566747"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469" name="Rectangle 2011"/>
              <p:cNvSpPr>
                <a:spLocks noChangeArrowheads="1"/>
              </p:cNvSpPr>
              <p:nvPr/>
            </p:nvSpPr>
            <p:spPr bwMode="auto">
              <a:xfrm>
                <a:off x="601782"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470" name="Rectangle 2012"/>
              <p:cNvSpPr>
                <a:spLocks noChangeArrowheads="1"/>
              </p:cNvSpPr>
              <p:nvPr/>
            </p:nvSpPr>
            <p:spPr bwMode="auto">
              <a:xfrm>
                <a:off x="693857"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471" name="Rectangle 2013"/>
              <p:cNvSpPr>
                <a:spLocks noChangeArrowheads="1"/>
              </p:cNvSpPr>
              <p:nvPr/>
            </p:nvSpPr>
            <p:spPr bwMode="auto">
              <a:xfrm>
                <a:off x="830272"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472" name="Rectangle 2014"/>
              <p:cNvSpPr>
                <a:spLocks noChangeArrowheads="1"/>
              </p:cNvSpPr>
              <p:nvPr/>
            </p:nvSpPr>
            <p:spPr bwMode="auto">
              <a:xfrm>
                <a:off x="865307"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473" name="Rectangle 2015"/>
              <p:cNvSpPr>
                <a:spLocks noChangeArrowheads="1"/>
              </p:cNvSpPr>
              <p:nvPr/>
            </p:nvSpPr>
            <p:spPr bwMode="auto">
              <a:xfrm>
                <a:off x="957382"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474" name="Rectangle 2016"/>
              <p:cNvSpPr>
                <a:spLocks noChangeArrowheads="1"/>
              </p:cNvSpPr>
              <p:nvPr/>
            </p:nvSpPr>
            <p:spPr bwMode="auto">
              <a:xfrm>
                <a:off x="1093797"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475" name="Rectangle 2017"/>
              <p:cNvSpPr>
                <a:spLocks noChangeArrowheads="1"/>
              </p:cNvSpPr>
              <p:nvPr/>
            </p:nvSpPr>
            <p:spPr bwMode="auto">
              <a:xfrm>
                <a:off x="1128832"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476" name="Rectangle 2018"/>
              <p:cNvSpPr>
                <a:spLocks noChangeArrowheads="1"/>
              </p:cNvSpPr>
              <p:nvPr/>
            </p:nvSpPr>
            <p:spPr bwMode="auto">
              <a:xfrm>
                <a:off x="1220907"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477" name="Rectangle 2019"/>
              <p:cNvSpPr>
                <a:spLocks noChangeArrowheads="1"/>
              </p:cNvSpPr>
              <p:nvPr/>
            </p:nvSpPr>
            <p:spPr bwMode="auto">
              <a:xfrm>
                <a:off x="1357322"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478" name="Rectangle 2020"/>
              <p:cNvSpPr>
                <a:spLocks noChangeArrowheads="1"/>
              </p:cNvSpPr>
              <p:nvPr/>
            </p:nvSpPr>
            <p:spPr bwMode="auto">
              <a:xfrm>
                <a:off x="1392357"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479" name="Rectangle 2021"/>
              <p:cNvSpPr>
                <a:spLocks noChangeArrowheads="1"/>
              </p:cNvSpPr>
              <p:nvPr/>
            </p:nvSpPr>
            <p:spPr bwMode="auto">
              <a:xfrm>
                <a:off x="1484432"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204397" name="Group 1429"/>
            <p:cNvGrpSpPr>
              <a:grpSpLocks/>
            </p:cNvGrpSpPr>
            <p:nvPr/>
          </p:nvGrpSpPr>
          <p:grpSpPr bwMode="auto">
            <a:xfrm>
              <a:off x="6162245" y="1394996"/>
              <a:ext cx="1114185" cy="751417"/>
              <a:chOff x="517764" y="1384300"/>
              <a:chExt cx="1114185" cy="751417"/>
            </a:xfrm>
          </p:grpSpPr>
          <p:sp>
            <p:nvSpPr>
              <p:cNvPr id="1969" name="Rectangle 1968"/>
              <p:cNvSpPr/>
              <p:nvPr/>
            </p:nvSpPr>
            <p:spPr bwMode="auto">
              <a:xfrm>
                <a:off x="517189" y="1384799"/>
                <a:ext cx="1114332" cy="750863"/>
              </a:xfrm>
              <a:prstGeom prst="rect">
                <a:avLst/>
              </a:prstGeom>
              <a:solidFill>
                <a:schemeClr val="bg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anchor="ctr" anchorCtr="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ct val="50000"/>
                  </a:spcBef>
                  <a:defRPr/>
                </a:pPr>
                <a:endParaRPr lang="en-US" altLang="zh-CN" sz="2400" smtClean="0">
                  <a:solidFill>
                    <a:srgbClr val="000000"/>
                  </a:solidFill>
                  <a:latin typeface="Trebuchet MS" panose="020B0603020202020204" pitchFamily="34" charset="0"/>
                  <a:cs typeface="Arial" panose="020B0604020202020204" pitchFamily="34" charset="0"/>
                </a:endParaRPr>
              </a:p>
            </p:txBody>
          </p:sp>
          <p:sp>
            <p:nvSpPr>
              <p:cNvPr id="204427" name="Rectangle 1969"/>
              <p:cNvSpPr>
                <a:spLocks noChangeArrowheads="1"/>
              </p:cNvSpPr>
              <p:nvPr/>
            </p:nvSpPr>
            <p:spPr bwMode="auto">
              <a:xfrm>
                <a:off x="725801" y="1433925"/>
                <a:ext cx="698111" cy="137160"/>
              </a:xfrm>
              <a:prstGeom prst="rect">
                <a:avLst/>
              </a:prstGeom>
              <a:solidFill>
                <a:srgbClr val="DA581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428" name="Rectangle 1970"/>
              <p:cNvSpPr>
                <a:spLocks noChangeArrowheads="1"/>
              </p:cNvSpPr>
              <p:nvPr/>
            </p:nvSpPr>
            <p:spPr bwMode="auto">
              <a:xfrm>
                <a:off x="567050" y="1950358"/>
                <a:ext cx="1015612" cy="137160"/>
              </a:xfrm>
              <a:prstGeom prst="rect">
                <a:avLst/>
              </a:prstGeom>
              <a:solidFill>
                <a:srgbClr val="AEC3F5"/>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429" name="Rectangle 1971"/>
              <p:cNvSpPr>
                <a:spLocks noChangeArrowheads="1"/>
              </p:cNvSpPr>
              <p:nvPr/>
            </p:nvSpPr>
            <p:spPr bwMode="auto">
              <a:xfrm>
                <a:off x="566747"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430" name="Rectangle 1972"/>
              <p:cNvSpPr>
                <a:spLocks noChangeArrowheads="1"/>
              </p:cNvSpPr>
              <p:nvPr/>
            </p:nvSpPr>
            <p:spPr bwMode="auto">
              <a:xfrm>
                <a:off x="601782"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431" name="Rectangle 1973"/>
              <p:cNvSpPr>
                <a:spLocks noChangeArrowheads="1"/>
              </p:cNvSpPr>
              <p:nvPr/>
            </p:nvSpPr>
            <p:spPr bwMode="auto">
              <a:xfrm>
                <a:off x="693857"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432" name="Rectangle 1974"/>
              <p:cNvSpPr>
                <a:spLocks noChangeArrowheads="1"/>
              </p:cNvSpPr>
              <p:nvPr/>
            </p:nvSpPr>
            <p:spPr bwMode="auto">
              <a:xfrm>
                <a:off x="830272"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433" name="Rectangle 1975"/>
              <p:cNvSpPr>
                <a:spLocks noChangeArrowheads="1"/>
              </p:cNvSpPr>
              <p:nvPr/>
            </p:nvSpPr>
            <p:spPr bwMode="auto">
              <a:xfrm>
                <a:off x="865307"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434" name="Rectangle 1976"/>
              <p:cNvSpPr>
                <a:spLocks noChangeArrowheads="1"/>
              </p:cNvSpPr>
              <p:nvPr/>
            </p:nvSpPr>
            <p:spPr bwMode="auto">
              <a:xfrm>
                <a:off x="957382"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435" name="Rectangle 1977"/>
              <p:cNvSpPr>
                <a:spLocks noChangeArrowheads="1"/>
              </p:cNvSpPr>
              <p:nvPr/>
            </p:nvSpPr>
            <p:spPr bwMode="auto">
              <a:xfrm>
                <a:off x="1093797"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436" name="Rectangle 1978"/>
              <p:cNvSpPr>
                <a:spLocks noChangeArrowheads="1"/>
              </p:cNvSpPr>
              <p:nvPr/>
            </p:nvSpPr>
            <p:spPr bwMode="auto">
              <a:xfrm>
                <a:off x="1128832"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437" name="Rectangle 1979"/>
              <p:cNvSpPr>
                <a:spLocks noChangeArrowheads="1"/>
              </p:cNvSpPr>
              <p:nvPr/>
            </p:nvSpPr>
            <p:spPr bwMode="auto">
              <a:xfrm>
                <a:off x="1220907"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438" name="Rectangle 1980"/>
              <p:cNvSpPr>
                <a:spLocks noChangeArrowheads="1"/>
              </p:cNvSpPr>
              <p:nvPr/>
            </p:nvSpPr>
            <p:spPr bwMode="auto">
              <a:xfrm>
                <a:off x="1357322"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439" name="Rectangle 1981"/>
              <p:cNvSpPr>
                <a:spLocks noChangeArrowheads="1"/>
              </p:cNvSpPr>
              <p:nvPr/>
            </p:nvSpPr>
            <p:spPr bwMode="auto">
              <a:xfrm>
                <a:off x="1392357"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440" name="Rectangle 1982"/>
              <p:cNvSpPr>
                <a:spLocks noChangeArrowheads="1"/>
              </p:cNvSpPr>
              <p:nvPr/>
            </p:nvSpPr>
            <p:spPr bwMode="auto">
              <a:xfrm>
                <a:off x="1484432"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441" name="Rectangle 1983"/>
              <p:cNvSpPr>
                <a:spLocks noChangeArrowheads="1"/>
              </p:cNvSpPr>
              <p:nvPr/>
            </p:nvSpPr>
            <p:spPr bwMode="auto">
              <a:xfrm>
                <a:off x="566747"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442" name="Rectangle 1984"/>
              <p:cNvSpPr>
                <a:spLocks noChangeArrowheads="1"/>
              </p:cNvSpPr>
              <p:nvPr/>
            </p:nvSpPr>
            <p:spPr bwMode="auto">
              <a:xfrm>
                <a:off x="601782"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443" name="Rectangle 1985"/>
              <p:cNvSpPr>
                <a:spLocks noChangeArrowheads="1"/>
              </p:cNvSpPr>
              <p:nvPr/>
            </p:nvSpPr>
            <p:spPr bwMode="auto">
              <a:xfrm>
                <a:off x="693857"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444" name="Rectangle 1986"/>
              <p:cNvSpPr>
                <a:spLocks noChangeArrowheads="1"/>
              </p:cNvSpPr>
              <p:nvPr/>
            </p:nvSpPr>
            <p:spPr bwMode="auto">
              <a:xfrm>
                <a:off x="830272"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445" name="Rectangle 1987"/>
              <p:cNvSpPr>
                <a:spLocks noChangeArrowheads="1"/>
              </p:cNvSpPr>
              <p:nvPr/>
            </p:nvSpPr>
            <p:spPr bwMode="auto">
              <a:xfrm>
                <a:off x="865307"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446" name="Rectangle 1988"/>
              <p:cNvSpPr>
                <a:spLocks noChangeArrowheads="1"/>
              </p:cNvSpPr>
              <p:nvPr/>
            </p:nvSpPr>
            <p:spPr bwMode="auto">
              <a:xfrm>
                <a:off x="957382"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447" name="Rectangle 1989"/>
              <p:cNvSpPr>
                <a:spLocks noChangeArrowheads="1"/>
              </p:cNvSpPr>
              <p:nvPr/>
            </p:nvSpPr>
            <p:spPr bwMode="auto">
              <a:xfrm>
                <a:off x="1093797"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448" name="Rectangle 1990"/>
              <p:cNvSpPr>
                <a:spLocks noChangeArrowheads="1"/>
              </p:cNvSpPr>
              <p:nvPr/>
            </p:nvSpPr>
            <p:spPr bwMode="auto">
              <a:xfrm>
                <a:off x="1128832"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449" name="Rectangle 1991"/>
              <p:cNvSpPr>
                <a:spLocks noChangeArrowheads="1"/>
              </p:cNvSpPr>
              <p:nvPr/>
            </p:nvSpPr>
            <p:spPr bwMode="auto">
              <a:xfrm>
                <a:off x="1220907"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450" name="Rectangle 1992"/>
              <p:cNvSpPr>
                <a:spLocks noChangeArrowheads="1"/>
              </p:cNvSpPr>
              <p:nvPr/>
            </p:nvSpPr>
            <p:spPr bwMode="auto">
              <a:xfrm>
                <a:off x="1357322"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451" name="Rectangle 1993"/>
              <p:cNvSpPr>
                <a:spLocks noChangeArrowheads="1"/>
              </p:cNvSpPr>
              <p:nvPr/>
            </p:nvSpPr>
            <p:spPr bwMode="auto">
              <a:xfrm>
                <a:off x="1392357"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452" name="Rectangle 1994"/>
              <p:cNvSpPr>
                <a:spLocks noChangeArrowheads="1"/>
              </p:cNvSpPr>
              <p:nvPr/>
            </p:nvSpPr>
            <p:spPr bwMode="auto">
              <a:xfrm>
                <a:off x="1484432"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204398" name="Group 1457"/>
            <p:cNvGrpSpPr>
              <a:grpSpLocks/>
            </p:cNvGrpSpPr>
            <p:nvPr/>
          </p:nvGrpSpPr>
          <p:grpSpPr bwMode="auto">
            <a:xfrm>
              <a:off x="7325297" y="1394996"/>
              <a:ext cx="1114185" cy="751417"/>
              <a:chOff x="517764" y="1384300"/>
              <a:chExt cx="1114185" cy="751417"/>
            </a:xfrm>
          </p:grpSpPr>
          <p:sp>
            <p:nvSpPr>
              <p:cNvPr id="1942" name="Rectangle 1941"/>
              <p:cNvSpPr/>
              <p:nvPr/>
            </p:nvSpPr>
            <p:spPr bwMode="auto">
              <a:xfrm>
                <a:off x="517679" y="1384799"/>
                <a:ext cx="1114332" cy="750863"/>
              </a:xfrm>
              <a:prstGeom prst="rect">
                <a:avLst/>
              </a:prstGeom>
              <a:solidFill>
                <a:schemeClr val="bg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anchor="ctr" anchorCtr="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ct val="50000"/>
                  </a:spcBef>
                  <a:defRPr/>
                </a:pPr>
                <a:endParaRPr lang="en-US" altLang="zh-CN" sz="2400" smtClean="0">
                  <a:solidFill>
                    <a:srgbClr val="000000"/>
                  </a:solidFill>
                  <a:latin typeface="Trebuchet MS" panose="020B0603020202020204" pitchFamily="34" charset="0"/>
                  <a:cs typeface="Arial" panose="020B0604020202020204" pitchFamily="34" charset="0"/>
                </a:endParaRPr>
              </a:p>
            </p:txBody>
          </p:sp>
          <p:sp>
            <p:nvSpPr>
              <p:cNvPr id="204400" name="Rectangle 1942"/>
              <p:cNvSpPr>
                <a:spLocks noChangeArrowheads="1"/>
              </p:cNvSpPr>
              <p:nvPr/>
            </p:nvSpPr>
            <p:spPr bwMode="auto">
              <a:xfrm>
                <a:off x="725801" y="1433925"/>
                <a:ext cx="698111" cy="137160"/>
              </a:xfrm>
              <a:prstGeom prst="rect">
                <a:avLst/>
              </a:prstGeom>
              <a:solidFill>
                <a:srgbClr val="DA581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401" name="Rectangle 1943"/>
              <p:cNvSpPr>
                <a:spLocks noChangeArrowheads="1"/>
              </p:cNvSpPr>
              <p:nvPr/>
            </p:nvSpPr>
            <p:spPr bwMode="auto">
              <a:xfrm>
                <a:off x="567050" y="1950358"/>
                <a:ext cx="1015612" cy="137160"/>
              </a:xfrm>
              <a:prstGeom prst="rect">
                <a:avLst/>
              </a:prstGeom>
              <a:solidFill>
                <a:srgbClr val="AEC3F5"/>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402" name="Rectangle 1944"/>
              <p:cNvSpPr>
                <a:spLocks noChangeArrowheads="1"/>
              </p:cNvSpPr>
              <p:nvPr/>
            </p:nvSpPr>
            <p:spPr bwMode="auto">
              <a:xfrm>
                <a:off x="566747"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403" name="Rectangle 1945"/>
              <p:cNvSpPr>
                <a:spLocks noChangeArrowheads="1"/>
              </p:cNvSpPr>
              <p:nvPr/>
            </p:nvSpPr>
            <p:spPr bwMode="auto">
              <a:xfrm>
                <a:off x="601782"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404" name="Rectangle 1946"/>
              <p:cNvSpPr>
                <a:spLocks noChangeArrowheads="1"/>
              </p:cNvSpPr>
              <p:nvPr/>
            </p:nvSpPr>
            <p:spPr bwMode="auto">
              <a:xfrm>
                <a:off x="693857"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405" name="Rectangle 1947"/>
              <p:cNvSpPr>
                <a:spLocks noChangeArrowheads="1"/>
              </p:cNvSpPr>
              <p:nvPr/>
            </p:nvSpPr>
            <p:spPr bwMode="auto">
              <a:xfrm>
                <a:off x="830272"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406" name="Rectangle 1948"/>
              <p:cNvSpPr>
                <a:spLocks noChangeArrowheads="1"/>
              </p:cNvSpPr>
              <p:nvPr/>
            </p:nvSpPr>
            <p:spPr bwMode="auto">
              <a:xfrm>
                <a:off x="865307"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407" name="Rectangle 1949"/>
              <p:cNvSpPr>
                <a:spLocks noChangeArrowheads="1"/>
              </p:cNvSpPr>
              <p:nvPr/>
            </p:nvSpPr>
            <p:spPr bwMode="auto">
              <a:xfrm>
                <a:off x="957382"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408" name="Rectangle 1950"/>
              <p:cNvSpPr>
                <a:spLocks noChangeArrowheads="1"/>
              </p:cNvSpPr>
              <p:nvPr/>
            </p:nvSpPr>
            <p:spPr bwMode="auto">
              <a:xfrm>
                <a:off x="1093797"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409" name="Rectangle 1951"/>
              <p:cNvSpPr>
                <a:spLocks noChangeArrowheads="1"/>
              </p:cNvSpPr>
              <p:nvPr/>
            </p:nvSpPr>
            <p:spPr bwMode="auto">
              <a:xfrm>
                <a:off x="1128832"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410" name="Rectangle 1952"/>
              <p:cNvSpPr>
                <a:spLocks noChangeArrowheads="1"/>
              </p:cNvSpPr>
              <p:nvPr/>
            </p:nvSpPr>
            <p:spPr bwMode="auto">
              <a:xfrm>
                <a:off x="1220907"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411" name="Rectangle 1953"/>
              <p:cNvSpPr>
                <a:spLocks noChangeArrowheads="1"/>
              </p:cNvSpPr>
              <p:nvPr/>
            </p:nvSpPr>
            <p:spPr bwMode="auto">
              <a:xfrm>
                <a:off x="1357322"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412" name="Rectangle 1954"/>
              <p:cNvSpPr>
                <a:spLocks noChangeArrowheads="1"/>
              </p:cNvSpPr>
              <p:nvPr/>
            </p:nvSpPr>
            <p:spPr bwMode="auto">
              <a:xfrm>
                <a:off x="1392357"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413" name="Rectangle 1955"/>
              <p:cNvSpPr>
                <a:spLocks noChangeArrowheads="1"/>
              </p:cNvSpPr>
              <p:nvPr/>
            </p:nvSpPr>
            <p:spPr bwMode="auto">
              <a:xfrm>
                <a:off x="1484432"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414" name="Rectangle 1956"/>
              <p:cNvSpPr>
                <a:spLocks noChangeArrowheads="1"/>
              </p:cNvSpPr>
              <p:nvPr/>
            </p:nvSpPr>
            <p:spPr bwMode="auto">
              <a:xfrm>
                <a:off x="566747"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415" name="Rectangle 1957"/>
              <p:cNvSpPr>
                <a:spLocks noChangeArrowheads="1"/>
              </p:cNvSpPr>
              <p:nvPr/>
            </p:nvSpPr>
            <p:spPr bwMode="auto">
              <a:xfrm>
                <a:off x="601782"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416" name="Rectangle 1958"/>
              <p:cNvSpPr>
                <a:spLocks noChangeArrowheads="1"/>
              </p:cNvSpPr>
              <p:nvPr/>
            </p:nvSpPr>
            <p:spPr bwMode="auto">
              <a:xfrm>
                <a:off x="693857"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417" name="Rectangle 1959"/>
              <p:cNvSpPr>
                <a:spLocks noChangeArrowheads="1"/>
              </p:cNvSpPr>
              <p:nvPr/>
            </p:nvSpPr>
            <p:spPr bwMode="auto">
              <a:xfrm>
                <a:off x="830272"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418" name="Rectangle 1960"/>
              <p:cNvSpPr>
                <a:spLocks noChangeArrowheads="1"/>
              </p:cNvSpPr>
              <p:nvPr/>
            </p:nvSpPr>
            <p:spPr bwMode="auto">
              <a:xfrm>
                <a:off x="865307"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419" name="Rectangle 1961"/>
              <p:cNvSpPr>
                <a:spLocks noChangeArrowheads="1"/>
              </p:cNvSpPr>
              <p:nvPr/>
            </p:nvSpPr>
            <p:spPr bwMode="auto">
              <a:xfrm>
                <a:off x="957382"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420" name="Rectangle 1962"/>
              <p:cNvSpPr>
                <a:spLocks noChangeArrowheads="1"/>
              </p:cNvSpPr>
              <p:nvPr/>
            </p:nvSpPr>
            <p:spPr bwMode="auto">
              <a:xfrm>
                <a:off x="1093797"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421" name="Rectangle 1963"/>
              <p:cNvSpPr>
                <a:spLocks noChangeArrowheads="1"/>
              </p:cNvSpPr>
              <p:nvPr/>
            </p:nvSpPr>
            <p:spPr bwMode="auto">
              <a:xfrm>
                <a:off x="1128832"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422" name="Rectangle 1964"/>
              <p:cNvSpPr>
                <a:spLocks noChangeArrowheads="1"/>
              </p:cNvSpPr>
              <p:nvPr/>
            </p:nvSpPr>
            <p:spPr bwMode="auto">
              <a:xfrm>
                <a:off x="1220907"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423" name="Rectangle 1965"/>
              <p:cNvSpPr>
                <a:spLocks noChangeArrowheads="1"/>
              </p:cNvSpPr>
              <p:nvPr/>
            </p:nvSpPr>
            <p:spPr bwMode="auto">
              <a:xfrm>
                <a:off x="1357322"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424" name="Rectangle 1966"/>
              <p:cNvSpPr>
                <a:spLocks noChangeArrowheads="1"/>
              </p:cNvSpPr>
              <p:nvPr/>
            </p:nvSpPr>
            <p:spPr bwMode="auto">
              <a:xfrm>
                <a:off x="1392357"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425" name="Rectangle 1967"/>
              <p:cNvSpPr>
                <a:spLocks noChangeArrowheads="1"/>
              </p:cNvSpPr>
              <p:nvPr/>
            </p:nvSpPr>
            <p:spPr bwMode="auto">
              <a:xfrm>
                <a:off x="1484432"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grpSp>
        <p:nvGrpSpPr>
          <p:cNvPr id="203816" name="Group 2024"/>
          <p:cNvGrpSpPr>
            <a:grpSpLocks/>
          </p:cNvGrpSpPr>
          <p:nvPr/>
        </p:nvGrpSpPr>
        <p:grpSpPr bwMode="auto">
          <a:xfrm>
            <a:off x="4733925" y="3082925"/>
            <a:ext cx="3954463" cy="877888"/>
            <a:chOff x="4545730" y="1328822"/>
            <a:chExt cx="3954134" cy="877859"/>
          </a:xfrm>
        </p:grpSpPr>
        <p:sp>
          <p:nvSpPr>
            <p:cNvPr id="2026" name="Rectangle 2025"/>
            <p:cNvSpPr/>
            <p:nvPr/>
          </p:nvSpPr>
          <p:spPr bwMode="auto">
            <a:xfrm>
              <a:off x="4560017" y="1328822"/>
              <a:ext cx="3939847" cy="877859"/>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anchor="ctr" anchorCtr="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ct val="50000"/>
                </a:spcBef>
                <a:defRPr/>
              </a:pPr>
              <a:endParaRPr lang="en-US" altLang="zh-CN" sz="2400" smtClean="0">
                <a:solidFill>
                  <a:srgbClr val="000000"/>
                </a:solidFill>
                <a:latin typeface="Trebuchet MS" panose="020B0603020202020204" pitchFamily="34" charset="0"/>
                <a:cs typeface="Arial" panose="020B0604020202020204" pitchFamily="34" charset="0"/>
              </a:endParaRPr>
            </a:p>
          </p:txBody>
        </p:sp>
        <p:grpSp>
          <p:nvGrpSpPr>
            <p:cNvPr id="204307" name="Group 1486"/>
            <p:cNvGrpSpPr>
              <a:grpSpLocks/>
            </p:cNvGrpSpPr>
            <p:nvPr/>
          </p:nvGrpSpPr>
          <p:grpSpPr bwMode="auto">
            <a:xfrm>
              <a:off x="4545730" y="1393547"/>
              <a:ext cx="463081" cy="747517"/>
              <a:chOff x="3940698" y="1394549"/>
              <a:chExt cx="463081" cy="747517"/>
            </a:xfrm>
          </p:grpSpPr>
          <p:sp>
            <p:nvSpPr>
              <p:cNvPr id="204392" name="Rectangle 2111"/>
              <p:cNvSpPr>
                <a:spLocks noChangeArrowheads="1"/>
              </p:cNvSpPr>
              <p:nvPr/>
            </p:nvSpPr>
            <p:spPr bwMode="auto">
              <a:xfrm>
                <a:off x="4004141" y="1394549"/>
                <a:ext cx="336195" cy="747517"/>
              </a:xfrm>
              <a:prstGeom prst="rect">
                <a:avLst/>
              </a:prstGeom>
              <a:solidFill>
                <a:srgbClr val="8B9CC3"/>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393" name="TextBox 2112"/>
              <p:cNvSpPr txBox="1">
                <a:spLocks noChangeArrowheads="1"/>
              </p:cNvSpPr>
              <p:nvPr/>
            </p:nvSpPr>
            <p:spPr bwMode="auto">
              <a:xfrm>
                <a:off x="3940698" y="1622113"/>
                <a:ext cx="463081"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300">
                    <a:solidFill>
                      <a:srgbClr val="000000"/>
                    </a:solidFill>
                    <a:latin typeface="Myriad Pro Black" charset="0"/>
                    <a:ea typeface="MS PGothic" pitchFamily="34" charset="-128"/>
                  </a:rPr>
                  <a:t>Tex</a:t>
                </a:r>
              </a:p>
            </p:txBody>
          </p:sp>
        </p:grpSp>
        <p:grpSp>
          <p:nvGrpSpPr>
            <p:cNvPr id="204308" name="Group 1428"/>
            <p:cNvGrpSpPr>
              <a:grpSpLocks/>
            </p:cNvGrpSpPr>
            <p:nvPr/>
          </p:nvGrpSpPr>
          <p:grpSpPr bwMode="auto">
            <a:xfrm>
              <a:off x="4993845" y="1389648"/>
              <a:ext cx="1114185" cy="751417"/>
              <a:chOff x="517764" y="1384300"/>
              <a:chExt cx="1114185" cy="751417"/>
            </a:xfrm>
          </p:grpSpPr>
          <p:sp>
            <p:nvSpPr>
              <p:cNvPr id="2085" name="Rectangle 2084"/>
              <p:cNvSpPr/>
              <p:nvPr/>
            </p:nvSpPr>
            <p:spPr bwMode="auto">
              <a:xfrm>
                <a:off x="517287" y="1383797"/>
                <a:ext cx="1114332" cy="752450"/>
              </a:xfrm>
              <a:prstGeom prst="rect">
                <a:avLst/>
              </a:prstGeom>
              <a:solidFill>
                <a:schemeClr val="bg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anchor="ctr" anchorCtr="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ct val="50000"/>
                  </a:spcBef>
                  <a:defRPr/>
                </a:pPr>
                <a:endParaRPr lang="en-US" altLang="zh-CN" sz="2400" smtClean="0">
                  <a:solidFill>
                    <a:srgbClr val="000000"/>
                  </a:solidFill>
                  <a:latin typeface="Trebuchet MS" panose="020B0603020202020204" pitchFamily="34" charset="0"/>
                  <a:cs typeface="Arial" panose="020B0604020202020204" pitchFamily="34" charset="0"/>
                </a:endParaRPr>
              </a:p>
            </p:txBody>
          </p:sp>
          <p:sp>
            <p:nvSpPr>
              <p:cNvPr id="204366" name="Rectangle 2085"/>
              <p:cNvSpPr>
                <a:spLocks noChangeArrowheads="1"/>
              </p:cNvSpPr>
              <p:nvPr/>
            </p:nvSpPr>
            <p:spPr bwMode="auto">
              <a:xfrm>
                <a:off x="725801" y="1433925"/>
                <a:ext cx="698111" cy="137160"/>
              </a:xfrm>
              <a:prstGeom prst="rect">
                <a:avLst/>
              </a:prstGeom>
              <a:solidFill>
                <a:srgbClr val="DA581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367" name="Rectangle 2086"/>
              <p:cNvSpPr>
                <a:spLocks noChangeArrowheads="1"/>
              </p:cNvSpPr>
              <p:nvPr/>
            </p:nvSpPr>
            <p:spPr bwMode="auto">
              <a:xfrm>
                <a:off x="567050" y="1950358"/>
                <a:ext cx="1015612" cy="137160"/>
              </a:xfrm>
              <a:prstGeom prst="rect">
                <a:avLst/>
              </a:prstGeom>
              <a:solidFill>
                <a:srgbClr val="AEC3F5"/>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368" name="Rectangle 2087"/>
              <p:cNvSpPr>
                <a:spLocks noChangeArrowheads="1"/>
              </p:cNvSpPr>
              <p:nvPr/>
            </p:nvSpPr>
            <p:spPr bwMode="auto">
              <a:xfrm>
                <a:off x="566747"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369" name="Rectangle 2088"/>
              <p:cNvSpPr>
                <a:spLocks noChangeArrowheads="1"/>
              </p:cNvSpPr>
              <p:nvPr/>
            </p:nvSpPr>
            <p:spPr bwMode="auto">
              <a:xfrm>
                <a:off x="601782"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370" name="Rectangle 2089"/>
              <p:cNvSpPr>
                <a:spLocks noChangeArrowheads="1"/>
              </p:cNvSpPr>
              <p:nvPr/>
            </p:nvSpPr>
            <p:spPr bwMode="auto">
              <a:xfrm>
                <a:off x="693857"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371" name="Rectangle 2090"/>
              <p:cNvSpPr>
                <a:spLocks noChangeArrowheads="1"/>
              </p:cNvSpPr>
              <p:nvPr/>
            </p:nvSpPr>
            <p:spPr bwMode="auto">
              <a:xfrm>
                <a:off x="830272"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372" name="Rectangle 2091"/>
              <p:cNvSpPr>
                <a:spLocks noChangeArrowheads="1"/>
              </p:cNvSpPr>
              <p:nvPr/>
            </p:nvSpPr>
            <p:spPr bwMode="auto">
              <a:xfrm>
                <a:off x="865307"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373" name="Rectangle 2092"/>
              <p:cNvSpPr>
                <a:spLocks noChangeArrowheads="1"/>
              </p:cNvSpPr>
              <p:nvPr/>
            </p:nvSpPr>
            <p:spPr bwMode="auto">
              <a:xfrm>
                <a:off x="957382"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374" name="Rectangle 2093"/>
              <p:cNvSpPr>
                <a:spLocks noChangeArrowheads="1"/>
              </p:cNvSpPr>
              <p:nvPr/>
            </p:nvSpPr>
            <p:spPr bwMode="auto">
              <a:xfrm>
                <a:off x="1093797"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375" name="Rectangle 2094"/>
              <p:cNvSpPr>
                <a:spLocks noChangeArrowheads="1"/>
              </p:cNvSpPr>
              <p:nvPr/>
            </p:nvSpPr>
            <p:spPr bwMode="auto">
              <a:xfrm>
                <a:off x="1128832"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376" name="Rectangle 2095"/>
              <p:cNvSpPr>
                <a:spLocks noChangeArrowheads="1"/>
              </p:cNvSpPr>
              <p:nvPr/>
            </p:nvSpPr>
            <p:spPr bwMode="auto">
              <a:xfrm>
                <a:off x="1220907"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377" name="Rectangle 2096"/>
              <p:cNvSpPr>
                <a:spLocks noChangeArrowheads="1"/>
              </p:cNvSpPr>
              <p:nvPr/>
            </p:nvSpPr>
            <p:spPr bwMode="auto">
              <a:xfrm>
                <a:off x="1357322"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378" name="Rectangle 2097"/>
              <p:cNvSpPr>
                <a:spLocks noChangeArrowheads="1"/>
              </p:cNvSpPr>
              <p:nvPr/>
            </p:nvSpPr>
            <p:spPr bwMode="auto">
              <a:xfrm>
                <a:off x="1392357"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379" name="Rectangle 2098"/>
              <p:cNvSpPr>
                <a:spLocks noChangeArrowheads="1"/>
              </p:cNvSpPr>
              <p:nvPr/>
            </p:nvSpPr>
            <p:spPr bwMode="auto">
              <a:xfrm>
                <a:off x="1484432"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380" name="Rectangle 2099"/>
              <p:cNvSpPr>
                <a:spLocks noChangeArrowheads="1"/>
              </p:cNvSpPr>
              <p:nvPr/>
            </p:nvSpPr>
            <p:spPr bwMode="auto">
              <a:xfrm>
                <a:off x="566747"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381" name="Rectangle 2100"/>
              <p:cNvSpPr>
                <a:spLocks noChangeArrowheads="1"/>
              </p:cNvSpPr>
              <p:nvPr/>
            </p:nvSpPr>
            <p:spPr bwMode="auto">
              <a:xfrm>
                <a:off x="601782"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382" name="Rectangle 2101"/>
              <p:cNvSpPr>
                <a:spLocks noChangeArrowheads="1"/>
              </p:cNvSpPr>
              <p:nvPr/>
            </p:nvSpPr>
            <p:spPr bwMode="auto">
              <a:xfrm>
                <a:off x="693857"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383" name="Rectangle 2102"/>
              <p:cNvSpPr>
                <a:spLocks noChangeArrowheads="1"/>
              </p:cNvSpPr>
              <p:nvPr/>
            </p:nvSpPr>
            <p:spPr bwMode="auto">
              <a:xfrm>
                <a:off x="830272"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384" name="Rectangle 2103"/>
              <p:cNvSpPr>
                <a:spLocks noChangeArrowheads="1"/>
              </p:cNvSpPr>
              <p:nvPr/>
            </p:nvSpPr>
            <p:spPr bwMode="auto">
              <a:xfrm>
                <a:off x="865307"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385" name="Rectangle 2104"/>
              <p:cNvSpPr>
                <a:spLocks noChangeArrowheads="1"/>
              </p:cNvSpPr>
              <p:nvPr/>
            </p:nvSpPr>
            <p:spPr bwMode="auto">
              <a:xfrm>
                <a:off x="957382"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386" name="Rectangle 2105"/>
              <p:cNvSpPr>
                <a:spLocks noChangeArrowheads="1"/>
              </p:cNvSpPr>
              <p:nvPr/>
            </p:nvSpPr>
            <p:spPr bwMode="auto">
              <a:xfrm>
                <a:off x="1093797"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387" name="Rectangle 2106"/>
              <p:cNvSpPr>
                <a:spLocks noChangeArrowheads="1"/>
              </p:cNvSpPr>
              <p:nvPr/>
            </p:nvSpPr>
            <p:spPr bwMode="auto">
              <a:xfrm>
                <a:off x="1128832"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388" name="Rectangle 2107"/>
              <p:cNvSpPr>
                <a:spLocks noChangeArrowheads="1"/>
              </p:cNvSpPr>
              <p:nvPr/>
            </p:nvSpPr>
            <p:spPr bwMode="auto">
              <a:xfrm>
                <a:off x="1220907"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389" name="Rectangle 2108"/>
              <p:cNvSpPr>
                <a:spLocks noChangeArrowheads="1"/>
              </p:cNvSpPr>
              <p:nvPr/>
            </p:nvSpPr>
            <p:spPr bwMode="auto">
              <a:xfrm>
                <a:off x="1357322"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390" name="Rectangle 2109"/>
              <p:cNvSpPr>
                <a:spLocks noChangeArrowheads="1"/>
              </p:cNvSpPr>
              <p:nvPr/>
            </p:nvSpPr>
            <p:spPr bwMode="auto">
              <a:xfrm>
                <a:off x="1392357"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391" name="Rectangle 2110"/>
              <p:cNvSpPr>
                <a:spLocks noChangeArrowheads="1"/>
              </p:cNvSpPr>
              <p:nvPr/>
            </p:nvSpPr>
            <p:spPr bwMode="auto">
              <a:xfrm>
                <a:off x="1484432"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204309" name="Group 1429"/>
            <p:cNvGrpSpPr>
              <a:grpSpLocks/>
            </p:cNvGrpSpPr>
            <p:nvPr/>
          </p:nvGrpSpPr>
          <p:grpSpPr bwMode="auto">
            <a:xfrm>
              <a:off x="6162245" y="1394996"/>
              <a:ext cx="1114185" cy="751417"/>
              <a:chOff x="517764" y="1384300"/>
              <a:chExt cx="1114185" cy="751417"/>
            </a:xfrm>
          </p:grpSpPr>
          <p:sp>
            <p:nvSpPr>
              <p:cNvPr id="2058" name="Rectangle 2057"/>
              <p:cNvSpPr/>
              <p:nvPr/>
            </p:nvSpPr>
            <p:spPr bwMode="auto">
              <a:xfrm>
                <a:off x="517189" y="1384799"/>
                <a:ext cx="1114332" cy="750863"/>
              </a:xfrm>
              <a:prstGeom prst="rect">
                <a:avLst/>
              </a:prstGeom>
              <a:solidFill>
                <a:schemeClr val="bg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anchor="ctr" anchorCtr="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ct val="50000"/>
                  </a:spcBef>
                  <a:defRPr/>
                </a:pPr>
                <a:endParaRPr lang="en-US" altLang="zh-CN" sz="2400" smtClean="0">
                  <a:solidFill>
                    <a:srgbClr val="000000"/>
                  </a:solidFill>
                  <a:latin typeface="Trebuchet MS" panose="020B0603020202020204" pitchFamily="34" charset="0"/>
                  <a:cs typeface="Arial" panose="020B0604020202020204" pitchFamily="34" charset="0"/>
                </a:endParaRPr>
              </a:p>
            </p:txBody>
          </p:sp>
          <p:sp>
            <p:nvSpPr>
              <p:cNvPr id="204339" name="Rectangle 2058"/>
              <p:cNvSpPr>
                <a:spLocks noChangeArrowheads="1"/>
              </p:cNvSpPr>
              <p:nvPr/>
            </p:nvSpPr>
            <p:spPr bwMode="auto">
              <a:xfrm>
                <a:off x="725801" y="1433925"/>
                <a:ext cx="698111" cy="137160"/>
              </a:xfrm>
              <a:prstGeom prst="rect">
                <a:avLst/>
              </a:prstGeom>
              <a:solidFill>
                <a:srgbClr val="DA581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340" name="Rectangle 2059"/>
              <p:cNvSpPr>
                <a:spLocks noChangeArrowheads="1"/>
              </p:cNvSpPr>
              <p:nvPr/>
            </p:nvSpPr>
            <p:spPr bwMode="auto">
              <a:xfrm>
                <a:off x="567050" y="1950358"/>
                <a:ext cx="1015612" cy="137160"/>
              </a:xfrm>
              <a:prstGeom prst="rect">
                <a:avLst/>
              </a:prstGeom>
              <a:solidFill>
                <a:srgbClr val="AEC3F5"/>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341" name="Rectangle 2060"/>
              <p:cNvSpPr>
                <a:spLocks noChangeArrowheads="1"/>
              </p:cNvSpPr>
              <p:nvPr/>
            </p:nvSpPr>
            <p:spPr bwMode="auto">
              <a:xfrm>
                <a:off x="566747"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342" name="Rectangle 2061"/>
              <p:cNvSpPr>
                <a:spLocks noChangeArrowheads="1"/>
              </p:cNvSpPr>
              <p:nvPr/>
            </p:nvSpPr>
            <p:spPr bwMode="auto">
              <a:xfrm>
                <a:off x="601782"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343" name="Rectangle 2062"/>
              <p:cNvSpPr>
                <a:spLocks noChangeArrowheads="1"/>
              </p:cNvSpPr>
              <p:nvPr/>
            </p:nvSpPr>
            <p:spPr bwMode="auto">
              <a:xfrm>
                <a:off x="693857"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344" name="Rectangle 2063"/>
              <p:cNvSpPr>
                <a:spLocks noChangeArrowheads="1"/>
              </p:cNvSpPr>
              <p:nvPr/>
            </p:nvSpPr>
            <p:spPr bwMode="auto">
              <a:xfrm>
                <a:off x="830272"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345" name="Rectangle 2064"/>
              <p:cNvSpPr>
                <a:spLocks noChangeArrowheads="1"/>
              </p:cNvSpPr>
              <p:nvPr/>
            </p:nvSpPr>
            <p:spPr bwMode="auto">
              <a:xfrm>
                <a:off x="865307"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346" name="Rectangle 2065"/>
              <p:cNvSpPr>
                <a:spLocks noChangeArrowheads="1"/>
              </p:cNvSpPr>
              <p:nvPr/>
            </p:nvSpPr>
            <p:spPr bwMode="auto">
              <a:xfrm>
                <a:off x="957382"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347" name="Rectangle 2066"/>
              <p:cNvSpPr>
                <a:spLocks noChangeArrowheads="1"/>
              </p:cNvSpPr>
              <p:nvPr/>
            </p:nvSpPr>
            <p:spPr bwMode="auto">
              <a:xfrm>
                <a:off x="1093797"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348" name="Rectangle 2067"/>
              <p:cNvSpPr>
                <a:spLocks noChangeArrowheads="1"/>
              </p:cNvSpPr>
              <p:nvPr/>
            </p:nvSpPr>
            <p:spPr bwMode="auto">
              <a:xfrm>
                <a:off x="1128832"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349" name="Rectangle 2068"/>
              <p:cNvSpPr>
                <a:spLocks noChangeArrowheads="1"/>
              </p:cNvSpPr>
              <p:nvPr/>
            </p:nvSpPr>
            <p:spPr bwMode="auto">
              <a:xfrm>
                <a:off x="1220907"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350" name="Rectangle 2069"/>
              <p:cNvSpPr>
                <a:spLocks noChangeArrowheads="1"/>
              </p:cNvSpPr>
              <p:nvPr/>
            </p:nvSpPr>
            <p:spPr bwMode="auto">
              <a:xfrm>
                <a:off x="1357322"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351" name="Rectangle 2070"/>
              <p:cNvSpPr>
                <a:spLocks noChangeArrowheads="1"/>
              </p:cNvSpPr>
              <p:nvPr/>
            </p:nvSpPr>
            <p:spPr bwMode="auto">
              <a:xfrm>
                <a:off x="1392357"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352" name="Rectangle 2071"/>
              <p:cNvSpPr>
                <a:spLocks noChangeArrowheads="1"/>
              </p:cNvSpPr>
              <p:nvPr/>
            </p:nvSpPr>
            <p:spPr bwMode="auto">
              <a:xfrm>
                <a:off x="1484432"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353" name="Rectangle 2072"/>
              <p:cNvSpPr>
                <a:spLocks noChangeArrowheads="1"/>
              </p:cNvSpPr>
              <p:nvPr/>
            </p:nvSpPr>
            <p:spPr bwMode="auto">
              <a:xfrm>
                <a:off x="566747"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354" name="Rectangle 2073"/>
              <p:cNvSpPr>
                <a:spLocks noChangeArrowheads="1"/>
              </p:cNvSpPr>
              <p:nvPr/>
            </p:nvSpPr>
            <p:spPr bwMode="auto">
              <a:xfrm>
                <a:off x="601782"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355" name="Rectangle 2074"/>
              <p:cNvSpPr>
                <a:spLocks noChangeArrowheads="1"/>
              </p:cNvSpPr>
              <p:nvPr/>
            </p:nvSpPr>
            <p:spPr bwMode="auto">
              <a:xfrm>
                <a:off x="693857"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356" name="Rectangle 2075"/>
              <p:cNvSpPr>
                <a:spLocks noChangeArrowheads="1"/>
              </p:cNvSpPr>
              <p:nvPr/>
            </p:nvSpPr>
            <p:spPr bwMode="auto">
              <a:xfrm>
                <a:off x="830272"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357" name="Rectangle 2076"/>
              <p:cNvSpPr>
                <a:spLocks noChangeArrowheads="1"/>
              </p:cNvSpPr>
              <p:nvPr/>
            </p:nvSpPr>
            <p:spPr bwMode="auto">
              <a:xfrm>
                <a:off x="865307"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358" name="Rectangle 2077"/>
              <p:cNvSpPr>
                <a:spLocks noChangeArrowheads="1"/>
              </p:cNvSpPr>
              <p:nvPr/>
            </p:nvSpPr>
            <p:spPr bwMode="auto">
              <a:xfrm>
                <a:off x="957382"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359" name="Rectangle 2078"/>
              <p:cNvSpPr>
                <a:spLocks noChangeArrowheads="1"/>
              </p:cNvSpPr>
              <p:nvPr/>
            </p:nvSpPr>
            <p:spPr bwMode="auto">
              <a:xfrm>
                <a:off x="1093797"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360" name="Rectangle 2079"/>
              <p:cNvSpPr>
                <a:spLocks noChangeArrowheads="1"/>
              </p:cNvSpPr>
              <p:nvPr/>
            </p:nvSpPr>
            <p:spPr bwMode="auto">
              <a:xfrm>
                <a:off x="1128832"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361" name="Rectangle 2080"/>
              <p:cNvSpPr>
                <a:spLocks noChangeArrowheads="1"/>
              </p:cNvSpPr>
              <p:nvPr/>
            </p:nvSpPr>
            <p:spPr bwMode="auto">
              <a:xfrm>
                <a:off x="1220907"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362" name="Rectangle 2081"/>
              <p:cNvSpPr>
                <a:spLocks noChangeArrowheads="1"/>
              </p:cNvSpPr>
              <p:nvPr/>
            </p:nvSpPr>
            <p:spPr bwMode="auto">
              <a:xfrm>
                <a:off x="1357322"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363" name="Rectangle 2082"/>
              <p:cNvSpPr>
                <a:spLocks noChangeArrowheads="1"/>
              </p:cNvSpPr>
              <p:nvPr/>
            </p:nvSpPr>
            <p:spPr bwMode="auto">
              <a:xfrm>
                <a:off x="1392357"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364" name="Rectangle 2083"/>
              <p:cNvSpPr>
                <a:spLocks noChangeArrowheads="1"/>
              </p:cNvSpPr>
              <p:nvPr/>
            </p:nvSpPr>
            <p:spPr bwMode="auto">
              <a:xfrm>
                <a:off x="1484432"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204310" name="Group 1457"/>
            <p:cNvGrpSpPr>
              <a:grpSpLocks/>
            </p:cNvGrpSpPr>
            <p:nvPr/>
          </p:nvGrpSpPr>
          <p:grpSpPr bwMode="auto">
            <a:xfrm>
              <a:off x="7325297" y="1394996"/>
              <a:ext cx="1114185" cy="751417"/>
              <a:chOff x="517764" y="1384300"/>
              <a:chExt cx="1114185" cy="751417"/>
            </a:xfrm>
          </p:grpSpPr>
          <p:sp>
            <p:nvSpPr>
              <p:cNvPr id="2031" name="Rectangle 2030"/>
              <p:cNvSpPr/>
              <p:nvPr/>
            </p:nvSpPr>
            <p:spPr bwMode="auto">
              <a:xfrm>
                <a:off x="517679" y="1384799"/>
                <a:ext cx="1114332" cy="750863"/>
              </a:xfrm>
              <a:prstGeom prst="rect">
                <a:avLst/>
              </a:prstGeom>
              <a:solidFill>
                <a:schemeClr val="bg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anchor="ctr" anchorCtr="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ct val="50000"/>
                  </a:spcBef>
                  <a:defRPr/>
                </a:pPr>
                <a:endParaRPr lang="en-US" altLang="zh-CN" sz="2400" smtClean="0">
                  <a:solidFill>
                    <a:srgbClr val="000000"/>
                  </a:solidFill>
                  <a:latin typeface="Trebuchet MS" panose="020B0603020202020204" pitchFamily="34" charset="0"/>
                  <a:cs typeface="Arial" panose="020B0604020202020204" pitchFamily="34" charset="0"/>
                </a:endParaRPr>
              </a:p>
            </p:txBody>
          </p:sp>
          <p:sp>
            <p:nvSpPr>
              <p:cNvPr id="204312" name="Rectangle 2031"/>
              <p:cNvSpPr>
                <a:spLocks noChangeArrowheads="1"/>
              </p:cNvSpPr>
              <p:nvPr/>
            </p:nvSpPr>
            <p:spPr bwMode="auto">
              <a:xfrm>
                <a:off x="725801" y="1433925"/>
                <a:ext cx="698111" cy="137160"/>
              </a:xfrm>
              <a:prstGeom prst="rect">
                <a:avLst/>
              </a:prstGeom>
              <a:solidFill>
                <a:srgbClr val="DA581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313" name="Rectangle 2032"/>
              <p:cNvSpPr>
                <a:spLocks noChangeArrowheads="1"/>
              </p:cNvSpPr>
              <p:nvPr/>
            </p:nvSpPr>
            <p:spPr bwMode="auto">
              <a:xfrm>
                <a:off x="567050" y="1950358"/>
                <a:ext cx="1015612" cy="137160"/>
              </a:xfrm>
              <a:prstGeom prst="rect">
                <a:avLst/>
              </a:prstGeom>
              <a:solidFill>
                <a:srgbClr val="AEC3F5"/>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314" name="Rectangle 2033"/>
              <p:cNvSpPr>
                <a:spLocks noChangeArrowheads="1"/>
              </p:cNvSpPr>
              <p:nvPr/>
            </p:nvSpPr>
            <p:spPr bwMode="auto">
              <a:xfrm>
                <a:off x="566747"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315" name="Rectangle 2034"/>
              <p:cNvSpPr>
                <a:spLocks noChangeArrowheads="1"/>
              </p:cNvSpPr>
              <p:nvPr/>
            </p:nvSpPr>
            <p:spPr bwMode="auto">
              <a:xfrm>
                <a:off x="601782"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316" name="Rectangle 2035"/>
              <p:cNvSpPr>
                <a:spLocks noChangeArrowheads="1"/>
              </p:cNvSpPr>
              <p:nvPr/>
            </p:nvSpPr>
            <p:spPr bwMode="auto">
              <a:xfrm>
                <a:off x="693857"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317" name="Rectangle 2036"/>
              <p:cNvSpPr>
                <a:spLocks noChangeArrowheads="1"/>
              </p:cNvSpPr>
              <p:nvPr/>
            </p:nvSpPr>
            <p:spPr bwMode="auto">
              <a:xfrm>
                <a:off x="830272"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318" name="Rectangle 2037"/>
              <p:cNvSpPr>
                <a:spLocks noChangeArrowheads="1"/>
              </p:cNvSpPr>
              <p:nvPr/>
            </p:nvSpPr>
            <p:spPr bwMode="auto">
              <a:xfrm>
                <a:off x="865307"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319" name="Rectangle 2038"/>
              <p:cNvSpPr>
                <a:spLocks noChangeArrowheads="1"/>
              </p:cNvSpPr>
              <p:nvPr/>
            </p:nvSpPr>
            <p:spPr bwMode="auto">
              <a:xfrm>
                <a:off x="957382"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320" name="Rectangle 2039"/>
              <p:cNvSpPr>
                <a:spLocks noChangeArrowheads="1"/>
              </p:cNvSpPr>
              <p:nvPr/>
            </p:nvSpPr>
            <p:spPr bwMode="auto">
              <a:xfrm>
                <a:off x="1093797"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321" name="Rectangle 2040"/>
              <p:cNvSpPr>
                <a:spLocks noChangeArrowheads="1"/>
              </p:cNvSpPr>
              <p:nvPr/>
            </p:nvSpPr>
            <p:spPr bwMode="auto">
              <a:xfrm>
                <a:off x="1128832"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322" name="Rectangle 2041"/>
              <p:cNvSpPr>
                <a:spLocks noChangeArrowheads="1"/>
              </p:cNvSpPr>
              <p:nvPr/>
            </p:nvSpPr>
            <p:spPr bwMode="auto">
              <a:xfrm>
                <a:off x="1220907"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323" name="Rectangle 2042"/>
              <p:cNvSpPr>
                <a:spLocks noChangeArrowheads="1"/>
              </p:cNvSpPr>
              <p:nvPr/>
            </p:nvSpPr>
            <p:spPr bwMode="auto">
              <a:xfrm>
                <a:off x="1357322"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324" name="Rectangle 2043"/>
              <p:cNvSpPr>
                <a:spLocks noChangeArrowheads="1"/>
              </p:cNvSpPr>
              <p:nvPr/>
            </p:nvSpPr>
            <p:spPr bwMode="auto">
              <a:xfrm>
                <a:off x="1392357"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325" name="Rectangle 2044"/>
              <p:cNvSpPr>
                <a:spLocks noChangeArrowheads="1"/>
              </p:cNvSpPr>
              <p:nvPr/>
            </p:nvSpPr>
            <p:spPr bwMode="auto">
              <a:xfrm>
                <a:off x="1484432"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326" name="Rectangle 2045"/>
              <p:cNvSpPr>
                <a:spLocks noChangeArrowheads="1"/>
              </p:cNvSpPr>
              <p:nvPr/>
            </p:nvSpPr>
            <p:spPr bwMode="auto">
              <a:xfrm>
                <a:off x="566747"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327" name="Rectangle 2046"/>
              <p:cNvSpPr>
                <a:spLocks noChangeArrowheads="1"/>
              </p:cNvSpPr>
              <p:nvPr/>
            </p:nvSpPr>
            <p:spPr bwMode="auto">
              <a:xfrm>
                <a:off x="601782"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328" name="Rectangle 2047"/>
              <p:cNvSpPr>
                <a:spLocks noChangeArrowheads="1"/>
              </p:cNvSpPr>
              <p:nvPr/>
            </p:nvSpPr>
            <p:spPr bwMode="auto">
              <a:xfrm>
                <a:off x="693857"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329" name="Rectangle 2048"/>
              <p:cNvSpPr>
                <a:spLocks noChangeArrowheads="1"/>
              </p:cNvSpPr>
              <p:nvPr/>
            </p:nvSpPr>
            <p:spPr bwMode="auto">
              <a:xfrm>
                <a:off x="830272"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330" name="Rectangle 2049"/>
              <p:cNvSpPr>
                <a:spLocks noChangeArrowheads="1"/>
              </p:cNvSpPr>
              <p:nvPr/>
            </p:nvSpPr>
            <p:spPr bwMode="auto">
              <a:xfrm>
                <a:off x="865307"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331" name="Rectangle 2050"/>
              <p:cNvSpPr>
                <a:spLocks noChangeArrowheads="1"/>
              </p:cNvSpPr>
              <p:nvPr/>
            </p:nvSpPr>
            <p:spPr bwMode="auto">
              <a:xfrm>
                <a:off x="957382"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332" name="Rectangle 2051"/>
              <p:cNvSpPr>
                <a:spLocks noChangeArrowheads="1"/>
              </p:cNvSpPr>
              <p:nvPr/>
            </p:nvSpPr>
            <p:spPr bwMode="auto">
              <a:xfrm>
                <a:off x="1093797"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333" name="Rectangle 2052"/>
              <p:cNvSpPr>
                <a:spLocks noChangeArrowheads="1"/>
              </p:cNvSpPr>
              <p:nvPr/>
            </p:nvSpPr>
            <p:spPr bwMode="auto">
              <a:xfrm>
                <a:off x="1128832"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334" name="Rectangle 2053"/>
              <p:cNvSpPr>
                <a:spLocks noChangeArrowheads="1"/>
              </p:cNvSpPr>
              <p:nvPr/>
            </p:nvSpPr>
            <p:spPr bwMode="auto">
              <a:xfrm>
                <a:off x="1220907"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335" name="Rectangle 2054"/>
              <p:cNvSpPr>
                <a:spLocks noChangeArrowheads="1"/>
              </p:cNvSpPr>
              <p:nvPr/>
            </p:nvSpPr>
            <p:spPr bwMode="auto">
              <a:xfrm>
                <a:off x="1357322"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336" name="Rectangle 2055"/>
              <p:cNvSpPr>
                <a:spLocks noChangeArrowheads="1"/>
              </p:cNvSpPr>
              <p:nvPr/>
            </p:nvSpPr>
            <p:spPr bwMode="auto">
              <a:xfrm>
                <a:off x="1392357"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337" name="Rectangle 2056"/>
              <p:cNvSpPr>
                <a:spLocks noChangeArrowheads="1"/>
              </p:cNvSpPr>
              <p:nvPr/>
            </p:nvSpPr>
            <p:spPr bwMode="auto">
              <a:xfrm>
                <a:off x="1484432"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grpSp>
        <p:nvGrpSpPr>
          <p:cNvPr id="203817" name="Group 2113"/>
          <p:cNvGrpSpPr>
            <a:grpSpLocks/>
          </p:cNvGrpSpPr>
          <p:nvPr/>
        </p:nvGrpSpPr>
        <p:grpSpPr bwMode="auto">
          <a:xfrm>
            <a:off x="4733925" y="3962400"/>
            <a:ext cx="3954463" cy="877888"/>
            <a:chOff x="4545730" y="1328822"/>
            <a:chExt cx="3954134" cy="877859"/>
          </a:xfrm>
        </p:grpSpPr>
        <p:sp>
          <p:nvSpPr>
            <p:cNvPr id="2115" name="Rectangle 2114"/>
            <p:cNvSpPr/>
            <p:nvPr/>
          </p:nvSpPr>
          <p:spPr bwMode="auto">
            <a:xfrm>
              <a:off x="4560017" y="1328822"/>
              <a:ext cx="3939847" cy="877859"/>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anchor="ctr" anchorCtr="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ct val="50000"/>
                </a:spcBef>
                <a:defRPr/>
              </a:pPr>
              <a:endParaRPr lang="en-US" altLang="zh-CN" sz="2400" smtClean="0">
                <a:solidFill>
                  <a:srgbClr val="000000"/>
                </a:solidFill>
                <a:latin typeface="Trebuchet MS" panose="020B0603020202020204" pitchFamily="34" charset="0"/>
                <a:cs typeface="Arial" panose="020B0604020202020204" pitchFamily="34" charset="0"/>
              </a:endParaRPr>
            </a:p>
          </p:txBody>
        </p:sp>
        <p:grpSp>
          <p:nvGrpSpPr>
            <p:cNvPr id="204219" name="Group 1486"/>
            <p:cNvGrpSpPr>
              <a:grpSpLocks/>
            </p:cNvGrpSpPr>
            <p:nvPr/>
          </p:nvGrpSpPr>
          <p:grpSpPr bwMode="auto">
            <a:xfrm>
              <a:off x="4545730" y="1393547"/>
              <a:ext cx="463081" cy="747517"/>
              <a:chOff x="3940698" y="1394549"/>
              <a:chExt cx="463081" cy="747517"/>
            </a:xfrm>
          </p:grpSpPr>
          <p:sp>
            <p:nvSpPr>
              <p:cNvPr id="204304" name="Rectangle 2200"/>
              <p:cNvSpPr>
                <a:spLocks noChangeArrowheads="1"/>
              </p:cNvSpPr>
              <p:nvPr/>
            </p:nvSpPr>
            <p:spPr bwMode="auto">
              <a:xfrm>
                <a:off x="4004141" y="1394549"/>
                <a:ext cx="336195" cy="747517"/>
              </a:xfrm>
              <a:prstGeom prst="rect">
                <a:avLst/>
              </a:prstGeom>
              <a:solidFill>
                <a:srgbClr val="8B9CC3"/>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305" name="TextBox 2201"/>
              <p:cNvSpPr txBox="1">
                <a:spLocks noChangeArrowheads="1"/>
              </p:cNvSpPr>
              <p:nvPr/>
            </p:nvSpPr>
            <p:spPr bwMode="auto">
              <a:xfrm>
                <a:off x="3940698" y="1622113"/>
                <a:ext cx="463081"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300">
                    <a:solidFill>
                      <a:srgbClr val="000000"/>
                    </a:solidFill>
                    <a:latin typeface="Myriad Pro Black" charset="0"/>
                    <a:ea typeface="MS PGothic" pitchFamily="34" charset="-128"/>
                  </a:rPr>
                  <a:t>Tex</a:t>
                </a:r>
              </a:p>
            </p:txBody>
          </p:sp>
        </p:grpSp>
        <p:grpSp>
          <p:nvGrpSpPr>
            <p:cNvPr id="204220" name="Group 1428"/>
            <p:cNvGrpSpPr>
              <a:grpSpLocks/>
            </p:cNvGrpSpPr>
            <p:nvPr/>
          </p:nvGrpSpPr>
          <p:grpSpPr bwMode="auto">
            <a:xfrm>
              <a:off x="4993845" y="1389648"/>
              <a:ext cx="1114185" cy="751417"/>
              <a:chOff x="517764" y="1384300"/>
              <a:chExt cx="1114185" cy="751417"/>
            </a:xfrm>
          </p:grpSpPr>
          <p:sp>
            <p:nvSpPr>
              <p:cNvPr id="2174" name="Rectangle 2173"/>
              <p:cNvSpPr/>
              <p:nvPr/>
            </p:nvSpPr>
            <p:spPr bwMode="auto">
              <a:xfrm>
                <a:off x="517287" y="1383797"/>
                <a:ext cx="1114332" cy="752450"/>
              </a:xfrm>
              <a:prstGeom prst="rect">
                <a:avLst/>
              </a:prstGeom>
              <a:solidFill>
                <a:schemeClr val="bg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anchor="ctr" anchorCtr="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ct val="50000"/>
                  </a:spcBef>
                  <a:defRPr/>
                </a:pPr>
                <a:endParaRPr lang="en-US" altLang="zh-CN" sz="2400" smtClean="0">
                  <a:solidFill>
                    <a:srgbClr val="000000"/>
                  </a:solidFill>
                  <a:latin typeface="Trebuchet MS" panose="020B0603020202020204" pitchFamily="34" charset="0"/>
                  <a:cs typeface="Arial" panose="020B0604020202020204" pitchFamily="34" charset="0"/>
                </a:endParaRPr>
              </a:p>
            </p:txBody>
          </p:sp>
          <p:sp>
            <p:nvSpPr>
              <p:cNvPr id="204278" name="Rectangle 2174"/>
              <p:cNvSpPr>
                <a:spLocks noChangeArrowheads="1"/>
              </p:cNvSpPr>
              <p:nvPr/>
            </p:nvSpPr>
            <p:spPr bwMode="auto">
              <a:xfrm>
                <a:off x="725801" y="1433925"/>
                <a:ext cx="698111" cy="137160"/>
              </a:xfrm>
              <a:prstGeom prst="rect">
                <a:avLst/>
              </a:prstGeom>
              <a:solidFill>
                <a:srgbClr val="DA581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279" name="Rectangle 2175"/>
              <p:cNvSpPr>
                <a:spLocks noChangeArrowheads="1"/>
              </p:cNvSpPr>
              <p:nvPr/>
            </p:nvSpPr>
            <p:spPr bwMode="auto">
              <a:xfrm>
                <a:off x="567050" y="1950358"/>
                <a:ext cx="1015612" cy="137160"/>
              </a:xfrm>
              <a:prstGeom prst="rect">
                <a:avLst/>
              </a:prstGeom>
              <a:solidFill>
                <a:srgbClr val="AEC3F5"/>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280" name="Rectangle 2176"/>
              <p:cNvSpPr>
                <a:spLocks noChangeArrowheads="1"/>
              </p:cNvSpPr>
              <p:nvPr/>
            </p:nvSpPr>
            <p:spPr bwMode="auto">
              <a:xfrm>
                <a:off x="566747"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281" name="Rectangle 2177"/>
              <p:cNvSpPr>
                <a:spLocks noChangeArrowheads="1"/>
              </p:cNvSpPr>
              <p:nvPr/>
            </p:nvSpPr>
            <p:spPr bwMode="auto">
              <a:xfrm>
                <a:off x="601782"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282" name="Rectangle 2178"/>
              <p:cNvSpPr>
                <a:spLocks noChangeArrowheads="1"/>
              </p:cNvSpPr>
              <p:nvPr/>
            </p:nvSpPr>
            <p:spPr bwMode="auto">
              <a:xfrm>
                <a:off x="693857"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283" name="Rectangle 2179"/>
              <p:cNvSpPr>
                <a:spLocks noChangeArrowheads="1"/>
              </p:cNvSpPr>
              <p:nvPr/>
            </p:nvSpPr>
            <p:spPr bwMode="auto">
              <a:xfrm>
                <a:off x="830272"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284" name="Rectangle 2180"/>
              <p:cNvSpPr>
                <a:spLocks noChangeArrowheads="1"/>
              </p:cNvSpPr>
              <p:nvPr/>
            </p:nvSpPr>
            <p:spPr bwMode="auto">
              <a:xfrm>
                <a:off x="865307"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285" name="Rectangle 2181"/>
              <p:cNvSpPr>
                <a:spLocks noChangeArrowheads="1"/>
              </p:cNvSpPr>
              <p:nvPr/>
            </p:nvSpPr>
            <p:spPr bwMode="auto">
              <a:xfrm>
                <a:off x="957382"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286" name="Rectangle 2182"/>
              <p:cNvSpPr>
                <a:spLocks noChangeArrowheads="1"/>
              </p:cNvSpPr>
              <p:nvPr/>
            </p:nvSpPr>
            <p:spPr bwMode="auto">
              <a:xfrm>
                <a:off x="1093797"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287" name="Rectangle 2183"/>
              <p:cNvSpPr>
                <a:spLocks noChangeArrowheads="1"/>
              </p:cNvSpPr>
              <p:nvPr/>
            </p:nvSpPr>
            <p:spPr bwMode="auto">
              <a:xfrm>
                <a:off x="1128832"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288" name="Rectangle 2184"/>
              <p:cNvSpPr>
                <a:spLocks noChangeArrowheads="1"/>
              </p:cNvSpPr>
              <p:nvPr/>
            </p:nvSpPr>
            <p:spPr bwMode="auto">
              <a:xfrm>
                <a:off x="1220907"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289" name="Rectangle 2185"/>
              <p:cNvSpPr>
                <a:spLocks noChangeArrowheads="1"/>
              </p:cNvSpPr>
              <p:nvPr/>
            </p:nvSpPr>
            <p:spPr bwMode="auto">
              <a:xfrm>
                <a:off x="1357322"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290" name="Rectangle 2186"/>
              <p:cNvSpPr>
                <a:spLocks noChangeArrowheads="1"/>
              </p:cNvSpPr>
              <p:nvPr/>
            </p:nvSpPr>
            <p:spPr bwMode="auto">
              <a:xfrm>
                <a:off x="1392357"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291" name="Rectangle 2187"/>
              <p:cNvSpPr>
                <a:spLocks noChangeArrowheads="1"/>
              </p:cNvSpPr>
              <p:nvPr/>
            </p:nvSpPr>
            <p:spPr bwMode="auto">
              <a:xfrm>
                <a:off x="1484432"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292" name="Rectangle 2188"/>
              <p:cNvSpPr>
                <a:spLocks noChangeArrowheads="1"/>
              </p:cNvSpPr>
              <p:nvPr/>
            </p:nvSpPr>
            <p:spPr bwMode="auto">
              <a:xfrm>
                <a:off x="566747"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293" name="Rectangle 2189"/>
              <p:cNvSpPr>
                <a:spLocks noChangeArrowheads="1"/>
              </p:cNvSpPr>
              <p:nvPr/>
            </p:nvSpPr>
            <p:spPr bwMode="auto">
              <a:xfrm>
                <a:off x="601782"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294" name="Rectangle 2190"/>
              <p:cNvSpPr>
                <a:spLocks noChangeArrowheads="1"/>
              </p:cNvSpPr>
              <p:nvPr/>
            </p:nvSpPr>
            <p:spPr bwMode="auto">
              <a:xfrm>
                <a:off x="693857"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295" name="Rectangle 2191"/>
              <p:cNvSpPr>
                <a:spLocks noChangeArrowheads="1"/>
              </p:cNvSpPr>
              <p:nvPr/>
            </p:nvSpPr>
            <p:spPr bwMode="auto">
              <a:xfrm>
                <a:off x="830272"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296" name="Rectangle 2192"/>
              <p:cNvSpPr>
                <a:spLocks noChangeArrowheads="1"/>
              </p:cNvSpPr>
              <p:nvPr/>
            </p:nvSpPr>
            <p:spPr bwMode="auto">
              <a:xfrm>
                <a:off x="865307"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297" name="Rectangle 2193"/>
              <p:cNvSpPr>
                <a:spLocks noChangeArrowheads="1"/>
              </p:cNvSpPr>
              <p:nvPr/>
            </p:nvSpPr>
            <p:spPr bwMode="auto">
              <a:xfrm>
                <a:off x="957382"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298" name="Rectangle 2194"/>
              <p:cNvSpPr>
                <a:spLocks noChangeArrowheads="1"/>
              </p:cNvSpPr>
              <p:nvPr/>
            </p:nvSpPr>
            <p:spPr bwMode="auto">
              <a:xfrm>
                <a:off x="1093797"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299" name="Rectangle 2195"/>
              <p:cNvSpPr>
                <a:spLocks noChangeArrowheads="1"/>
              </p:cNvSpPr>
              <p:nvPr/>
            </p:nvSpPr>
            <p:spPr bwMode="auto">
              <a:xfrm>
                <a:off x="1128832"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300" name="Rectangle 2196"/>
              <p:cNvSpPr>
                <a:spLocks noChangeArrowheads="1"/>
              </p:cNvSpPr>
              <p:nvPr/>
            </p:nvSpPr>
            <p:spPr bwMode="auto">
              <a:xfrm>
                <a:off x="1220907"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301" name="Rectangle 2197"/>
              <p:cNvSpPr>
                <a:spLocks noChangeArrowheads="1"/>
              </p:cNvSpPr>
              <p:nvPr/>
            </p:nvSpPr>
            <p:spPr bwMode="auto">
              <a:xfrm>
                <a:off x="1357322"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302" name="Rectangle 2198"/>
              <p:cNvSpPr>
                <a:spLocks noChangeArrowheads="1"/>
              </p:cNvSpPr>
              <p:nvPr/>
            </p:nvSpPr>
            <p:spPr bwMode="auto">
              <a:xfrm>
                <a:off x="1392357"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303" name="Rectangle 2199"/>
              <p:cNvSpPr>
                <a:spLocks noChangeArrowheads="1"/>
              </p:cNvSpPr>
              <p:nvPr/>
            </p:nvSpPr>
            <p:spPr bwMode="auto">
              <a:xfrm>
                <a:off x="1484432"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204221" name="Group 1429"/>
            <p:cNvGrpSpPr>
              <a:grpSpLocks/>
            </p:cNvGrpSpPr>
            <p:nvPr/>
          </p:nvGrpSpPr>
          <p:grpSpPr bwMode="auto">
            <a:xfrm>
              <a:off x="6162245" y="1394996"/>
              <a:ext cx="1114185" cy="751417"/>
              <a:chOff x="517764" y="1384300"/>
              <a:chExt cx="1114185" cy="751417"/>
            </a:xfrm>
          </p:grpSpPr>
          <p:sp>
            <p:nvSpPr>
              <p:cNvPr id="2147" name="Rectangle 2146"/>
              <p:cNvSpPr/>
              <p:nvPr/>
            </p:nvSpPr>
            <p:spPr bwMode="auto">
              <a:xfrm>
                <a:off x="517189" y="1384799"/>
                <a:ext cx="1114332" cy="750863"/>
              </a:xfrm>
              <a:prstGeom prst="rect">
                <a:avLst/>
              </a:prstGeom>
              <a:solidFill>
                <a:schemeClr val="bg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anchor="ctr" anchorCtr="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ct val="50000"/>
                  </a:spcBef>
                  <a:defRPr/>
                </a:pPr>
                <a:endParaRPr lang="en-US" altLang="zh-CN" sz="2400" smtClean="0">
                  <a:solidFill>
                    <a:srgbClr val="000000"/>
                  </a:solidFill>
                  <a:latin typeface="Trebuchet MS" panose="020B0603020202020204" pitchFamily="34" charset="0"/>
                  <a:cs typeface="Arial" panose="020B0604020202020204" pitchFamily="34" charset="0"/>
                </a:endParaRPr>
              </a:p>
            </p:txBody>
          </p:sp>
          <p:sp>
            <p:nvSpPr>
              <p:cNvPr id="204251" name="Rectangle 2147"/>
              <p:cNvSpPr>
                <a:spLocks noChangeArrowheads="1"/>
              </p:cNvSpPr>
              <p:nvPr/>
            </p:nvSpPr>
            <p:spPr bwMode="auto">
              <a:xfrm>
                <a:off x="725801" y="1433925"/>
                <a:ext cx="698111" cy="137160"/>
              </a:xfrm>
              <a:prstGeom prst="rect">
                <a:avLst/>
              </a:prstGeom>
              <a:solidFill>
                <a:srgbClr val="DA581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252" name="Rectangle 2148"/>
              <p:cNvSpPr>
                <a:spLocks noChangeArrowheads="1"/>
              </p:cNvSpPr>
              <p:nvPr/>
            </p:nvSpPr>
            <p:spPr bwMode="auto">
              <a:xfrm>
                <a:off x="567050" y="1950358"/>
                <a:ext cx="1015612" cy="137160"/>
              </a:xfrm>
              <a:prstGeom prst="rect">
                <a:avLst/>
              </a:prstGeom>
              <a:solidFill>
                <a:srgbClr val="AEC3F5"/>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253" name="Rectangle 2149"/>
              <p:cNvSpPr>
                <a:spLocks noChangeArrowheads="1"/>
              </p:cNvSpPr>
              <p:nvPr/>
            </p:nvSpPr>
            <p:spPr bwMode="auto">
              <a:xfrm>
                <a:off x="566747"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254" name="Rectangle 2150"/>
              <p:cNvSpPr>
                <a:spLocks noChangeArrowheads="1"/>
              </p:cNvSpPr>
              <p:nvPr/>
            </p:nvSpPr>
            <p:spPr bwMode="auto">
              <a:xfrm>
                <a:off x="601782"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255" name="Rectangle 2151"/>
              <p:cNvSpPr>
                <a:spLocks noChangeArrowheads="1"/>
              </p:cNvSpPr>
              <p:nvPr/>
            </p:nvSpPr>
            <p:spPr bwMode="auto">
              <a:xfrm>
                <a:off x="693857"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256" name="Rectangle 2152"/>
              <p:cNvSpPr>
                <a:spLocks noChangeArrowheads="1"/>
              </p:cNvSpPr>
              <p:nvPr/>
            </p:nvSpPr>
            <p:spPr bwMode="auto">
              <a:xfrm>
                <a:off x="830272"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257" name="Rectangle 2153"/>
              <p:cNvSpPr>
                <a:spLocks noChangeArrowheads="1"/>
              </p:cNvSpPr>
              <p:nvPr/>
            </p:nvSpPr>
            <p:spPr bwMode="auto">
              <a:xfrm>
                <a:off x="865307"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258" name="Rectangle 2154"/>
              <p:cNvSpPr>
                <a:spLocks noChangeArrowheads="1"/>
              </p:cNvSpPr>
              <p:nvPr/>
            </p:nvSpPr>
            <p:spPr bwMode="auto">
              <a:xfrm>
                <a:off x="957382"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259" name="Rectangle 2155"/>
              <p:cNvSpPr>
                <a:spLocks noChangeArrowheads="1"/>
              </p:cNvSpPr>
              <p:nvPr/>
            </p:nvSpPr>
            <p:spPr bwMode="auto">
              <a:xfrm>
                <a:off x="1093797"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260" name="Rectangle 2156"/>
              <p:cNvSpPr>
                <a:spLocks noChangeArrowheads="1"/>
              </p:cNvSpPr>
              <p:nvPr/>
            </p:nvSpPr>
            <p:spPr bwMode="auto">
              <a:xfrm>
                <a:off x="1128832"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261" name="Rectangle 2157"/>
              <p:cNvSpPr>
                <a:spLocks noChangeArrowheads="1"/>
              </p:cNvSpPr>
              <p:nvPr/>
            </p:nvSpPr>
            <p:spPr bwMode="auto">
              <a:xfrm>
                <a:off x="1220907"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262" name="Rectangle 2158"/>
              <p:cNvSpPr>
                <a:spLocks noChangeArrowheads="1"/>
              </p:cNvSpPr>
              <p:nvPr/>
            </p:nvSpPr>
            <p:spPr bwMode="auto">
              <a:xfrm>
                <a:off x="1357322"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263" name="Rectangle 2159"/>
              <p:cNvSpPr>
                <a:spLocks noChangeArrowheads="1"/>
              </p:cNvSpPr>
              <p:nvPr/>
            </p:nvSpPr>
            <p:spPr bwMode="auto">
              <a:xfrm>
                <a:off x="1392357"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264" name="Rectangle 2160"/>
              <p:cNvSpPr>
                <a:spLocks noChangeArrowheads="1"/>
              </p:cNvSpPr>
              <p:nvPr/>
            </p:nvSpPr>
            <p:spPr bwMode="auto">
              <a:xfrm>
                <a:off x="1484432"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265" name="Rectangle 2161"/>
              <p:cNvSpPr>
                <a:spLocks noChangeArrowheads="1"/>
              </p:cNvSpPr>
              <p:nvPr/>
            </p:nvSpPr>
            <p:spPr bwMode="auto">
              <a:xfrm>
                <a:off x="566747"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266" name="Rectangle 2162"/>
              <p:cNvSpPr>
                <a:spLocks noChangeArrowheads="1"/>
              </p:cNvSpPr>
              <p:nvPr/>
            </p:nvSpPr>
            <p:spPr bwMode="auto">
              <a:xfrm>
                <a:off x="601782"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267" name="Rectangle 2163"/>
              <p:cNvSpPr>
                <a:spLocks noChangeArrowheads="1"/>
              </p:cNvSpPr>
              <p:nvPr/>
            </p:nvSpPr>
            <p:spPr bwMode="auto">
              <a:xfrm>
                <a:off x="693857"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268" name="Rectangle 2164"/>
              <p:cNvSpPr>
                <a:spLocks noChangeArrowheads="1"/>
              </p:cNvSpPr>
              <p:nvPr/>
            </p:nvSpPr>
            <p:spPr bwMode="auto">
              <a:xfrm>
                <a:off x="830272"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269" name="Rectangle 2165"/>
              <p:cNvSpPr>
                <a:spLocks noChangeArrowheads="1"/>
              </p:cNvSpPr>
              <p:nvPr/>
            </p:nvSpPr>
            <p:spPr bwMode="auto">
              <a:xfrm>
                <a:off x="865307"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270" name="Rectangle 2166"/>
              <p:cNvSpPr>
                <a:spLocks noChangeArrowheads="1"/>
              </p:cNvSpPr>
              <p:nvPr/>
            </p:nvSpPr>
            <p:spPr bwMode="auto">
              <a:xfrm>
                <a:off x="957382"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271" name="Rectangle 2167"/>
              <p:cNvSpPr>
                <a:spLocks noChangeArrowheads="1"/>
              </p:cNvSpPr>
              <p:nvPr/>
            </p:nvSpPr>
            <p:spPr bwMode="auto">
              <a:xfrm>
                <a:off x="1093797"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272" name="Rectangle 2168"/>
              <p:cNvSpPr>
                <a:spLocks noChangeArrowheads="1"/>
              </p:cNvSpPr>
              <p:nvPr/>
            </p:nvSpPr>
            <p:spPr bwMode="auto">
              <a:xfrm>
                <a:off x="1128832"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273" name="Rectangle 2169"/>
              <p:cNvSpPr>
                <a:spLocks noChangeArrowheads="1"/>
              </p:cNvSpPr>
              <p:nvPr/>
            </p:nvSpPr>
            <p:spPr bwMode="auto">
              <a:xfrm>
                <a:off x="1220907"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274" name="Rectangle 2170"/>
              <p:cNvSpPr>
                <a:spLocks noChangeArrowheads="1"/>
              </p:cNvSpPr>
              <p:nvPr/>
            </p:nvSpPr>
            <p:spPr bwMode="auto">
              <a:xfrm>
                <a:off x="1357322"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275" name="Rectangle 2171"/>
              <p:cNvSpPr>
                <a:spLocks noChangeArrowheads="1"/>
              </p:cNvSpPr>
              <p:nvPr/>
            </p:nvSpPr>
            <p:spPr bwMode="auto">
              <a:xfrm>
                <a:off x="1392357"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276" name="Rectangle 2172"/>
              <p:cNvSpPr>
                <a:spLocks noChangeArrowheads="1"/>
              </p:cNvSpPr>
              <p:nvPr/>
            </p:nvSpPr>
            <p:spPr bwMode="auto">
              <a:xfrm>
                <a:off x="1484432"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204222" name="Group 1457"/>
            <p:cNvGrpSpPr>
              <a:grpSpLocks/>
            </p:cNvGrpSpPr>
            <p:nvPr/>
          </p:nvGrpSpPr>
          <p:grpSpPr bwMode="auto">
            <a:xfrm>
              <a:off x="7325297" y="1394996"/>
              <a:ext cx="1114185" cy="751417"/>
              <a:chOff x="517764" y="1384300"/>
              <a:chExt cx="1114185" cy="751417"/>
            </a:xfrm>
          </p:grpSpPr>
          <p:sp>
            <p:nvSpPr>
              <p:cNvPr id="2120" name="Rectangle 2119"/>
              <p:cNvSpPr/>
              <p:nvPr/>
            </p:nvSpPr>
            <p:spPr bwMode="auto">
              <a:xfrm>
                <a:off x="517679" y="1384799"/>
                <a:ext cx="1114332" cy="750863"/>
              </a:xfrm>
              <a:prstGeom prst="rect">
                <a:avLst/>
              </a:prstGeom>
              <a:solidFill>
                <a:schemeClr val="bg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anchor="ctr" anchorCtr="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ct val="50000"/>
                  </a:spcBef>
                  <a:defRPr/>
                </a:pPr>
                <a:endParaRPr lang="en-US" altLang="zh-CN" sz="2400" smtClean="0">
                  <a:solidFill>
                    <a:srgbClr val="000000"/>
                  </a:solidFill>
                  <a:latin typeface="Trebuchet MS" panose="020B0603020202020204" pitchFamily="34" charset="0"/>
                  <a:cs typeface="Arial" panose="020B0604020202020204" pitchFamily="34" charset="0"/>
                </a:endParaRPr>
              </a:p>
            </p:txBody>
          </p:sp>
          <p:sp>
            <p:nvSpPr>
              <p:cNvPr id="204224" name="Rectangle 2120"/>
              <p:cNvSpPr>
                <a:spLocks noChangeArrowheads="1"/>
              </p:cNvSpPr>
              <p:nvPr/>
            </p:nvSpPr>
            <p:spPr bwMode="auto">
              <a:xfrm>
                <a:off x="725801" y="1433925"/>
                <a:ext cx="698111" cy="137160"/>
              </a:xfrm>
              <a:prstGeom prst="rect">
                <a:avLst/>
              </a:prstGeom>
              <a:solidFill>
                <a:srgbClr val="DA581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225" name="Rectangle 2121"/>
              <p:cNvSpPr>
                <a:spLocks noChangeArrowheads="1"/>
              </p:cNvSpPr>
              <p:nvPr/>
            </p:nvSpPr>
            <p:spPr bwMode="auto">
              <a:xfrm>
                <a:off x="567050" y="1950358"/>
                <a:ext cx="1015612" cy="137160"/>
              </a:xfrm>
              <a:prstGeom prst="rect">
                <a:avLst/>
              </a:prstGeom>
              <a:solidFill>
                <a:srgbClr val="AEC3F5"/>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226" name="Rectangle 2122"/>
              <p:cNvSpPr>
                <a:spLocks noChangeArrowheads="1"/>
              </p:cNvSpPr>
              <p:nvPr/>
            </p:nvSpPr>
            <p:spPr bwMode="auto">
              <a:xfrm>
                <a:off x="566747"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227" name="Rectangle 2123"/>
              <p:cNvSpPr>
                <a:spLocks noChangeArrowheads="1"/>
              </p:cNvSpPr>
              <p:nvPr/>
            </p:nvSpPr>
            <p:spPr bwMode="auto">
              <a:xfrm>
                <a:off x="601782"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228" name="Rectangle 2124"/>
              <p:cNvSpPr>
                <a:spLocks noChangeArrowheads="1"/>
              </p:cNvSpPr>
              <p:nvPr/>
            </p:nvSpPr>
            <p:spPr bwMode="auto">
              <a:xfrm>
                <a:off x="693857"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229" name="Rectangle 2125"/>
              <p:cNvSpPr>
                <a:spLocks noChangeArrowheads="1"/>
              </p:cNvSpPr>
              <p:nvPr/>
            </p:nvSpPr>
            <p:spPr bwMode="auto">
              <a:xfrm>
                <a:off x="830272"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230" name="Rectangle 2126"/>
              <p:cNvSpPr>
                <a:spLocks noChangeArrowheads="1"/>
              </p:cNvSpPr>
              <p:nvPr/>
            </p:nvSpPr>
            <p:spPr bwMode="auto">
              <a:xfrm>
                <a:off x="865307"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231" name="Rectangle 2127"/>
              <p:cNvSpPr>
                <a:spLocks noChangeArrowheads="1"/>
              </p:cNvSpPr>
              <p:nvPr/>
            </p:nvSpPr>
            <p:spPr bwMode="auto">
              <a:xfrm>
                <a:off x="957382"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232" name="Rectangle 2128"/>
              <p:cNvSpPr>
                <a:spLocks noChangeArrowheads="1"/>
              </p:cNvSpPr>
              <p:nvPr/>
            </p:nvSpPr>
            <p:spPr bwMode="auto">
              <a:xfrm>
                <a:off x="1093797"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233" name="Rectangle 2129"/>
              <p:cNvSpPr>
                <a:spLocks noChangeArrowheads="1"/>
              </p:cNvSpPr>
              <p:nvPr/>
            </p:nvSpPr>
            <p:spPr bwMode="auto">
              <a:xfrm>
                <a:off x="1128832"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234" name="Rectangle 2130"/>
              <p:cNvSpPr>
                <a:spLocks noChangeArrowheads="1"/>
              </p:cNvSpPr>
              <p:nvPr/>
            </p:nvSpPr>
            <p:spPr bwMode="auto">
              <a:xfrm>
                <a:off x="1220907"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235" name="Rectangle 2131"/>
              <p:cNvSpPr>
                <a:spLocks noChangeArrowheads="1"/>
              </p:cNvSpPr>
              <p:nvPr/>
            </p:nvSpPr>
            <p:spPr bwMode="auto">
              <a:xfrm>
                <a:off x="1357322"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236" name="Rectangle 2132"/>
              <p:cNvSpPr>
                <a:spLocks noChangeArrowheads="1"/>
              </p:cNvSpPr>
              <p:nvPr/>
            </p:nvSpPr>
            <p:spPr bwMode="auto">
              <a:xfrm>
                <a:off x="1392357"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237" name="Rectangle 2133"/>
              <p:cNvSpPr>
                <a:spLocks noChangeArrowheads="1"/>
              </p:cNvSpPr>
              <p:nvPr/>
            </p:nvSpPr>
            <p:spPr bwMode="auto">
              <a:xfrm>
                <a:off x="1484432"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238" name="Rectangle 2134"/>
              <p:cNvSpPr>
                <a:spLocks noChangeArrowheads="1"/>
              </p:cNvSpPr>
              <p:nvPr/>
            </p:nvSpPr>
            <p:spPr bwMode="auto">
              <a:xfrm>
                <a:off x="566747"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239" name="Rectangle 2135"/>
              <p:cNvSpPr>
                <a:spLocks noChangeArrowheads="1"/>
              </p:cNvSpPr>
              <p:nvPr/>
            </p:nvSpPr>
            <p:spPr bwMode="auto">
              <a:xfrm>
                <a:off x="601782"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240" name="Rectangle 2136"/>
              <p:cNvSpPr>
                <a:spLocks noChangeArrowheads="1"/>
              </p:cNvSpPr>
              <p:nvPr/>
            </p:nvSpPr>
            <p:spPr bwMode="auto">
              <a:xfrm>
                <a:off x="693857"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241" name="Rectangle 2137"/>
              <p:cNvSpPr>
                <a:spLocks noChangeArrowheads="1"/>
              </p:cNvSpPr>
              <p:nvPr/>
            </p:nvSpPr>
            <p:spPr bwMode="auto">
              <a:xfrm>
                <a:off x="830272"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242" name="Rectangle 2138"/>
              <p:cNvSpPr>
                <a:spLocks noChangeArrowheads="1"/>
              </p:cNvSpPr>
              <p:nvPr/>
            </p:nvSpPr>
            <p:spPr bwMode="auto">
              <a:xfrm>
                <a:off x="865307"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243" name="Rectangle 2139"/>
              <p:cNvSpPr>
                <a:spLocks noChangeArrowheads="1"/>
              </p:cNvSpPr>
              <p:nvPr/>
            </p:nvSpPr>
            <p:spPr bwMode="auto">
              <a:xfrm>
                <a:off x="957382"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244" name="Rectangle 2140"/>
              <p:cNvSpPr>
                <a:spLocks noChangeArrowheads="1"/>
              </p:cNvSpPr>
              <p:nvPr/>
            </p:nvSpPr>
            <p:spPr bwMode="auto">
              <a:xfrm>
                <a:off x="1093797"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245" name="Rectangle 2141"/>
              <p:cNvSpPr>
                <a:spLocks noChangeArrowheads="1"/>
              </p:cNvSpPr>
              <p:nvPr/>
            </p:nvSpPr>
            <p:spPr bwMode="auto">
              <a:xfrm>
                <a:off x="1128832"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246" name="Rectangle 2142"/>
              <p:cNvSpPr>
                <a:spLocks noChangeArrowheads="1"/>
              </p:cNvSpPr>
              <p:nvPr/>
            </p:nvSpPr>
            <p:spPr bwMode="auto">
              <a:xfrm>
                <a:off x="1220907"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247" name="Rectangle 2143"/>
              <p:cNvSpPr>
                <a:spLocks noChangeArrowheads="1"/>
              </p:cNvSpPr>
              <p:nvPr/>
            </p:nvSpPr>
            <p:spPr bwMode="auto">
              <a:xfrm>
                <a:off x="1357322"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248" name="Rectangle 2144"/>
              <p:cNvSpPr>
                <a:spLocks noChangeArrowheads="1"/>
              </p:cNvSpPr>
              <p:nvPr/>
            </p:nvSpPr>
            <p:spPr bwMode="auto">
              <a:xfrm>
                <a:off x="1392357"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249" name="Rectangle 2145"/>
              <p:cNvSpPr>
                <a:spLocks noChangeArrowheads="1"/>
              </p:cNvSpPr>
              <p:nvPr/>
            </p:nvSpPr>
            <p:spPr bwMode="auto">
              <a:xfrm>
                <a:off x="1484432"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grpSp>
        <p:nvGrpSpPr>
          <p:cNvPr id="203818" name="Group 2202"/>
          <p:cNvGrpSpPr>
            <a:grpSpLocks/>
          </p:cNvGrpSpPr>
          <p:nvPr/>
        </p:nvGrpSpPr>
        <p:grpSpPr bwMode="auto">
          <a:xfrm>
            <a:off x="4733925" y="4841875"/>
            <a:ext cx="3954463" cy="877888"/>
            <a:chOff x="4545730" y="1328822"/>
            <a:chExt cx="3954134" cy="877859"/>
          </a:xfrm>
        </p:grpSpPr>
        <p:sp>
          <p:nvSpPr>
            <p:cNvPr id="2204" name="Rectangle 2203"/>
            <p:cNvSpPr/>
            <p:nvPr/>
          </p:nvSpPr>
          <p:spPr bwMode="auto">
            <a:xfrm>
              <a:off x="4560017" y="1328822"/>
              <a:ext cx="3939847" cy="877859"/>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anchor="ctr" anchorCtr="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ct val="50000"/>
                </a:spcBef>
                <a:defRPr/>
              </a:pPr>
              <a:endParaRPr lang="en-US" altLang="zh-CN" sz="2400" smtClean="0">
                <a:solidFill>
                  <a:srgbClr val="000000"/>
                </a:solidFill>
                <a:latin typeface="Trebuchet MS" panose="020B0603020202020204" pitchFamily="34" charset="0"/>
                <a:cs typeface="Arial" panose="020B0604020202020204" pitchFamily="34" charset="0"/>
              </a:endParaRPr>
            </a:p>
          </p:txBody>
        </p:sp>
        <p:grpSp>
          <p:nvGrpSpPr>
            <p:cNvPr id="204131" name="Group 1486"/>
            <p:cNvGrpSpPr>
              <a:grpSpLocks/>
            </p:cNvGrpSpPr>
            <p:nvPr/>
          </p:nvGrpSpPr>
          <p:grpSpPr bwMode="auto">
            <a:xfrm>
              <a:off x="4545730" y="1393547"/>
              <a:ext cx="463081" cy="747517"/>
              <a:chOff x="3940698" y="1394549"/>
              <a:chExt cx="463081" cy="747517"/>
            </a:xfrm>
          </p:grpSpPr>
          <p:sp>
            <p:nvSpPr>
              <p:cNvPr id="204216" name="Rectangle 2289"/>
              <p:cNvSpPr>
                <a:spLocks noChangeArrowheads="1"/>
              </p:cNvSpPr>
              <p:nvPr/>
            </p:nvSpPr>
            <p:spPr bwMode="auto">
              <a:xfrm>
                <a:off x="4004141" y="1394549"/>
                <a:ext cx="336195" cy="747517"/>
              </a:xfrm>
              <a:prstGeom prst="rect">
                <a:avLst/>
              </a:prstGeom>
              <a:solidFill>
                <a:srgbClr val="8B9CC3"/>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217" name="TextBox 2290"/>
              <p:cNvSpPr txBox="1">
                <a:spLocks noChangeArrowheads="1"/>
              </p:cNvSpPr>
              <p:nvPr/>
            </p:nvSpPr>
            <p:spPr bwMode="auto">
              <a:xfrm>
                <a:off x="3940698" y="1622113"/>
                <a:ext cx="463081"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300">
                    <a:solidFill>
                      <a:srgbClr val="000000"/>
                    </a:solidFill>
                    <a:latin typeface="Myriad Pro Black" charset="0"/>
                    <a:ea typeface="MS PGothic" pitchFamily="34" charset="-128"/>
                  </a:rPr>
                  <a:t>Tex</a:t>
                </a:r>
              </a:p>
            </p:txBody>
          </p:sp>
        </p:grpSp>
        <p:grpSp>
          <p:nvGrpSpPr>
            <p:cNvPr id="204132" name="Group 1428"/>
            <p:cNvGrpSpPr>
              <a:grpSpLocks/>
            </p:cNvGrpSpPr>
            <p:nvPr/>
          </p:nvGrpSpPr>
          <p:grpSpPr bwMode="auto">
            <a:xfrm>
              <a:off x="4993845" y="1389648"/>
              <a:ext cx="1114185" cy="751417"/>
              <a:chOff x="517764" y="1384300"/>
              <a:chExt cx="1114185" cy="751417"/>
            </a:xfrm>
          </p:grpSpPr>
          <p:sp>
            <p:nvSpPr>
              <p:cNvPr id="2263" name="Rectangle 2262"/>
              <p:cNvSpPr/>
              <p:nvPr/>
            </p:nvSpPr>
            <p:spPr bwMode="auto">
              <a:xfrm>
                <a:off x="517287" y="1383797"/>
                <a:ext cx="1114332" cy="752450"/>
              </a:xfrm>
              <a:prstGeom prst="rect">
                <a:avLst/>
              </a:prstGeom>
              <a:solidFill>
                <a:schemeClr val="bg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anchor="ctr" anchorCtr="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ct val="50000"/>
                  </a:spcBef>
                  <a:defRPr/>
                </a:pPr>
                <a:endParaRPr lang="en-US" altLang="zh-CN" sz="2400" smtClean="0">
                  <a:solidFill>
                    <a:srgbClr val="000000"/>
                  </a:solidFill>
                  <a:latin typeface="Trebuchet MS" panose="020B0603020202020204" pitchFamily="34" charset="0"/>
                  <a:cs typeface="Arial" panose="020B0604020202020204" pitchFamily="34" charset="0"/>
                </a:endParaRPr>
              </a:p>
            </p:txBody>
          </p:sp>
          <p:sp>
            <p:nvSpPr>
              <p:cNvPr id="204190" name="Rectangle 2263"/>
              <p:cNvSpPr>
                <a:spLocks noChangeArrowheads="1"/>
              </p:cNvSpPr>
              <p:nvPr/>
            </p:nvSpPr>
            <p:spPr bwMode="auto">
              <a:xfrm>
                <a:off x="725801" y="1433925"/>
                <a:ext cx="698111" cy="137160"/>
              </a:xfrm>
              <a:prstGeom prst="rect">
                <a:avLst/>
              </a:prstGeom>
              <a:solidFill>
                <a:srgbClr val="DA581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191" name="Rectangle 2264"/>
              <p:cNvSpPr>
                <a:spLocks noChangeArrowheads="1"/>
              </p:cNvSpPr>
              <p:nvPr/>
            </p:nvSpPr>
            <p:spPr bwMode="auto">
              <a:xfrm>
                <a:off x="567050" y="1950358"/>
                <a:ext cx="1015612" cy="137160"/>
              </a:xfrm>
              <a:prstGeom prst="rect">
                <a:avLst/>
              </a:prstGeom>
              <a:solidFill>
                <a:srgbClr val="AEC3F5"/>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192" name="Rectangle 2265"/>
              <p:cNvSpPr>
                <a:spLocks noChangeArrowheads="1"/>
              </p:cNvSpPr>
              <p:nvPr/>
            </p:nvSpPr>
            <p:spPr bwMode="auto">
              <a:xfrm>
                <a:off x="566747"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193" name="Rectangle 2266"/>
              <p:cNvSpPr>
                <a:spLocks noChangeArrowheads="1"/>
              </p:cNvSpPr>
              <p:nvPr/>
            </p:nvSpPr>
            <p:spPr bwMode="auto">
              <a:xfrm>
                <a:off x="601782"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194" name="Rectangle 2267"/>
              <p:cNvSpPr>
                <a:spLocks noChangeArrowheads="1"/>
              </p:cNvSpPr>
              <p:nvPr/>
            </p:nvSpPr>
            <p:spPr bwMode="auto">
              <a:xfrm>
                <a:off x="693857"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195" name="Rectangle 2268"/>
              <p:cNvSpPr>
                <a:spLocks noChangeArrowheads="1"/>
              </p:cNvSpPr>
              <p:nvPr/>
            </p:nvSpPr>
            <p:spPr bwMode="auto">
              <a:xfrm>
                <a:off x="830272"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196" name="Rectangle 2269"/>
              <p:cNvSpPr>
                <a:spLocks noChangeArrowheads="1"/>
              </p:cNvSpPr>
              <p:nvPr/>
            </p:nvSpPr>
            <p:spPr bwMode="auto">
              <a:xfrm>
                <a:off x="865307"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197" name="Rectangle 2270"/>
              <p:cNvSpPr>
                <a:spLocks noChangeArrowheads="1"/>
              </p:cNvSpPr>
              <p:nvPr/>
            </p:nvSpPr>
            <p:spPr bwMode="auto">
              <a:xfrm>
                <a:off x="957382"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198" name="Rectangle 2271"/>
              <p:cNvSpPr>
                <a:spLocks noChangeArrowheads="1"/>
              </p:cNvSpPr>
              <p:nvPr/>
            </p:nvSpPr>
            <p:spPr bwMode="auto">
              <a:xfrm>
                <a:off x="1093797"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199" name="Rectangle 2272"/>
              <p:cNvSpPr>
                <a:spLocks noChangeArrowheads="1"/>
              </p:cNvSpPr>
              <p:nvPr/>
            </p:nvSpPr>
            <p:spPr bwMode="auto">
              <a:xfrm>
                <a:off x="1128832"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200" name="Rectangle 2273"/>
              <p:cNvSpPr>
                <a:spLocks noChangeArrowheads="1"/>
              </p:cNvSpPr>
              <p:nvPr/>
            </p:nvSpPr>
            <p:spPr bwMode="auto">
              <a:xfrm>
                <a:off x="1220907"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201" name="Rectangle 2274"/>
              <p:cNvSpPr>
                <a:spLocks noChangeArrowheads="1"/>
              </p:cNvSpPr>
              <p:nvPr/>
            </p:nvSpPr>
            <p:spPr bwMode="auto">
              <a:xfrm>
                <a:off x="1357322"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202" name="Rectangle 2275"/>
              <p:cNvSpPr>
                <a:spLocks noChangeArrowheads="1"/>
              </p:cNvSpPr>
              <p:nvPr/>
            </p:nvSpPr>
            <p:spPr bwMode="auto">
              <a:xfrm>
                <a:off x="1392357"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203" name="Rectangle 2276"/>
              <p:cNvSpPr>
                <a:spLocks noChangeArrowheads="1"/>
              </p:cNvSpPr>
              <p:nvPr/>
            </p:nvSpPr>
            <p:spPr bwMode="auto">
              <a:xfrm>
                <a:off x="1484432"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204" name="Rectangle 2277"/>
              <p:cNvSpPr>
                <a:spLocks noChangeArrowheads="1"/>
              </p:cNvSpPr>
              <p:nvPr/>
            </p:nvSpPr>
            <p:spPr bwMode="auto">
              <a:xfrm>
                <a:off x="566747"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205" name="Rectangle 2278"/>
              <p:cNvSpPr>
                <a:spLocks noChangeArrowheads="1"/>
              </p:cNvSpPr>
              <p:nvPr/>
            </p:nvSpPr>
            <p:spPr bwMode="auto">
              <a:xfrm>
                <a:off x="601782"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206" name="Rectangle 2279"/>
              <p:cNvSpPr>
                <a:spLocks noChangeArrowheads="1"/>
              </p:cNvSpPr>
              <p:nvPr/>
            </p:nvSpPr>
            <p:spPr bwMode="auto">
              <a:xfrm>
                <a:off x="693857"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207" name="Rectangle 2280"/>
              <p:cNvSpPr>
                <a:spLocks noChangeArrowheads="1"/>
              </p:cNvSpPr>
              <p:nvPr/>
            </p:nvSpPr>
            <p:spPr bwMode="auto">
              <a:xfrm>
                <a:off x="830272"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208" name="Rectangle 2281"/>
              <p:cNvSpPr>
                <a:spLocks noChangeArrowheads="1"/>
              </p:cNvSpPr>
              <p:nvPr/>
            </p:nvSpPr>
            <p:spPr bwMode="auto">
              <a:xfrm>
                <a:off x="865307"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209" name="Rectangle 2282"/>
              <p:cNvSpPr>
                <a:spLocks noChangeArrowheads="1"/>
              </p:cNvSpPr>
              <p:nvPr/>
            </p:nvSpPr>
            <p:spPr bwMode="auto">
              <a:xfrm>
                <a:off x="957382"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210" name="Rectangle 2283"/>
              <p:cNvSpPr>
                <a:spLocks noChangeArrowheads="1"/>
              </p:cNvSpPr>
              <p:nvPr/>
            </p:nvSpPr>
            <p:spPr bwMode="auto">
              <a:xfrm>
                <a:off x="1093797"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211" name="Rectangle 2284"/>
              <p:cNvSpPr>
                <a:spLocks noChangeArrowheads="1"/>
              </p:cNvSpPr>
              <p:nvPr/>
            </p:nvSpPr>
            <p:spPr bwMode="auto">
              <a:xfrm>
                <a:off x="1128832"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212" name="Rectangle 2285"/>
              <p:cNvSpPr>
                <a:spLocks noChangeArrowheads="1"/>
              </p:cNvSpPr>
              <p:nvPr/>
            </p:nvSpPr>
            <p:spPr bwMode="auto">
              <a:xfrm>
                <a:off x="1220907"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213" name="Rectangle 2286"/>
              <p:cNvSpPr>
                <a:spLocks noChangeArrowheads="1"/>
              </p:cNvSpPr>
              <p:nvPr/>
            </p:nvSpPr>
            <p:spPr bwMode="auto">
              <a:xfrm>
                <a:off x="1357322"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214" name="Rectangle 2287"/>
              <p:cNvSpPr>
                <a:spLocks noChangeArrowheads="1"/>
              </p:cNvSpPr>
              <p:nvPr/>
            </p:nvSpPr>
            <p:spPr bwMode="auto">
              <a:xfrm>
                <a:off x="1392357"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215" name="Rectangle 2288"/>
              <p:cNvSpPr>
                <a:spLocks noChangeArrowheads="1"/>
              </p:cNvSpPr>
              <p:nvPr/>
            </p:nvSpPr>
            <p:spPr bwMode="auto">
              <a:xfrm>
                <a:off x="1484432"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204133" name="Group 1429"/>
            <p:cNvGrpSpPr>
              <a:grpSpLocks/>
            </p:cNvGrpSpPr>
            <p:nvPr/>
          </p:nvGrpSpPr>
          <p:grpSpPr bwMode="auto">
            <a:xfrm>
              <a:off x="6162245" y="1394996"/>
              <a:ext cx="1114185" cy="751417"/>
              <a:chOff x="517764" y="1384300"/>
              <a:chExt cx="1114185" cy="751417"/>
            </a:xfrm>
          </p:grpSpPr>
          <p:sp>
            <p:nvSpPr>
              <p:cNvPr id="2236" name="Rectangle 2235"/>
              <p:cNvSpPr/>
              <p:nvPr/>
            </p:nvSpPr>
            <p:spPr bwMode="auto">
              <a:xfrm>
                <a:off x="517189" y="1384799"/>
                <a:ext cx="1114332" cy="750863"/>
              </a:xfrm>
              <a:prstGeom prst="rect">
                <a:avLst/>
              </a:prstGeom>
              <a:solidFill>
                <a:schemeClr val="bg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anchor="ctr" anchorCtr="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ct val="50000"/>
                  </a:spcBef>
                  <a:defRPr/>
                </a:pPr>
                <a:endParaRPr lang="en-US" altLang="zh-CN" sz="2400" smtClean="0">
                  <a:solidFill>
                    <a:srgbClr val="000000"/>
                  </a:solidFill>
                  <a:latin typeface="Trebuchet MS" panose="020B0603020202020204" pitchFamily="34" charset="0"/>
                  <a:cs typeface="Arial" panose="020B0604020202020204" pitchFamily="34" charset="0"/>
                </a:endParaRPr>
              </a:p>
            </p:txBody>
          </p:sp>
          <p:sp>
            <p:nvSpPr>
              <p:cNvPr id="204163" name="Rectangle 2236"/>
              <p:cNvSpPr>
                <a:spLocks noChangeArrowheads="1"/>
              </p:cNvSpPr>
              <p:nvPr/>
            </p:nvSpPr>
            <p:spPr bwMode="auto">
              <a:xfrm>
                <a:off x="725801" y="1433925"/>
                <a:ext cx="698111" cy="137160"/>
              </a:xfrm>
              <a:prstGeom prst="rect">
                <a:avLst/>
              </a:prstGeom>
              <a:solidFill>
                <a:srgbClr val="DA581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164" name="Rectangle 2237"/>
              <p:cNvSpPr>
                <a:spLocks noChangeArrowheads="1"/>
              </p:cNvSpPr>
              <p:nvPr/>
            </p:nvSpPr>
            <p:spPr bwMode="auto">
              <a:xfrm>
                <a:off x="567050" y="1950358"/>
                <a:ext cx="1015612" cy="137160"/>
              </a:xfrm>
              <a:prstGeom prst="rect">
                <a:avLst/>
              </a:prstGeom>
              <a:solidFill>
                <a:srgbClr val="AEC3F5"/>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165" name="Rectangle 2238"/>
              <p:cNvSpPr>
                <a:spLocks noChangeArrowheads="1"/>
              </p:cNvSpPr>
              <p:nvPr/>
            </p:nvSpPr>
            <p:spPr bwMode="auto">
              <a:xfrm>
                <a:off x="566747"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166" name="Rectangle 2239"/>
              <p:cNvSpPr>
                <a:spLocks noChangeArrowheads="1"/>
              </p:cNvSpPr>
              <p:nvPr/>
            </p:nvSpPr>
            <p:spPr bwMode="auto">
              <a:xfrm>
                <a:off x="601782"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167" name="Rectangle 2240"/>
              <p:cNvSpPr>
                <a:spLocks noChangeArrowheads="1"/>
              </p:cNvSpPr>
              <p:nvPr/>
            </p:nvSpPr>
            <p:spPr bwMode="auto">
              <a:xfrm>
                <a:off x="693857"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168" name="Rectangle 2241"/>
              <p:cNvSpPr>
                <a:spLocks noChangeArrowheads="1"/>
              </p:cNvSpPr>
              <p:nvPr/>
            </p:nvSpPr>
            <p:spPr bwMode="auto">
              <a:xfrm>
                <a:off x="830272"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169" name="Rectangle 2242"/>
              <p:cNvSpPr>
                <a:spLocks noChangeArrowheads="1"/>
              </p:cNvSpPr>
              <p:nvPr/>
            </p:nvSpPr>
            <p:spPr bwMode="auto">
              <a:xfrm>
                <a:off x="865307"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170" name="Rectangle 2243"/>
              <p:cNvSpPr>
                <a:spLocks noChangeArrowheads="1"/>
              </p:cNvSpPr>
              <p:nvPr/>
            </p:nvSpPr>
            <p:spPr bwMode="auto">
              <a:xfrm>
                <a:off x="957382"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171" name="Rectangle 2244"/>
              <p:cNvSpPr>
                <a:spLocks noChangeArrowheads="1"/>
              </p:cNvSpPr>
              <p:nvPr/>
            </p:nvSpPr>
            <p:spPr bwMode="auto">
              <a:xfrm>
                <a:off x="1093797"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172" name="Rectangle 2245"/>
              <p:cNvSpPr>
                <a:spLocks noChangeArrowheads="1"/>
              </p:cNvSpPr>
              <p:nvPr/>
            </p:nvSpPr>
            <p:spPr bwMode="auto">
              <a:xfrm>
                <a:off x="1128832"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173" name="Rectangle 2246"/>
              <p:cNvSpPr>
                <a:spLocks noChangeArrowheads="1"/>
              </p:cNvSpPr>
              <p:nvPr/>
            </p:nvSpPr>
            <p:spPr bwMode="auto">
              <a:xfrm>
                <a:off x="1220907"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174" name="Rectangle 2247"/>
              <p:cNvSpPr>
                <a:spLocks noChangeArrowheads="1"/>
              </p:cNvSpPr>
              <p:nvPr/>
            </p:nvSpPr>
            <p:spPr bwMode="auto">
              <a:xfrm>
                <a:off x="1357322"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175" name="Rectangle 2248"/>
              <p:cNvSpPr>
                <a:spLocks noChangeArrowheads="1"/>
              </p:cNvSpPr>
              <p:nvPr/>
            </p:nvSpPr>
            <p:spPr bwMode="auto">
              <a:xfrm>
                <a:off x="1392357"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176" name="Rectangle 2249"/>
              <p:cNvSpPr>
                <a:spLocks noChangeArrowheads="1"/>
              </p:cNvSpPr>
              <p:nvPr/>
            </p:nvSpPr>
            <p:spPr bwMode="auto">
              <a:xfrm>
                <a:off x="1484432"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177" name="Rectangle 2250"/>
              <p:cNvSpPr>
                <a:spLocks noChangeArrowheads="1"/>
              </p:cNvSpPr>
              <p:nvPr/>
            </p:nvSpPr>
            <p:spPr bwMode="auto">
              <a:xfrm>
                <a:off x="566747"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178" name="Rectangle 2251"/>
              <p:cNvSpPr>
                <a:spLocks noChangeArrowheads="1"/>
              </p:cNvSpPr>
              <p:nvPr/>
            </p:nvSpPr>
            <p:spPr bwMode="auto">
              <a:xfrm>
                <a:off x="601782"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179" name="Rectangle 2252"/>
              <p:cNvSpPr>
                <a:spLocks noChangeArrowheads="1"/>
              </p:cNvSpPr>
              <p:nvPr/>
            </p:nvSpPr>
            <p:spPr bwMode="auto">
              <a:xfrm>
                <a:off x="693857"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180" name="Rectangle 2253"/>
              <p:cNvSpPr>
                <a:spLocks noChangeArrowheads="1"/>
              </p:cNvSpPr>
              <p:nvPr/>
            </p:nvSpPr>
            <p:spPr bwMode="auto">
              <a:xfrm>
                <a:off x="830272"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181" name="Rectangle 2254"/>
              <p:cNvSpPr>
                <a:spLocks noChangeArrowheads="1"/>
              </p:cNvSpPr>
              <p:nvPr/>
            </p:nvSpPr>
            <p:spPr bwMode="auto">
              <a:xfrm>
                <a:off x="865307"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182" name="Rectangle 2255"/>
              <p:cNvSpPr>
                <a:spLocks noChangeArrowheads="1"/>
              </p:cNvSpPr>
              <p:nvPr/>
            </p:nvSpPr>
            <p:spPr bwMode="auto">
              <a:xfrm>
                <a:off x="957382"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183" name="Rectangle 2256"/>
              <p:cNvSpPr>
                <a:spLocks noChangeArrowheads="1"/>
              </p:cNvSpPr>
              <p:nvPr/>
            </p:nvSpPr>
            <p:spPr bwMode="auto">
              <a:xfrm>
                <a:off x="1093797"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184" name="Rectangle 2257"/>
              <p:cNvSpPr>
                <a:spLocks noChangeArrowheads="1"/>
              </p:cNvSpPr>
              <p:nvPr/>
            </p:nvSpPr>
            <p:spPr bwMode="auto">
              <a:xfrm>
                <a:off x="1128832"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185" name="Rectangle 2258"/>
              <p:cNvSpPr>
                <a:spLocks noChangeArrowheads="1"/>
              </p:cNvSpPr>
              <p:nvPr/>
            </p:nvSpPr>
            <p:spPr bwMode="auto">
              <a:xfrm>
                <a:off x="1220907"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186" name="Rectangle 2259"/>
              <p:cNvSpPr>
                <a:spLocks noChangeArrowheads="1"/>
              </p:cNvSpPr>
              <p:nvPr/>
            </p:nvSpPr>
            <p:spPr bwMode="auto">
              <a:xfrm>
                <a:off x="1357322"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187" name="Rectangle 2260"/>
              <p:cNvSpPr>
                <a:spLocks noChangeArrowheads="1"/>
              </p:cNvSpPr>
              <p:nvPr/>
            </p:nvSpPr>
            <p:spPr bwMode="auto">
              <a:xfrm>
                <a:off x="1392357"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188" name="Rectangle 2261"/>
              <p:cNvSpPr>
                <a:spLocks noChangeArrowheads="1"/>
              </p:cNvSpPr>
              <p:nvPr/>
            </p:nvSpPr>
            <p:spPr bwMode="auto">
              <a:xfrm>
                <a:off x="1484432"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nvGrpSpPr>
            <p:cNvPr id="204134" name="Group 1457"/>
            <p:cNvGrpSpPr>
              <a:grpSpLocks/>
            </p:cNvGrpSpPr>
            <p:nvPr/>
          </p:nvGrpSpPr>
          <p:grpSpPr bwMode="auto">
            <a:xfrm>
              <a:off x="7325297" y="1394996"/>
              <a:ext cx="1114185" cy="751417"/>
              <a:chOff x="517764" y="1384300"/>
              <a:chExt cx="1114185" cy="751417"/>
            </a:xfrm>
          </p:grpSpPr>
          <p:sp>
            <p:nvSpPr>
              <p:cNvPr id="2209" name="Rectangle 2208"/>
              <p:cNvSpPr/>
              <p:nvPr/>
            </p:nvSpPr>
            <p:spPr bwMode="auto">
              <a:xfrm>
                <a:off x="517679" y="1384799"/>
                <a:ext cx="1114332" cy="750863"/>
              </a:xfrm>
              <a:prstGeom prst="rect">
                <a:avLst/>
              </a:prstGeom>
              <a:solidFill>
                <a:schemeClr val="bg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anchor="ctr" anchorCtr="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ct val="50000"/>
                  </a:spcBef>
                  <a:defRPr/>
                </a:pPr>
                <a:endParaRPr lang="en-US" altLang="zh-CN" sz="2400" smtClean="0">
                  <a:solidFill>
                    <a:srgbClr val="000000"/>
                  </a:solidFill>
                  <a:latin typeface="Trebuchet MS" panose="020B0603020202020204" pitchFamily="34" charset="0"/>
                  <a:cs typeface="Arial" panose="020B0604020202020204" pitchFamily="34" charset="0"/>
                </a:endParaRPr>
              </a:p>
            </p:txBody>
          </p:sp>
          <p:sp>
            <p:nvSpPr>
              <p:cNvPr id="204136" name="Rectangle 2209"/>
              <p:cNvSpPr>
                <a:spLocks noChangeArrowheads="1"/>
              </p:cNvSpPr>
              <p:nvPr/>
            </p:nvSpPr>
            <p:spPr bwMode="auto">
              <a:xfrm>
                <a:off x="725801" y="1433925"/>
                <a:ext cx="698111" cy="137160"/>
              </a:xfrm>
              <a:prstGeom prst="rect">
                <a:avLst/>
              </a:prstGeom>
              <a:solidFill>
                <a:srgbClr val="DA581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137" name="Rectangle 2210"/>
              <p:cNvSpPr>
                <a:spLocks noChangeArrowheads="1"/>
              </p:cNvSpPr>
              <p:nvPr/>
            </p:nvSpPr>
            <p:spPr bwMode="auto">
              <a:xfrm>
                <a:off x="567050" y="1950358"/>
                <a:ext cx="1015612" cy="137160"/>
              </a:xfrm>
              <a:prstGeom prst="rect">
                <a:avLst/>
              </a:prstGeom>
              <a:solidFill>
                <a:srgbClr val="AEC3F5"/>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2400">
                  <a:solidFill>
                    <a:srgbClr val="000000"/>
                  </a:solidFill>
                  <a:latin typeface="Trebuchet MS" panose="020B0603020202020204" pitchFamily="34" charset="0"/>
                  <a:ea typeface="MS PGothic" pitchFamily="34" charset="-128"/>
                </a:endParaRPr>
              </a:p>
            </p:txBody>
          </p:sp>
          <p:sp>
            <p:nvSpPr>
              <p:cNvPr id="204138" name="Rectangle 2211"/>
              <p:cNvSpPr>
                <a:spLocks noChangeArrowheads="1"/>
              </p:cNvSpPr>
              <p:nvPr/>
            </p:nvSpPr>
            <p:spPr bwMode="auto">
              <a:xfrm>
                <a:off x="566747"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139" name="Rectangle 2212"/>
              <p:cNvSpPr>
                <a:spLocks noChangeArrowheads="1"/>
              </p:cNvSpPr>
              <p:nvPr/>
            </p:nvSpPr>
            <p:spPr bwMode="auto">
              <a:xfrm>
                <a:off x="601782"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140" name="Rectangle 2213"/>
              <p:cNvSpPr>
                <a:spLocks noChangeArrowheads="1"/>
              </p:cNvSpPr>
              <p:nvPr/>
            </p:nvSpPr>
            <p:spPr bwMode="auto">
              <a:xfrm>
                <a:off x="693857"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141" name="Rectangle 2214"/>
              <p:cNvSpPr>
                <a:spLocks noChangeArrowheads="1"/>
              </p:cNvSpPr>
              <p:nvPr/>
            </p:nvSpPr>
            <p:spPr bwMode="auto">
              <a:xfrm>
                <a:off x="830272"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142" name="Rectangle 2215"/>
              <p:cNvSpPr>
                <a:spLocks noChangeArrowheads="1"/>
              </p:cNvSpPr>
              <p:nvPr/>
            </p:nvSpPr>
            <p:spPr bwMode="auto">
              <a:xfrm>
                <a:off x="865307"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143" name="Rectangle 2216"/>
              <p:cNvSpPr>
                <a:spLocks noChangeArrowheads="1"/>
              </p:cNvSpPr>
              <p:nvPr/>
            </p:nvSpPr>
            <p:spPr bwMode="auto">
              <a:xfrm>
                <a:off x="957382"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144" name="Rectangle 2217"/>
              <p:cNvSpPr>
                <a:spLocks noChangeArrowheads="1"/>
              </p:cNvSpPr>
              <p:nvPr/>
            </p:nvSpPr>
            <p:spPr bwMode="auto">
              <a:xfrm>
                <a:off x="1093797"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145" name="Rectangle 2218"/>
              <p:cNvSpPr>
                <a:spLocks noChangeArrowheads="1"/>
              </p:cNvSpPr>
              <p:nvPr/>
            </p:nvSpPr>
            <p:spPr bwMode="auto">
              <a:xfrm>
                <a:off x="1128832"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146" name="Rectangle 2219"/>
              <p:cNvSpPr>
                <a:spLocks noChangeArrowheads="1"/>
              </p:cNvSpPr>
              <p:nvPr/>
            </p:nvSpPr>
            <p:spPr bwMode="auto">
              <a:xfrm>
                <a:off x="1220907"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147" name="Rectangle 2220"/>
              <p:cNvSpPr>
                <a:spLocks noChangeArrowheads="1"/>
              </p:cNvSpPr>
              <p:nvPr/>
            </p:nvSpPr>
            <p:spPr bwMode="auto">
              <a:xfrm>
                <a:off x="1357322" y="1609166"/>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148" name="Rectangle 2221"/>
              <p:cNvSpPr>
                <a:spLocks noChangeArrowheads="1"/>
              </p:cNvSpPr>
              <p:nvPr/>
            </p:nvSpPr>
            <p:spPr bwMode="auto">
              <a:xfrm>
                <a:off x="1392357" y="1645957"/>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149" name="Rectangle 2222"/>
              <p:cNvSpPr>
                <a:spLocks noChangeArrowheads="1"/>
              </p:cNvSpPr>
              <p:nvPr/>
            </p:nvSpPr>
            <p:spPr bwMode="auto">
              <a:xfrm>
                <a:off x="1484432" y="1645957"/>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150" name="Rectangle 2223"/>
              <p:cNvSpPr>
                <a:spLocks noChangeArrowheads="1"/>
              </p:cNvSpPr>
              <p:nvPr/>
            </p:nvSpPr>
            <p:spPr bwMode="auto">
              <a:xfrm>
                <a:off x="566747"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151" name="Rectangle 2224"/>
              <p:cNvSpPr>
                <a:spLocks noChangeArrowheads="1"/>
              </p:cNvSpPr>
              <p:nvPr/>
            </p:nvSpPr>
            <p:spPr bwMode="auto">
              <a:xfrm>
                <a:off x="601782"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152" name="Rectangle 2225"/>
              <p:cNvSpPr>
                <a:spLocks noChangeArrowheads="1"/>
              </p:cNvSpPr>
              <p:nvPr/>
            </p:nvSpPr>
            <p:spPr bwMode="auto">
              <a:xfrm>
                <a:off x="693857"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153" name="Rectangle 2226"/>
              <p:cNvSpPr>
                <a:spLocks noChangeArrowheads="1"/>
              </p:cNvSpPr>
              <p:nvPr/>
            </p:nvSpPr>
            <p:spPr bwMode="auto">
              <a:xfrm>
                <a:off x="830272"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154" name="Rectangle 2227"/>
              <p:cNvSpPr>
                <a:spLocks noChangeArrowheads="1"/>
              </p:cNvSpPr>
              <p:nvPr/>
            </p:nvSpPr>
            <p:spPr bwMode="auto">
              <a:xfrm>
                <a:off x="865307"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155" name="Rectangle 2228"/>
              <p:cNvSpPr>
                <a:spLocks noChangeArrowheads="1"/>
              </p:cNvSpPr>
              <p:nvPr/>
            </p:nvSpPr>
            <p:spPr bwMode="auto">
              <a:xfrm>
                <a:off x="957382"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156" name="Rectangle 2229"/>
              <p:cNvSpPr>
                <a:spLocks noChangeArrowheads="1"/>
              </p:cNvSpPr>
              <p:nvPr/>
            </p:nvSpPr>
            <p:spPr bwMode="auto">
              <a:xfrm>
                <a:off x="1093797"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157" name="Rectangle 2230"/>
              <p:cNvSpPr>
                <a:spLocks noChangeArrowheads="1"/>
              </p:cNvSpPr>
              <p:nvPr/>
            </p:nvSpPr>
            <p:spPr bwMode="auto">
              <a:xfrm>
                <a:off x="1128832"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158" name="Rectangle 2231"/>
              <p:cNvSpPr>
                <a:spLocks noChangeArrowheads="1"/>
              </p:cNvSpPr>
              <p:nvPr/>
            </p:nvSpPr>
            <p:spPr bwMode="auto">
              <a:xfrm>
                <a:off x="1220907"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159" name="Rectangle 2232"/>
              <p:cNvSpPr>
                <a:spLocks noChangeArrowheads="1"/>
              </p:cNvSpPr>
              <p:nvPr/>
            </p:nvSpPr>
            <p:spPr bwMode="auto">
              <a:xfrm>
                <a:off x="1357322" y="1777441"/>
                <a:ext cx="225644" cy="137083"/>
              </a:xfrm>
              <a:prstGeom prst="rect">
                <a:avLst/>
              </a:prstGeom>
              <a:solidFill>
                <a:srgbClr val="FFAF16"/>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50000"/>
                  </a:spcBef>
                  <a:buFontTx/>
                  <a:buNone/>
                </a:pPr>
                <a:endParaRPr lang="zh-CN" altLang="zh-CN" sz="1200">
                  <a:solidFill>
                    <a:srgbClr val="000000"/>
                  </a:solidFill>
                  <a:latin typeface="Trebuchet MS" panose="020B0603020202020204" pitchFamily="34" charset="0"/>
                  <a:ea typeface="MS PGothic" pitchFamily="34" charset="-128"/>
                </a:endParaRPr>
              </a:p>
            </p:txBody>
          </p:sp>
          <p:sp>
            <p:nvSpPr>
              <p:cNvPr id="204160" name="Rectangle 2233"/>
              <p:cNvSpPr>
                <a:spLocks noChangeArrowheads="1"/>
              </p:cNvSpPr>
              <p:nvPr/>
            </p:nvSpPr>
            <p:spPr bwMode="auto">
              <a:xfrm>
                <a:off x="1392357" y="1814232"/>
                <a:ext cx="63500" cy="63500"/>
              </a:xfrm>
              <a:prstGeom prst="rect">
                <a:avLst/>
              </a:prstGeom>
              <a:solidFill>
                <a:srgbClr val="FFF25C"/>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sp>
            <p:nvSpPr>
              <p:cNvPr id="204161" name="Rectangle 2234"/>
              <p:cNvSpPr>
                <a:spLocks noChangeArrowheads="1"/>
              </p:cNvSpPr>
              <p:nvPr/>
            </p:nvSpPr>
            <p:spPr bwMode="auto">
              <a:xfrm>
                <a:off x="1484432" y="1814232"/>
                <a:ext cx="63500" cy="63500"/>
              </a:xfrm>
              <a:prstGeom prst="rect">
                <a:avLst/>
              </a:prstGeom>
              <a:solidFill>
                <a:srgbClr val="4292B4"/>
              </a:solidFill>
              <a:ln w="12700">
                <a:solidFill>
                  <a:schemeClr val="tx1"/>
                </a:solidFill>
                <a:round/>
                <a:headEnd/>
                <a:tailEnd/>
              </a:ln>
            </p:spPr>
            <p:txBody>
              <a:bodyPr anchor="ctr" anchorCtr="1"/>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lang="zh-CN" altLang="zh-CN" sz="1800">
                  <a:solidFill>
                    <a:srgbClr val="000000"/>
                  </a:solidFill>
                  <a:latin typeface="Arial" panose="020B0604020202020204" pitchFamily="34" charset="0"/>
                  <a:ea typeface="MS PGothic" pitchFamily="34" charset="-128"/>
                </a:endParaRPr>
              </a:p>
            </p:txBody>
          </p:sp>
        </p:grpSp>
      </p:grpSp>
      <p:sp>
        <p:nvSpPr>
          <p:cNvPr id="2293" name="Rectangle 2292"/>
          <p:cNvSpPr/>
          <p:nvPr/>
        </p:nvSpPr>
        <p:spPr bwMode="auto">
          <a:xfrm>
            <a:off x="274638" y="1230313"/>
            <a:ext cx="8594725" cy="5233987"/>
          </a:xfrm>
          <a:prstGeom prst="rect">
            <a:avLst/>
          </a:prstGeom>
          <a:noFill/>
          <a:ln w="12700" cap="flat" cmpd="sng" algn="ctr">
            <a:solidFill>
              <a:schemeClr val="bg2">
                <a:lumMod val="60000"/>
                <a:lumOff val="40000"/>
              </a:schemeClr>
            </a:solidFill>
            <a:prstDash val="solid"/>
            <a:round/>
            <a:headEnd type="none" w="med" len="med"/>
            <a:tailEnd type="none" w="med" len="med"/>
          </a:ln>
          <a:effectLst/>
        </p:spPr>
        <p:txBody>
          <a:bodyPr anchor="ctr" anchorCtr="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ct val="50000"/>
              </a:spcBef>
              <a:defRPr/>
            </a:pPr>
            <a:endParaRPr lang="en-US" altLang="zh-CN" sz="2400" smtClean="0">
              <a:solidFill>
                <a:srgbClr val="000000"/>
              </a:solidFill>
              <a:latin typeface="Trebuchet MS" panose="020B0603020202020204" pitchFamily="34" charset="0"/>
              <a:cs typeface="Arial" panose="020B0604020202020204" pitchFamily="34" charset="0"/>
            </a:endParaRPr>
          </a:p>
        </p:txBody>
      </p:sp>
      <p:grpSp>
        <p:nvGrpSpPr>
          <p:cNvPr id="203820" name="Group 924"/>
          <p:cNvGrpSpPr>
            <a:grpSpLocks/>
          </p:cNvGrpSpPr>
          <p:nvPr/>
        </p:nvGrpSpPr>
        <p:grpSpPr bwMode="auto">
          <a:xfrm>
            <a:off x="657225" y="1838325"/>
            <a:ext cx="825500" cy="276225"/>
            <a:chOff x="656433" y="1838325"/>
            <a:chExt cx="826293" cy="276999"/>
          </a:xfrm>
        </p:grpSpPr>
        <p:cxnSp>
          <p:nvCxnSpPr>
            <p:cNvPr id="204121" name="Straight Connector 899"/>
            <p:cNvCxnSpPr>
              <a:cxnSpLocks noChangeShapeType="1"/>
            </p:cNvCxnSpPr>
            <p:nvPr/>
          </p:nvCxnSpPr>
          <p:spPr bwMode="auto">
            <a:xfrm rot="5400000">
              <a:off x="594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122" name="Straight Connector 906"/>
            <p:cNvCxnSpPr>
              <a:cxnSpLocks noChangeShapeType="1"/>
            </p:cNvCxnSpPr>
            <p:nvPr/>
          </p:nvCxnSpPr>
          <p:spPr bwMode="auto">
            <a:xfrm rot="5400000">
              <a:off x="690828"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123" name="Straight Connector 907"/>
            <p:cNvCxnSpPr>
              <a:cxnSpLocks noChangeShapeType="1"/>
            </p:cNvCxnSpPr>
            <p:nvPr/>
          </p:nvCxnSpPr>
          <p:spPr bwMode="auto">
            <a:xfrm rot="5400000">
              <a:off x="787136"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124" name="Straight Connector 908"/>
            <p:cNvCxnSpPr>
              <a:cxnSpLocks noChangeShapeType="1"/>
            </p:cNvCxnSpPr>
            <p:nvPr/>
          </p:nvCxnSpPr>
          <p:spPr bwMode="auto">
            <a:xfrm rot="5400000">
              <a:off x="1229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125" name="Straight Connector 909"/>
            <p:cNvCxnSpPr>
              <a:cxnSpLocks noChangeShapeType="1"/>
            </p:cNvCxnSpPr>
            <p:nvPr/>
          </p:nvCxnSpPr>
          <p:spPr bwMode="auto">
            <a:xfrm rot="5400000">
              <a:off x="13247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126" name="Straight Connector 910"/>
            <p:cNvCxnSpPr>
              <a:cxnSpLocks noChangeShapeType="1"/>
            </p:cNvCxnSpPr>
            <p:nvPr/>
          </p:nvCxnSpPr>
          <p:spPr bwMode="auto">
            <a:xfrm rot="5400000">
              <a:off x="14200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127" name="Straight Connector 911"/>
            <p:cNvCxnSpPr>
              <a:cxnSpLocks noChangeShapeType="1"/>
            </p:cNvCxnSpPr>
            <p:nvPr/>
          </p:nvCxnSpPr>
          <p:spPr bwMode="auto">
            <a:xfrm rot="5400000">
              <a:off x="883445"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128" name="Straight Connector 912"/>
            <p:cNvCxnSpPr>
              <a:cxnSpLocks noChangeShapeType="1"/>
            </p:cNvCxnSpPr>
            <p:nvPr/>
          </p:nvCxnSpPr>
          <p:spPr bwMode="auto">
            <a:xfrm rot="5400000">
              <a:off x="11342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sp>
          <p:nvSpPr>
            <p:cNvPr id="204129" name="TextBox 913"/>
            <p:cNvSpPr txBox="1">
              <a:spLocks noChangeArrowheads="1"/>
            </p:cNvSpPr>
            <p:nvPr/>
          </p:nvSpPr>
          <p:spPr bwMode="auto">
            <a:xfrm>
              <a:off x="917575" y="1838325"/>
              <a:ext cx="2976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200" dirty="0">
                  <a:solidFill>
                    <a:srgbClr val="717F9F"/>
                  </a:solidFill>
                  <a:latin typeface="Arial" panose="020B0604020202020204" pitchFamily="34" charset="0"/>
                  <a:ea typeface="MS PGothic" pitchFamily="34" charset="-128"/>
                </a:rPr>
                <a:t>…</a:t>
              </a:r>
            </a:p>
          </p:txBody>
        </p:sp>
      </p:grpSp>
      <p:grpSp>
        <p:nvGrpSpPr>
          <p:cNvPr id="203821" name="Group 925"/>
          <p:cNvGrpSpPr>
            <a:grpSpLocks/>
          </p:cNvGrpSpPr>
          <p:nvPr/>
        </p:nvGrpSpPr>
        <p:grpSpPr bwMode="auto">
          <a:xfrm>
            <a:off x="1828800" y="1843088"/>
            <a:ext cx="827088" cy="276225"/>
            <a:chOff x="656433" y="1838325"/>
            <a:chExt cx="826293" cy="276999"/>
          </a:xfrm>
        </p:grpSpPr>
        <p:cxnSp>
          <p:nvCxnSpPr>
            <p:cNvPr id="204112" name="Straight Connector 926"/>
            <p:cNvCxnSpPr>
              <a:cxnSpLocks noChangeShapeType="1"/>
            </p:cNvCxnSpPr>
            <p:nvPr/>
          </p:nvCxnSpPr>
          <p:spPr bwMode="auto">
            <a:xfrm rot="5400000">
              <a:off x="594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113" name="Straight Connector 927"/>
            <p:cNvCxnSpPr>
              <a:cxnSpLocks noChangeShapeType="1"/>
            </p:cNvCxnSpPr>
            <p:nvPr/>
          </p:nvCxnSpPr>
          <p:spPr bwMode="auto">
            <a:xfrm rot="5400000">
              <a:off x="690828"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114" name="Straight Connector 928"/>
            <p:cNvCxnSpPr>
              <a:cxnSpLocks noChangeShapeType="1"/>
            </p:cNvCxnSpPr>
            <p:nvPr/>
          </p:nvCxnSpPr>
          <p:spPr bwMode="auto">
            <a:xfrm rot="5400000">
              <a:off x="787136"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115" name="Straight Connector 929"/>
            <p:cNvCxnSpPr>
              <a:cxnSpLocks noChangeShapeType="1"/>
            </p:cNvCxnSpPr>
            <p:nvPr/>
          </p:nvCxnSpPr>
          <p:spPr bwMode="auto">
            <a:xfrm rot="5400000">
              <a:off x="1229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116" name="Straight Connector 930"/>
            <p:cNvCxnSpPr>
              <a:cxnSpLocks noChangeShapeType="1"/>
            </p:cNvCxnSpPr>
            <p:nvPr/>
          </p:nvCxnSpPr>
          <p:spPr bwMode="auto">
            <a:xfrm rot="5400000">
              <a:off x="13247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117" name="Straight Connector 931"/>
            <p:cNvCxnSpPr>
              <a:cxnSpLocks noChangeShapeType="1"/>
            </p:cNvCxnSpPr>
            <p:nvPr/>
          </p:nvCxnSpPr>
          <p:spPr bwMode="auto">
            <a:xfrm rot="5400000">
              <a:off x="14200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118" name="Straight Connector 932"/>
            <p:cNvCxnSpPr>
              <a:cxnSpLocks noChangeShapeType="1"/>
            </p:cNvCxnSpPr>
            <p:nvPr/>
          </p:nvCxnSpPr>
          <p:spPr bwMode="auto">
            <a:xfrm rot="5400000">
              <a:off x="883445"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119" name="Straight Connector 933"/>
            <p:cNvCxnSpPr>
              <a:cxnSpLocks noChangeShapeType="1"/>
            </p:cNvCxnSpPr>
            <p:nvPr/>
          </p:nvCxnSpPr>
          <p:spPr bwMode="auto">
            <a:xfrm rot="5400000">
              <a:off x="11342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sp>
          <p:nvSpPr>
            <p:cNvPr id="204120" name="TextBox 934"/>
            <p:cNvSpPr txBox="1">
              <a:spLocks noChangeArrowheads="1"/>
            </p:cNvSpPr>
            <p:nvPr/>
          </p:nvSpPr>
          <p:spPr bwMode="auto">
            <a:xfrm>
              <a:off x="917575" y="1838325"/>
              <a:ext cx="2976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200">
                  <a:solidFill>
                    <a:srgbClr val="717F9F"/>
                  </a:solidFill>
                  <a:latin typeface="Arial" panose="020B0604020202020204" pitchFamily="34" charset="0"/>
                  <a:ea typeface="MS PGothic" pitchFamily="34" charset="-128"/>
                </a:rPr>
                <a:t>…</a:t>
              </a:r>
            </a:p>
          </p:txBody>
        </p:sp>
      </p:grpSp>
      <p:grpSp>
        <p:nvGrpSpPr>
          <p:cNvPr id="203822" name="Group 935"/>
          <p:cNvGrpSpPr>
            <a:grpSpLocks/>
          </p:cNvGrpSpPr>
          <p:nvPr/>
        </p:nvGrpSpPr>
        <p:grpSpPr bwMode="auto">
          <a:xfrm>
            <a:off x="2989263" y="1843088"/>
            <a:ext cx="825500" cy="276225"/>
            <a:chOff x="656433" y="1838325"/>
            <a:chExt cx="826293" cy="276999"/>
          </a:xfrm>
        </p:grpSpPr>
        <p:cxnSp>
          <p:nvCxnSpPr>
            <p:cNvPr id="204103" name="Straight Connector 936"/>
            <p:cNvCxnSpPr>
              <a:cxnSpLocks noChangeShapeType="1"/>
            </p:cNvCxnSpPr>
            <p:nvPr/>
          </p:nvCxnSpPr>
          <p:spPr bwMode="auto">
            <a:xfrm rot="5400000">
              <a:off x="594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104" name="Straight Connector 937"/>
            <p:cNvCxnSpPr>
              <a:cxnSpLocks noChangeShapeType="1"/>
            </p:cNvCxnSpPr>
            <p:nvPr/>
          </p:nvCxnSpPr>
          <p:spPr bwMode="auto">
            <a:xfrm rot="5400000">
              <a:off x="690828"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105" name="Straight Connector 938"/>
            <p:cNvCxnSpPr>
              <a:cxnSpLocks noChangeShapeType="1"/>
            </p:cNvCxnSpPr>
            <p:nvPr/>
          </p:nvCxnSpPr>
          <p:spPr bwMode="auto">
            <a:xfrm rot="5400000">
              <a:off x="787136"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106" name="Straight Connector 939"/>
            <p:cNvCxnSpPr>
              <a:cxnSpLocks noChangeShapeType="1"/>
            </p:cNvCxnSpPr>
            <p:nvPr/>
          </p:nvCxnSpPr>
          <p:spPr bwMode="auto">
            <a:xfrm rot="5400000">
              <a:off x="1229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107" name="Straight Connector 940"/>
            <p:cNvCxnSpPr>
              <a:cxnSpLocks noChangeShapeType="1"/>
            </p:cNvCxnSpPr>
            <p:nvPr/>
          </p:nvCxnSpPr>
          <p:spPr bwMode="auto">
            <a:xfrm rot="5400000">
              <a:off x="13247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108" name="Straight Connector 941"/>
            <p:cNvCxnSpPr>
              <a:cxnSpLocks noChangeShapeType="1"/>
            </p:cNvCxnSpPr>
            <p:nvPr/>
          </p:nvCxnSpPr>
          <p:spPr bwMode="auto">
            <a:xfrm rot="5400000">
              <a:off x="14200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109" name="Straight Connector 942"/>
            <p:cNvCxnSpPr>
              <a:cxnSpLocks noChangeShapeType="1"/>
            </p:cNvCxnSpPr>
            <p:nvPr/>
          </p:nvCxnSpPr>
          <p:spPr bwMode="auto">
            <a:xfrm rot="5400000">
              <a:off x="883445"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110" name="Straight Connector 943"/>
            <p:cNvCxnSpPr>
              <a:cxnSpLocks noChangeShapeType="1"/>
            </p:cNvCxnSpPr>
            <p:nvPr/>
          </p:nvCxnSpPr>
          <p:spPr bwMode="auto">
            <a:xfrm rot="5400000">
              <a:off x="11342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sp>
          <p:nvSpPr>
            <p:cNvPr id="204111" name="TextBox 944"/>
            <p:cNvSpPr txBox="1">
              <a:spLocks noChangeArrowheads="1"/>
            </p:cNvSpPr>
            <p:nvPr/>
          </p:nvSpPr>
          <p:spPr bwMode="auto">
            <a:xfrm>
              <a:off x="917575" y="1838325"/>
              <a:ext cx="2976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200">
                  <a:solidFill>
                    <a:srgbClr val="717F9F"/>
                  </a:solidFill>
                  <a:latin typeface="Arial" panose="020B0604020202020204" pitchFamily="34" charset="0"/>
                  <a:ea typeface="MS PGothic" pitchFamily="34" charset="-128"/>
                </a:rPr>
                <a:t>…</a:t>
              </a:r>
            </a:p>
          </p:txBody>
        </p:sp>
      </p:grpSp>
      <p:grpSp>
        <p:nvGrpSpPr>
          <p:cNvPr id="203823" name="Group 985"/>
          <p:cNvGrpSpPr>
            <a:grpSpLocks/>
          </p:cNvGrpSpPr>
          <p:nvPr/>
        </p:nvGrpSpPr>
        <p:grpSpPr bwMode="auto">
          <a:xfrm>
            <a:off x="657225" y="2706688"/>
            <a:ext cx="3157538" cy="284162"/>
            <a:chOff x="656433" y="2706158"/>
            <a:chExt cx="3158860" cy="285466"/>
          </a:xfrm>
        </p:grpSpPr>
        <p:grpSp>
          <p:nvGrpSpPr>
            <p:cNvPr id="204073" name="Group 945"/>
            <p:cNvGrpSpPr>
              <a:grpSpLocks/>
            </p:cNvGrpSpPr>
            <p:nvPr/>
          </p:nvGrpSpPr>
          <p:grpSpPr bwMode="auto">
            <a:xfrm>
              <a:off x="2989000" y="2714624"/>
              <a:ext cx="826293" cy="276999"/>
              <a:chOff x="656433" y="1838325"/>
              <a:chExt cx="826293" cy="276999"/>
            </a:xfrm>
          </p:grpSpPr>
          <p:cxnSp>
            <p:nvCxnSpPr>
              <p:cNvPr id="204094" name="Straight Connector 946"/>
              <p:cNvCxnSpPr>
                <a:cxnSpLocks noChangeShapeType="1"/>
              </p:cNvCxnSpPr>
              <p:nvPr/>
            </p:nvCxnSpPr>
            <p:spPr bwMode="auto">
              <a:xfrm rot="5400000">
                <a:off x="594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95" name="Straight Connector 947"/>
              <p:cNvCxnSpPr>
                <a:cxnSpLocks noChangeShapeType="1"/>
              </p:cNvCxnSpPr>
              <p:nvPr/>
            </p:nvCxnSpPr>
            <p:spPr bwMode="auto">
              <a:xfrm rot="5400000">
                <a:off x="690828"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96" name="Straight Connector 948"/>
              <p:cNvCxnSpPr>
                <a:cxnSpLocks noChangeShapeType="1"/>
              </p:cNvCxnSpPr>
              <p:nvPr/>
            </p:nvCxnSpPr>
            <p:spPr bwMode="auto">
              <a:xfrm rot="5400000">
                <a:off x="787136"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97" name="Straight Connector 949"/>
              <p:cNvCxnSpPr>
                <a:cxnSpLocks noChangeShapeType="1"/>
              </p:cNvCxnSpPr>
              <p:nvPr/>
            </p:nvCxnSpPr>
            <p:spPr bwMode="auto">
              <a:xfrm rot="5400000">
                <a:off x="1229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98" name="Straight Connector 950"/>
              <p:cNvCxnSpPr>
                <a:cxnSpLocks noChangeShapeType="1"/>
              </p:cNvCxnSpPr>
              <p:nvPr/>
            </p:nvCxnSpPr>
            <p:spPr bwMode="auto">
              <a:xfrm rot="5400000">
                <a:off x="13247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99" name="Straight Connector 951"/>
              <p:cNvCxnSpPr>
                <a:cxnSpLocks noChangeShapeType="1"/>
              </p:cNvCxnSpPr>
              <p:nvPr/>
            </p:nvCxnSpPr>
            <p:spPr bwMode="auto">
              <a:xfrm rot="5400000">
                <a:off x="14200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100" name="Straight Connector 952"/>
              <p:cNvCxnSpPr>
                <a:cxnSpLocks noChangeShapeType="1"/>
              </p:cNvCxnSpPr>
              <p:nvPr/>
            </p:nvCxnSpPr>
            <p:spPr bwMode="auto">
              <a:xfrm rot="5400000">
                <a:off x="883445"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101" name="Straight Connector 953"/>
              <p:cNvCxnSpPr>
                <a:cxnSpLocks noChangeShapeType="1"/>
              </p:cNvCxnSpPr>
              <p:nvPr/>
            </p:nvCxnSpPr>
            <p:spPr bwMode="auto">
              <a:xfrm rot="5400000">
                <a:off x="11342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sp>
            <p:nvSpPr>
              <p:cNvPr id="204102" name="TextBox 954"/>
              <p:cNvSpPr txBox="1">
                <a:spLocks noChangeArrowheads="1"/>
              </p:cNvSpPr>
              <p:nvPr/>
            </p:nvSpPr>
            <p:spPr bwMode="auto">
              <a:xfrm>
                <a:off x="917575" y="1838325"/>
                <a:ext cx="2976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200">
                    <a:solidFill>
                      <a:srgbClr val="717F9F"/>
                    </a:solidFill>
                    <a:latin typeface="Arial" panose="020B0604020202020204" pitchFamily="34" charset="0"/>
                    <a:ea typeface="MS PGothic" pitchFamily="34" charset="-128"/>
                  </a:rPr>
                  <a:t>…</a:t>
                </a:r>
              </a:p>
            </p:txBody>
          </p:sp>
        </p:grpSp>
        <p:grpSp>
          <p:nvGrpSpPr>
            <p:cNvPr id="204074" name="Group 955"/>
            <p:cNvGrpSpPr>
              <a:grpSpLocks/>
            </p:cNvGrpSpPr>
            <p:nvPr/>
          </p:nvGrpSpPr>
          <p:grpSpPr bwMode="auto">
            <a:xfrm>
              <a:off x="1829066" y="2714625"/>
              <a:ext cx="826293" cy="276999"/>
              <a:chOff x="656433" y="1838325"/>
              <a:chExt cx="826293" cy="276999"/>
            </a:xfrm>
          </p:grpSpPr>
          <p:cxnSp>
            <p:nvCxnSpPr>
              <p:cNvPr id="204085" name="Straight Connector 956"/>
              <p:cNvCxnSpPr>
                <a:cxnSpLocks noChangeShapeType="1"/>
              </p:cNvCxnSpPr>
              <p:nvPr/>
            </p:nvCxnSpPr>
            <p:spPr bwMode="auto">
              <a:xfrm rot="5400000">
                <a:off x="594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86" name="Straight Connector 957"/>
              <p:cNvCxnSpPr>
                <a:cxnSpLocks noChangeShapeType="1"/>
              </p:cNvCxnSpPr>
              <p:nvPr/>
            </p:nvCxnSpPr>
            <p:spPr bwMode="auto">
              <a:xfrm rot="5400000">
                <a:off x="690828"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87" name="Straight Connector 958"/>
              <p:cNvCxnSpPr>
                <a:cxnSpLocks noChangeShapeType="1"/>
              </p:cNvCxnSpPr>
              <p:nvPr/>
            </p:nvCxnSpPr>
            <p:spPr bwMode="auto">
              <a:xfrm rot="5400000">
                <a:off x="787136"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88" name="Straight Connector 959"/>
              <p:cNvCxnSpPr>
                <a:cxnSpLocks noChangeShapeType="1"/>
              </p:cNvCxnSpPr>
              <p:nvPr/>
            </p:nvCxnSpPr>
            <p:spPr bwMode="auto">
              <a:xfrm rot="5400000">
                <a:off x="1229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89" name="Straight Connector 960"/>
              <p:cNvCxnSpPr>
                <a:cxnSpLocks noChangeShapeType="1"/>
              </p:cNvCxnSpPr>
              <p:nvPr/>
            </p:nvCxnSpPr>
            <p:spPr bwMode="auto">
              <a:xfrm rot="5400000">
                <a:off x="13247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90" name="Straight Connector 961"/>
              <p:cNvCxnSpPr>
                <a:cxnSpLocks noChangeShapeType="1"/>
              </p:cNvCxnSpPr>
              <p:nvPr/>
            </p:nvCxnSpPr>
            <p:spPr bwMode="auto">
              <a:xfrm rot="5400000">
                <a:off x="14200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91" name="Straight Connector 962"/>
              <p:cNvCxnSpPr>
                <a:cxnSpLocks noChangeShapeType="1"/>
              </p:cNvCxnSpPr>
              <p:nvPr/>
            </p:nvCxnSpPr>
            <p:spPr bwMode="auto">
              <a:xfrm rot="5400000">
                <a:off x="883445"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92" name="Straight Connector 963"/>
              <p:cNvCxnSpPr>
                <a:cxnSpLocks noChangeShapeType="1"/>
              </p:cNvCxnSpPr>
              <p:nvPr/>
            </p:nvCxnSpPr>
            <p:spPr bwMode="auto">
              <a:xfrm rot="5400000">
                <a:off x="11342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sp>
            <p:nvSpPr>
              <p:cNvPr id="204093" name="TextBox 964"/>
              <p:cNvSpPr txBox="1">
                <a:spLocks noChangeArrowheads="1"/>
              </p:cNvSpPr>
              <p:nvPr/>
            </p:nvSpPr>
            <p:spPr bwMode="auto">
              <a:xfrm>
                <a:off x="917575" y="1838325"/>
                <a:ext cx="2976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200">
                    <a:solidFill>
                      <a:srgbClr val="717F9F"/>
                    </a:solidFill>
                    <a:latin typeface="Arial" panose="020B0604020202020204" pitchFamily="34" charset="0"/>
                    <a:ea typeface="MS PGothic" pitchFamily="34" charset="-128"/>
                  </a:rPr>
                  <a:t>…</a:t>
                </a:r>
              </a:p>
            </p:txBody>
          </p:sp>
        </p:grpSp>
        <p:grpSp>
          <p:nvGrpSpPr>
            <p:cNvPr id="204075" name="Group 965"/>
            <p:cNvGrpSpPr>
              <a:grpSpLocks/>
            </p:cNvGrpSpPr>
            <p:nvPr/>
          </p:nvGrpSpPr>
          <p:grpSpPr bwMode="auto">
            <a:xfrm>
              <a:off x="656433" y="2706158"/>
              <a:ext cx="826293" cy="276999"/>
              <a:chOff x="656433" y="1838325"/>
              <a:chExt cx="826293" cy="276999"/>
            </a:xfrm>
          </p:grpSpPr>
          <p:cxnSp>
            <p:nvCxnSpPr>
              <p:cNvPr id="204076" name="Straight Connector 966"/>
              <p:cNvCxnSpPr>
                <a:cxnSpLocks noChangeShapeType="1"/>
              </p:cNvCxnSpPr>
              <p:nvPr/>
            </p:nvCxnSpPr>
            <p:spPr bwMode="auto">
              <a:xfrm rot="5400000">
                <a:off x="594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77" name="Straight Connector 967"/>
              <p:cNvCxnSpPr>
                <a:cxnSpLocks noChangeShapeType="1"/>
              </p:cNvCxnSpPr>
              <p:nvPr/>
            </p:nvCxnSpPr>
            <p:spPr bwMode="auto">
              <a:xfrm rot="5400000">
                <a:off x="690828"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78" name="Straight Connector 968"/>
              <p:cNvCxnSpPr>
                <a:cxnSpLocks noChangeShapeType="1"/>
              </p:cNvCxnSpPr>
              <p:nvPr/>
            </p:nvCxnSpPr>
            <p:spPr bwMode="auto">
              <a:xfrm rot="5400000">
                <a:off x="787136"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79" name="Straight Connector 969"/>
              <p:cNvCxnSpPr>
                <a:cxnSpLocks noChangeShapeType="1"/>
              </p:cNvCxnSpPr>
              <p:nvPr/>
            </p:nvCxnSpPr>
            <p:spPr bwMode="auto">
              <a:xfrm rot="5400000">
                <a:off x="1229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80" name="Straight Connector 970"/>
              <p:cNvCxnSpPr>
                <a:cxnSpLocks noChangeShapeType="1"/>
              </p:cNvCxnSpPr>
              <p:nvPr/>
            </p:nvCxnSpPr>
            <p:spPr bwMode="auto">
              <a:xfrm rot="5400000">
                <a:off x="13247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81" name="Straight Connector 971"/>
              <p:cNvCxnSpPr>
                <a:cxnSpLocks noChangeShapeType="1"/>
              </p:cNvCxnSpPr>
              <p:nvPr/>
            </p:nvCxnSpPr>
            <p:spPr bwMode="auto">
              <a:xfrm rot="5400000">
                <a:off x="14200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82" name="Straight Connector 972"/>
              <p:cNvCxnSpPr>
                <a:cxnSpLocks noChangeShapeType="1"/>
              </p:cNvCxnSpPr>
              <p:nvPr/>
            </p:nvCxnSpPr>
            <p:spPr bwMode="auto">
              <a:xfrm rot="5400000">
                <a:off x="883445"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83" name="Straight Connector 973"/>
              <p:cNvCxnSpPr>
                <a:cxnSpLocks noChangeShapeType="1"/>
              </p:cNvCxnSpPr>
              <p:nvPr/>
            </p:nvCxnSpPr>
            <p:spPr bwMode="auto">
              <a:xfrm rot="5400000">
                <a:off x="11342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sp>
            <p:nvSpPr>
              <p:cNvPr id="204084" name="TextBox 974"/>
              <p:cNvSpPr txBox="1">
                <a:spLocks noChangeArrowheads="1"/>
              </p:cNvSpPr>
              <p:nvPr/>
            </p:nvSpPr>
            <p:spPr bwMode="auto">
              <a:xfrm>
                <a:off x="917575" y="1838325"/>
                <a:ext cx="2976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200">
                    <a:solidFill>
                      <a:srgbClr val="717F9F"/>
                    </a:solidFill>
                    <a:latin typeface="Arial" panose="020B0604020202020204" pitchFamily="34" charset="0"/>
                    <a:ea typeface="MS PGothic" pitchFamily="34" charset="-128"/>
                  </a:rPr>
                  <a:t>…</a:t>
                </a:r>
              </a:p>
            </p:txBody>
          </p:sp>
        </p:grpSp>
      </p:grpSp>
      <p:grpSp>
        <p:nvGrpSpPr>
          <p:cNvPr id="203824" name="Group 986"/>
          <p:cNvGrpSpPr>
            <a:grpSpLocks/>
          </p:cNvGrpSpPr>
          <p:nvPr/>
        </p:nvGrpSpPr>
        <p:grpSpPr bwMode="auto">
          <a:xfrm>
            <a:off x="657225" y="3582988"/>
            <a:ext cx="3157538" cy="284162"/>
            <a:chOff x="656433" y="2706158"/>
            <a:chExt cx="3158860" cy="285466"/>
          </a:xfrm>
        </p:grpSpPr>
        <p:grpSp>
          <p:nvGrpSpPr>
            <p:cNvPr id="204043" name="Group 945"/>
            <p:cNvGrpSpPr>
              <a:grpSpLocks/>
            </p:cNvGrpSpPr>
            <p:nvPr/>
          </p:nvGrpSpPr>
          <p:grpSpPr bwMode="auto">
            <a:xfrm>
              <a:off x="2989000" y="2714624"/>
              <a:ext cx="826293" cy="276999"/>
              <a:chOff x="656433" y="1838325"/>
              <a:chExt cx="826293" cy="276999"/>
            </a:xfrm>
          </p:grpSpPr>
          <p:cxnSp>
            <p:nvCxnSpPr>
              <p:cNvPr id="204064" name="Straight Connector 1008"/>
              <p:cNvCxnSpPr>
                <a:cxnSpLocks noChangeShapeType="1"/>
              </p:cNvCxnSpPr>
              <p:nvPr/>
            </p:nvCxnSpPr>
            <p:spPr bwMode="auto">
              <a:xfrm rot="5400000">
                <a:off x="594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65" name="Straight Connector 1009"/>
              <p:cNvCxnSpPr>
                <a:cxnSpLocks noChangeShapeType="1"/>
              </p:cNvCxnSpPr>
              <p:nvPr/>
            </p:nvCxnSpPr>
            <p:spPr bwMode="auto">
              <a:xfrm rot="5400000">
                <a:off x="690828"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66" name="Straight Connector 1010"/>
              <p:cNvCxnSpPr>
                <a:cxnSpLocks noChangeShapeType="1"/>
              </p:cNvCxnSpPr>
              <p:nvPr/>
            </p:nvCxnSpPr>
            <p:spPr bwMode="auto">
              <a:xfrm rot="5400000">
                <a:off x="787136"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67" name="Straight Connector 1011"/>
              <p:cNvCxnSpPr>
                <a:cxnSpLocks noChangeShapeType="1"/>
              </p:cNvCxnSpPr>
              <p:nvPr/>
            </p:nvCxnSpPr>
            <p:spPr bwMode="auto">
              <a:xfrm rot="5400000">
                <a:off x="1229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68" name="Straight Connector 1012"/>
              <p:cNvCxnSpPr>
                <a:cxnSpLocks noChangeShapeType="1"/>
              </p:cNvCxnSpPr>
              <p:nvPr/>
            </p:nvCxnSpPr>
            <p:spPr bwMode="auto">
              <a:xfrm rot="5400000">
                <a:off x="13247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69" name="Straight Connector 1013"/>
              <p:cNvCxnSpPr>
                <a:cxnSpLocks noChangeShapeType="1"/>
              </p:cNvCxnSpPr>
              <p:nvPr/>
            </p:nvCxnSpPr>
            <p:spPr bwMode="auto">
              <a:xfrm rot="5400000">
                <a:off x="14200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70" name="Straight Connector 1014"/>
              <p:cNvCxnSpPr>
                <a:cxnSpLocks noChangeShapeType="1"/>
              </p:cNvCxnSpPr>
              <p:nvPr/>
            </p:nvCxnSpPr>
            <p:spPr bwMode="auto">
              <a:xfrm rot="5400000">
                <a:off x="883445"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71" name="Straight Connector 1015"/>
              <p:cNvCxnSpPr>
                <a:cxnSpLocks noChangeShapeType="1"/>
              </p:cNvCxnSpPr>
              <p:nvPr/>
            </p:nvCxnSpPr>
            <p:spPr bwMode="auto">
              <a:xfrm rot="5400000">
                <a:off x="11342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sp>
            <p:nvSpPr>
              <p:cNvPr id="204072" name="TextBox 1016"/>
              <p:cNvSpPr txBox="1">
                <a:spLocks noChangeArrowheads="1"/>
              </p:cNvSpPr>
              <p:nvPr/>
            </p:nvSpPr>
            <p:spPr bwMode="auto">
              <a:xfrm>
                <a:off x="917575" y="1838325"/>
                <a:ext cx="2976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200" dirty="0">
                    <a:solidFill>
                      <a:srgbClr val="717F9F"/>
                    </a:solidFill>
                    <a:latin typeface="Arial" panose="020B0604020202020204" pitchFamily="34" charset="0"/>
                    <a:ea typeface="MS PGothic" pitchFamily="34" charset="-128"/>
                  </a:rPr>
                  <a:t>…</a:t>
                </a:r>
              </a:p>
            </p:txBody>
          </p:sp>
        </p:grpSp>
        <p:grpSp>
          <p:nvGrpSpPr>
            <p:cNvPr id="204044" name="Group 955"/>
            <p:cNvGrpSpPr>
              <a:grpSpLocks/>
            </p:cNvGrpSpPr>
            <p:nvPr/>
          </p:nvGrpSpPr>
          <p:grpSpPr bwMode="auto">
            <a:xfrm>
              <a:off x="1829066" y="2714625"/>
              <a:ext cx="826293" cy="276999"/>
              <a:chOff x="656433" y="1838325"/>
              <a:chExt cx="826293" cy="276999"/>
            </a:xfrm>
          </p:grpSpPr>
          <p:cxnSp>
            <p:nvCxnSpPr>
              <p:cNvPr id="204055" name="Straight Connector 999"/>
              <p:cNvCxnSpPr>
                <a:cxnSpLocks noChangeShapeType="1"/>
              </p:cNvCxnSpPr>
              <p:nvPr/>
            </p:nvCxnSpPr>
            <p:spPr bwMode="auto">
              <a:xfrm rot="5400000">
                <a:off x="594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56" name="Straight Connector 1000"/>
              <p:cNvCxnSpPr>
                <a:cxnSpLocks noChangeShapeType="1"/>
              </p:cNvCxnSpPr>
              <p:nvPr/>
            </p:nvCxnSpPr>
            <p:spPr bwMode="auto">
              <a:xfrm rot="5400000">
                <a:off x="690828"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57" name="Straight Connector 1001"/>
              <p:cNvCxnSpPr>
                <a:cxnSpLocks noChangeShapeType="1"/>
              </p:cNvCxnSpPr>
              <p:nvPr/>
            </p:nvCxnSpPr>
            <p:spPr bwMode="auto">
              <a:xfrm rot="5400000">
                <a:off x="787136"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58" name="Straight Connector 1002"/>
              <p:cNvCxnSpPr>
                <a:cxnSpLocks noChangeShapeType="1"/>
              </p:cNvCxnSpPr>
              <p:nvPr/>
            </p:nvCxnSpPr>
            <p:spPr bwMode="auto">
              <a:xfrm rot="5400000">
                <a:off x="1229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59" name="Straight Connector 1003"/>
              <p:cNvCxnSpPr>
                <a:cxnSpLocks noChangeShapeType="1"/>
              </p:cNvCxnSpPr>
              <p:nvPr/>
            </p:nvCxnSpPr>
            <p:spPr bwMode="auto">
              <a:xfrm rot="5400000">
                <a:off x="13247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60" name="Straight Connector 1004"/>
              <p:cNvCxnSpPr>
                <a:cxnSpLocks noChangeShapeType="1"/>
              </p:cNvCxnSpPr>
              <p:nvPr/>
            </p:nvCxnSpPr>
            <p:spPr bwMode="auto">
              <a:xfrm rot="5400000">
                <a:off x="14200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61" name="Straight Connector 1005"/>
              <p:cNvCxnSpPr>
                <a:cxnSpLocks noChangeShapeType="1"/>
              </p:cNvCxnSpPr>
              <p:nvPr/>
            </p:nvCxnSpPr>
            <p:spPr bwMode="auto">
              <a:xfrm rot="5400000">
                <a:off x="883445"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62" name="Straight Connector 1006"/>
              <p:cNvCxnSpPr>
                <a:cxnSpLocks noChangeShapeType="1"/>
              </p:cNvCxnSpPr>
              <p:nvPr/>
            </p:nvCxnSpPr>
            <p:spPr bwMode="auto">
              <a:xfrm rot="5400000">
                <a:off x="11342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sp>
            <p:nvSpPr>
              <p:cNvPr id="204063" name="TextBox 1007"/>
              <p:cNvSpPr txBox="1">
                <a:spLocks noChangeArrowheads="1"/>
              </p:cNvSpPr>
              <p:nvPr/>
            </p:nvSpPr>
            <p:spPr bwMode="auto">
              <a:xfrm>
                <a:off x="917575" y="1838325"/>
                <a:ext cx="2976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200">
                    <a:solidFill>
                      <a:srgbClr val="717F9F"/>
                    </a:solidFill>
                    <a:latin typeface="Arial" panose="020B0604020202020204" pitchFamily="34" charset="0"/>
                    <a:ea typeface="MS PGothic" pitchFamily="34" charset="-128"/>
                  </a:rPr>
                  <a:t>…</a:t>
                </a:r>
              </a:p>
            </p:txBody>
          </p:sp>
        </p:grpSp>
        <p:grpSp>
          <p:nvGrpSpPr>
            <p:cNvPr id="204045" name="Group 965"/>
            <p:cNvGrpSpPr>
              <a:grpSpLocks/>
            </p:cNvGrpSpPr>
            <p:nvPr/>
          </p:nvGrpSpPr>
          <p:grpSpPr bwMode="auto">
            <a:xfrm>
              <a:off x="656433" y="2706158"/>
              <a:ext cx="826293" cy="276999"/>
              <a:chOff x="656433" y="1838325"/>
              <a:chExt cx="826293" cy="276999"/>
            </a:xfrm>
          </p:grpSpPr>
          <p:cxnSp>
            <p:nvCxnSpPr>
              <p:cNvPr id="204046" name="Straight Connector 990"/>
              <p:cNvCxnSpPr>
                <a:cxnSpLocks noChangeShapeType="1"/>
              </p:cNvCxnSpPr>
              <p:nvPr/>
            </p:nvCxnSpPr>
            <p:spPr bwMode="auto">
              <a:xfrm rot="5400000">
                <a:off x="594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47" name="Straight Connector 991"/>
              <p:cNvCxnSpPr>
                <a:cxnSpLocks noChangeShapeType="1"/>
              </p:cNvCxnSpPr>
              <p:nvPr/>
            </p:nvCxnSpPr>
            <p:spPr bwMode="auto">
              <a:xfrm rot="5400000">
                <a:off x="690828"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48" name="Straight Connector 992"/>
              <p:cNvCxnSpPr>
                <a:cxnSpLocks noChangeShapeType="1"/>
              </p:cNvCxnSpPr>
              <p:nvPr/>
            </p:nvCxnSpPr>
            <p:spPr bwMode="auto">
              <a:xfrm rot="5400000">
                <a:off x="787136"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49" name="Straight Connector 993"/>
              <p:cNvCxnSpPr>
                <a:cxnSpLocks noChangeShapeType="1"/>
              </p:cNvCxnSpPr>
              <p:nvPr/>
            </p:nvCxnSpPr>
            <p:spPr bwMode="auto">
              <a:xfrm rot="5400000">
                <a:off x="1229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50" name="Straight Connector 994"/>
              <p:cNvCxnSpPr>
                <a:cxnSpLocks noChangeShapeType="1"/>
              </p:cNvCxnSpPr>
              <p:nvPr/>
            </p:nvCxnSpPr>
            <p:spPr bwMode="auto">
              <a:xfrm rot="5400000">
                <a:off x="13247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51" name="Straight Connector 995"/>
              <p:cNvCxnSpPr>
                <a:cxnSpLocks noChangeShapeType="1"/>
              </p:cNvCxnSpPr>
              <p:nvPr/>
            </p:nvCxnSpPr>
            <p:spPr bwMode="auto">
              <a:xfrm rot="5400000">
                <a:off x="14200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52" name="Straight Connector 996"/>
              <p:cNvCxnSpPr>
                <a:cxnSpLocks noChangeShapeType="1"/>
              </p:cNvCxnSpPr>
              <p:nvPr/>
            </p:nvCxnSpPr>
            <p:spPr bwMode="auto">
              <a:xfrm rot="5400000">
                <a:off x="883445"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53" name="Straight Connector 997"/>
              <p:cNvCxnSpPr>
                <a:cxnSpLocks noChangeShapeType="1"/>
              </p:cNvCxnSpPr>
              <p:nvPr/>
            </p:nvCxnSpPr>
            <p:spPr bwMode="auto">
              <a:xfrm rot="5400000">
                <a:off x="11342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sp>
            <p:nvSpPr>
              <p:cNvPr id="204054" name="TextBox 998"/>
              <p:cNvSpPr txBox="1">
                <a:spLocks noChangeArrowheads="1"/>
              </p:cNvSpPr>
              <p:nvPr/>
            </p:nvSpPr>
            <p:spPr bwMode="auto">
              <a:xfrm>
                <a:off x="917575" y="1838325"/>
                <a:ext cx="2976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200">
                    <a:solidFill>
                      <a:srgbClr val="717F9F"/>
                    </a:solidFill>
                    <a:latin typeface="Arial" panose="020B0604020202020204" pitchFamily="34" charset="0"/>
                    <a:ea typeface="MS PGothic" pitchFamily="34" charset="-128"/>
                  </a:rPr>
                  <a:t>…</a:t>
                </a:r>
              </a:p>
            </p:txBody>
          </p:sp>
        </p:grpSp>
      </p:grpSp>
      <p:grpSp>
        <p:nvGrpSpPr>
          <p:cNvPr id="203825" name="Group 1017"/>
          <p:cNvGrpSpPr>
            <a:grpSpLocks/>
          </p:cNvGrpSpPr>
          <p:nvPr/>
        </p:nvGrpSpPr>
        <p:grpSpPr bwMode="auto">
          <a:xfrm>
            <a:off x="657225" y="4452938"/>
            <a:ext cx="3157538" cy="284162"/>
            <a:chOff x="656433" y="2706158"/>
            <a:chExt cx="3158860" cy="285466"/>
          </a:xfrm>
        </p:grpSpPr>
        <p:grpSp>
          <p:nvGrpSpPr>
            <p:cNvPr id="204013" name="Group 945"/>
            <p:cNvGrpSpPr>
              <a:grpSpLocks/>
            </p:cNvGrpSpPr>
            <p:nvPr/>
          </p:nvGrpSpPr>
          <p:grpSpPr bwMode="auto">
            <a:xfrm>
              <a:off x="2989000" y="2714624"/>
              <a:ext cx="826293" cy="276999"/>
              <a:chOff x="656433" y="1838325"/>
              <a:chExt cx="826293" cy="276999"/>
            </a:xfrm>
          </p:grpSpPr>
          <p:cxnSp>
            <p:nvCxnSpPr>
              <p:cNvPr id="204034" name="Straight Connector 1039"/>
              <p:cNvCxnSpPr>
                <a:cxnSpLocks noChangeShapeType="1"/>
              </p:cNvCxnSpPr>
              <p:nvPr/>
            </p:nvCxnSpPr>
            <p:spPr bwMode="auto">
              <a:xfrm rot="5400000">
                <a:off x="594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35" name="Straight Connector 1040"/>
              <p:cNvCxnSpPr>
                <a:cxnSpLocks noChangeShapeType="1"/>
              </p:cNvCxnSpPr>
              <p:nvPr/>
            </p:nvCxnSpPr>
            <p:spPr bwMode="auto">
              <a:xfrm rot="5400000">
                <a:off x="690828"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36" name="Straight Connector 1041"/>
              <p:cNvCxnSpPr>
                <a:cxnSpLocks noChangeShapeType="1"/>
              </p:cNvCxnSpPr>
              <p:nvPr/>
            </p:nvCxnSpPr>
            <p:spPr bwMode="auto">
              <a:xfrm rot="5400000">
                <a:off x="787136"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37" name="Straight Connector 1042"/>
              <p:cNvCxnSpPr>
                <a:cxnSpLocks noChangeShapeType="1"/>
              </p:cNvCxnSpPr>
              <p:nvPr/>
            </p:nvCxnSpPr>
            <p:spPr bwMode="auto">
              <a:xfrm rot="5400000">
                <a:off x="1229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38" name="Straight Connector 1043"/>
              <p:cNvCxnSpPr>
                <a:cxnSpLocks noChangeShapeType="1"/>
              </p:cNvCxnSpPr>
              <p:nvPr/>
            </p:nvCxnSpPr>
            <p:spPr bwMode="auto">
              <a:xfrm rot="5400000">
                <a:off x="13247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39" name="Straight Connector 1044"/>
              <p:cNvCxnSpPr>
                <a:cxnSpLocks noChangeShapeType="1"/>
              </p:cNvCxnSpPr>
              <p:nvPr/>
            </p:nvCxnSpPr>
            <p:spPr bwMode="auto">
              <a:xfrm rot="5400000">
                <a:off x="14200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40" name="Straight Connector 1045"/>
              <p:cNvCxnSpPr>
                <a:cxnSpLocks noChangeShapeType="1"/>
              </p:cNvCxnSpPr>
              <p:nvPr/>
            </p:nvCxnSpPr>
            <p:spPr bwMode="auto">
              <a:xfrm rot="5400000">
                <a:off x="883445"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41" name="Straight Connector 1046"/>
              <p:cNvCxnSpPr>
                <a:cxnSpLocks noChangeShapeType="1"/>
              </p:cNvCxnSpPr>
              <p:nvPr/>
            </p:nvCxnSpPr>
            <p:spPr bwMode="auto">
              <a:xfrm rot="5400000">
                <a:off x="11342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sp>
            <p:nvSpPr>
              <p:cNvPr id="204042" name="TextBox 1047"/>
              <p:cNvSpPr txBox="1">
                <a:spLocks noChangeArrowheads="1"/>
              </p:cNvSpPr>
              <p:nvPr/>
            </p:nvSpPr>
            <p:spPr bwMode="auto">
              <a:xfrm>
                <a:off x="917575" y="1838325"/>
                <a:ext cx="2976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200">
                    <a:solidFill>
                      <a:srgbClr val="717F9F"/>
                    </a:solidFill>
                    <a:latin typeface="Arial" panose="020B0604020202020204" pitchFamily="34" charset="0"/>
                    <a:ea typeface="MS PGothic" pitchFamily="34" charset="-128"/>
                  </a:rPr>
                  <a:t>…</a:t>
                </a:r>
              </a:p>
            </p:txBody>
          </p:sp>
        </p:grpSp>
        <p:grpSp>
          <p:nvGrpSpPr>
            <p:cNvPr id="204014" name="Group 955"/>
            <p:cNvGrpSpPr>
              <a:grpSpLocks/>
            </p:cNvGrpSpPr>
            <p:nvPr/>
          </p:nvGrpSpPr>
          <p:grpSpPr bwMode="auto">
            <a:xfrm>
              <a:off x="1829066" y="2714625"/>
              <a:ext cx="826293" cy="276999"/>
              <a:chOff x="656433" y="1838325"/>
              <a:chExt cx="826293" cy="276999"/>
            </a:xfrm>
          </p:grpSpPr>
          <p:cxnSp>
            <p:nvCxnSpPr>
              <p:cNvPr id="204025" name="Straight Connector 1030"/>
              <p:cNvCxnSpPr>
                <a:cxnSpLocks noChangeShapeType="1"/>
              </p:cNvCxnSpPr>
              <p:nvPr/>
            </p:nvCxnSpPr>
            <p:spPr bwMode="auto">
              <a:xfrm rot="5400000">
                <a:off x="594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26" name="Straight Connector 1031"/>
              <p:cNvCxnSpPr>
                <a:cxnSpLocks noChangeShapeType="1"/>
              </p:cNvCxnSpPr>
              <p:nvPr/>
            </p:nvCxnSpPr>
            <p:spPr bwMode="auto">
              <a:xfrm rot="5400000">
                <a:off x="690828"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27" name="Straight Connector 1032"/>
              <p:cNvCxnSpPr>
                <a:cxnSpLocks noChangeShapeType="1"/>
              </p:cNvCxnSpPr>
              <p:nvPr/>
            </p:nvCxnSpPr>
            <p:spPr bwMode="auto">
              <a:xfrm rot="5400000">
                <a:off x="787136"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28" name="Straight Connector 1033"/>
              <p:cNvCxnSpPr>
                <a:cxnSpLocks noChangeShapeType="1"/>
              </p:cNvCxnSpPr>
              <p:nvPr/>
            </p:nvCxnSpPr>
            <p:spPr bwMode="auto">
              <a:xfrm rot="5400000">
                <a:off x="1229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29" name="Straight Connector 1034"/>
              <p:cNvCxnSpPr>
                <a:cxnSpLocks noChangeShapeType="1"/>
              </p:cNvCxnSpPr>
              <p:nvPr/>
            </p:nvCxnSpPr>
            <p:spPr bwMode="auto">
              <a:xfrm rot="5400000">
                <a:off x="13247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30" name="Straight Connector 1035"/>
              <p:cNvCxnSpPr>
                <a:cxnSpLocks noChangeShapeType="1"/>
              </p:cNvCxnSpPr>
              <p:nvPr/>
            </p:nvCxnSpPr>
            <p:spPr bwMode="auto">
              <a:xfrm rot="5400000">
                <a:off x="14200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31" name="Straight Connector 1036"/>
              <p:cNvCxnSpPr>
                <a:cxnSpLocks noChangeShapeType="1"/>
              </p:cNvCxnSpPr>
              <p:nvPr/>
            </p:nvCxnSpPr>
            <p:spPr bwMode="auto">
              <a:xfrm rot="5400000">
                <a:off x="883445"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32" name="Straight Connector 1037"/>
              <p:cNvCxnSpPr>
                <a:cxnSpLocks noChangeShapeType="1"/>
              </p:cNvCxnSpPr>
              <p:nvPr/>
            </p:nvCxnSpPr>
            <p:spPr bwMode="auto">
              <a:xfrm rot="5400000">
                <a:off x="11342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sp>
            <p:nvSpPr>
              <p:cNvPr id="204033" name="TextBox 1038"/>
              <p:cNvSpPr txBox="1">
                <a:spLocks noChangeArrowheads="1"/>
              </p:cNvSpPr>
              <p:nvPr/>
            </p:nvSpPr>
            <p:spPr bwMode="auto">
              <a:xfrm>
                <a:off x="917575" y="1838325"/>
                <a:ext cx="2976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200">
                    <a:solidFill>
                      <a:srgbClr val="717F9F"/>
                    </a:solidFill>
                    <a:latin typeface="Arial" panose="020B0604020202020204" pitchFamily="34" charset="0"/>
                    <a:ea typeface="MS PGothic" pitchFamily="34" charset="-128"/>
                  </a:rPr>
                  <a:t>…</a:t>
                </a:r>
              </a:p>
            </p:txBody>
          </p:sp>
        </p:grpSp>
        <p:grpSp>
          <p:nvGrpSpPr>
            <p:cNvPr id="204015" name="Group 965"/>
            <p:cNvGrpSpPr>
              <a:grpSpLocks/>
            </p:cNvGrpSpPr>
            <p:nvPr/>
          </p:nvGrpSpPr>
          <p:grpSpPr bwMode="auto">
            <a:xfrm>
              <a:off x="656433" y="2706158"/>
              <a:ext cx="826293" cy="276999"/>
              <a:chOff x="656433" y="1838325"/>
              <a:chExt cx="826293" cy="276999"/>
            </a:xfrm>
          </p:grpSpPr>
          <p:cxnSp>
            <p:nvCxnSpPr>
              <p:cNvPr id="204016" name="Straight Connector 1021"/>
              <p:cNvCxnSpPr>
                <a:cxnSpLocks noChangeShapeType="1"/>
              </p:cNvCxnSpPr>
              <p:nvPr/>
            </p:nvCxnSpPr>
            <p:spPr bwMode="auto">
              <a:xfrm rot="5400000">
                <a:off x="594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17" name="Straight Connector 1022"/>
              <p:cNvCxnSpPr>
                <a:cxnSpLocks noChangeShapeType="1"/>
              </p:cNvCxnSpPr>
              <p:nvPr/>
            </p:nvCxnSpPr>
            <p:spPr bwMode="auto">
              <a:xfrm rot="5400000">
                <a:off x="690828"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18" name="Straight Connector 1023"/>
              <p:cNvCxnSpPr>
                <a:cxnSpLocks noChangeShapeType="1"/>
              </p:cNvCxnSpPr>
              <p:nvPr/>
            </p:nvCxnSpPr>
            <p:spPr bwMode="auto">
              <a:xfrm rot="5400000">
                <a:off x="787136"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19" name="Straight Connector 1024"/>
              <p:cNvCxnSpPr>
                <a:cxnSpLocks noChangeShapeType="1"/>
              </p:cNvCxnSpPr>
              <p:nvPr/>
            </p:nvCxnSpPr>
            <p:spPr bwMode="auto">
              <a:xfrm rot="5400000">
                <a:off x="1229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20" name="Straight Connector 1025"/>
              <p:cNvCxnSpPr>
                <a:cxnSpLocks noChangeShapeType="1"/>
              </p:cNvCxnSpPr>
              <p:nvPr/>
            </p:nvCxnSpPr>
            <p:spPr bwMode="auto">
              <a:xfrm rot="5400000">
                <a:off x="13247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21" name="Straight Connector 1026"/>
              <p:cNvCxnSpPr>
                <a:cxnSpLocks noChangeShapeType="1"/>
              </p:cNvCxnSpPr>
              <p:nvPr/>
            </p:nvCxnSpPr>
            <p:spPr bwMode="auto">
              <a:xfrm rot="5400000">
                <a:off x="14200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22" name="Straight Connector 1027"/>
              <p:cNvCxnSpPr>
                <a:cxnSpLocks noChangeShapeType="1"/>
              </p:cNvCxnSpPr>
              <p:nvPr/>
            </p:nvCxnSpPr>
            <p:spPr bwMode="auto">
              <a:xfrm rot="5400000">
                <a:off x="883445"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23" name="Straight Connector 1028"/>
              <p:cNvCxnSpPr>
                <a:cxnSpLocks noChangeShapeType="1"/>
              </p:cNvCxnSpPr>
              <p:nvPr/>
            </p:nvCxnSpPr>
            <p:spPr bwMode="auto">
              <a:xfrm rot="5400000">
                <a:off x="11342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sp>
            <p:nvSpPr>
              <p:cNvPr id="204024" name="TextBox 1029"/>
              <p:cNvSpPr txBox="1">
                <a:spLocks noChangeArrowheads="1"/>
              </p:cNvSpPr>
              <p:nvPr/>
            </p:nvSpPr>
            <p:spPr bwMode="auto">
              <a:xfrm>
                <a:off x="917575" y="1838325"/>
                <a:ext cx="2976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200">
                    <a:solidFill>
                      <a:srgbClr val="717F9F"/>
                    </a:solidFill>
                    <a:latin typeface="Arial" panose="020B0604020202020204" pitchFamily="34" charset="0"/>
                    <a:ea typeface="MS PGothic" pitchFamily="34" charset="-128"/>
                  </a:rPr>
                  <a:t>…</a:t>
                </a:r>
              </a:p>
            </p:txBody>
          </p:sp>
        </p:grpSp>
      </p:grpSp>
      <p:grpSp>
        <p:nvGrpSpPr>
          <p:cNvPr id="203826" name="Group 1048"/>
          <p:cNvGrpSpPr>
            <a:grpSpLocks/>
          </p:cNvGrpSpPr>
          <p:nvPr/>
        </p:nvGrpSpPr>
        <p:grpSpPr bwMode="auto">
          <a:xfrm>
            <a:off x="657225" y="5322888"/>
            <a:ext cx="3157538" cy="284162"/>
            <a:chOff x="656433" y="2706158"/>
            <a:chExt cx="3158860" cy="285466"/>
          </a:xfrm>
        </p:grpSpPr>
        <p:grpSp>
          <p:nvGrpSpPr>
            <p:cNvPr id="203983" name="Group 945"/>
            <p:cNvGrpSpPr>
              <a:grpSpLocks/>
            </p:cNvGrpSpPr>
            <p:nvPr/>
          </p:nvGrpSpPr>
          <p:grpSpPr bwMode="auto">
            <a:xfrm>
              <a:off x="2989000" y="2714624"/>
              <a:ext cx="826293" cy="276999"/>
              <a:chOff x="656433" y="1838325"/>
              <a:chExt cx="826293" cy="276999"/>
            </a:xfrm>
          </p:grpSpPr>
          <p:cxnSp>
            <p:nvCxnSpPr>
              <p:cNvPr id="204004" name="Straight Connector 1070"/>
              <p:cNvCxnSpPr>
                <a:cxnSpLocks noChangeShapeType="1"/>
              </p:cNvCxnSpPr>
              <p:nvPr/>
            </p:nvCxnSpPr>
            <p:spPr bwMode="auto">
              <a:xfrm rot="5400000">
                <a:off x="594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05" name="Straight Connector 1071"/>
              <p:cNvCxnSpPr>
                <a:cxnSpLocks noChangeShapeType="1"/>
              </p:cNvCxnSpPr>
              <p:nvPr/>
            </p:nvCxnSpPr>
            <p:spPr bwMode="auto">
              <a:xfrm rot="5400000">
                <a:off x="690828"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06" name="Straight Connector 1072"/>
              <p:cNvCxnSpPr>
                <a:cxnSpLocks noChangeShapeType="1"/>
              </p:cNvCxnSpPr>
              <p:nvPr/>
            </p:nvCxnSpPr>
            <p:spPr bwMode="auto">
              <a:xfrm rot="5400000">
                <a:off x="787136"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07" name="Straight Connector 1073"/>
              <p:cNvCxnSpPr>
                <a:cxnSpLocks noChangeShapeType="1"/>
              </p:cNvCxnSpPr>
              <p:nvPr/>
            </p:nvCxnSpPr>
            <p:spPr bwMode="auto">
              <a:xfrm rot="5400000">
                <a:off x="1229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08" name="Straight Connector 1074"/>
              <p:cNvCxnSpPr>
                <a:cxnSpLocks noChangeShapeType="1"/>
              </p:cNvCxnSpPr>
              <p:nvPr/>
            </p:nvCxnSpPr>
            <p:spPr bwMode="auto">
              <a:xfrm rot="5400000">
                <a:off x="13247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09" name="Straight Connector 1075"/>
              <p:cNvCxnSpPr>
                <a:cxnSpLocks noChangeShapeType="1"/>
              </p:cNvCxnSpPr>
              <p:nvPr/>
            </p:nvCxnSpPr>
            <p:spPr bwMode="auto">
              <a:xfrm rot="5400000">
                <a:off x="14200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10" name="Straight Connector 1076"/>
              <p:cNvCxnSpPr>
                <a:cxnSpLocks noChangeShapeType="1"/>
              </p:cNvCxnSpPr>
              <p:nvPr/>
            </p:nvCxnSpPr>
            <p:spPr bwMode="auto">
              <a:xfrm rot="5400000">
                <a:off x="883445"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11" name="Straight Connector 1077"/>
              <p:cNvCxnSpPr>
                <a:cxnSpLocks noChangeShapeType="1"/>
              </p:cNvCxnSpPr>
              <p:nvPr/>
            </p:nvCxnSpPr>
            <p:spPr bwMode="auto">
              <a:xfrm rot="5400000">
                <a:off x="11342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sp>
            <p:nvSpPr>
              <p:cNvPr id="204012" name="TextBox 1078"/>
              <p:cNvSpPr txBox="1">
                <a:spLocks noChangeArrowheads="1"/>
              </p:cNvSpPr>
              <p:nvPr/>
            </p:nvSpPr>
            <p:spPr bwMode="auto">
              <a:xfrm>
                <a:off x="917575" y="1838325"/>
                <a:ext cx="2976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200">
                    <a:solidFill>
                      <a:srgbClr val="717F9F"/>
                    </a:solidFill>
                    <a:latin typeface="Arial" panose="020B0604020202020204" pitchFamily="34" charset="0"/>
                    <a:ea typeface="MS PGothic" pitchFamily="34" charset="-128"/>
                  </a:rPr>
                  <a:t>…</a:t>
                </a:r>
              </a:p>
            </p:txBody>
          </p:sp>
        </p:grpSp>
        <p:grpSp>
          <p:nvGrpSpPr>
            <p:cNvPr id="203984" name="Group 955"/>
            <p:cNvGrpSpPr>
              <a:grpSpLocks/>
            </p:cNvGrpSpPr>
            <p:nvPr/>
          </p:nvGrpSpPr>
          <p:grpSpPr bwMode="auto">
            <a:xfrm>
              <a:off x="1829066" y="2714625"/>
              <a:ext cx="826293" cy="276999"/>
              <a:chOff x="656433" y="1838325"/>
              <a:chExt cx="826293" cy="276999"/>
            </a:xfrm>
          </p:grpSpPr>
          <p:cxnSp>
            <p:nvCxnSpPr>
              <p:cNvPr id="203995" name="Straight Connector 1061"/>
              <p:cNvCxnSpPr>
                <a:cxnSpLocks noChangeShapeType="1"/>
              </p:cNvCxnSpPr>
              <p:nvPr/>
            </p:nvCxnSpPr>
            <p:spPr bwMode="auto">
              <a:xfrm rot="5400000">
                <a:off x="594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96" name="Straight Connector 1062"/>
              <p:cNvCxnSpPr>
                <a:cxnSpLocks noChangeShapeType="1"/>
              </p:cNvCxnSpPr>
              <p:nvPr/>
            </p:nvCxnSpPr>
            <p:spPr bwMode="auto">
              <a:xfrm rot="5400000">
                <a:off x="690828"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97" name="Straight Connector 1063"/>
              <p:cNvCxnSpPr>
                <a:cxnSpLocks noChangeShapeType="1"/>
              </p:cNvCxnSpPr>
              <p:nvPr/>
            </p:nvCxnSpPr>
            <p:spPr bwMode="auto">
              <a:xfrm rot="5400000">
                <a:off x="787136"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98" name="Straight Connector 1064"/>
              <p:cNvCxnSpPr>
                <a:cxnSpLocks noChangeShapeType="1"/>
              </p:cNvCxnSpPr>
              <p:nvPr/>
            </p:nvCxnSpPr>
            <p:spPr bwMode="auto">
              <a:xfrm rot="5400000">
                <a:off x="1229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99" name="Straight Connector 1065"/>
              <p:cNvCxnSpPr>
                <a:cxnSpLocks noChangeShapeType="1"/>
              </p:cNvCxnSpPr>
              <p:nvPr/>
            </p:nvCxnSpPr>
            <p:spPr bwMode="auto">
              <a:xfrm rot="5400000">
                <a:off x="13247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00" name="Straight Connector 1066"/>
              <p:cNvCxnSpPr>
                <a:cxnSpLocks noChangeShapeType="1"/>
              </p:cNvCxnSpPr>
              <p:nvPr/>
            </p:nvCxnSpPr>
            <p:spPr bwMode="auto">
              <a:xfrm rot="5400000">
                <a:off x="14200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01" name="Straight Connector 1067"/>
              <p:cNvCxnSpPr>
                <a:cxnSpLocks noChangeShapeType="1"/>
              </p:cNvCxnSpPr>
              <p:nvPr/>
            </p:nvCxnSpPr>
            <p:spPr bwMode="auto">
              <a:xfrm rot="5400000">
                <a:off x="883445"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4002" name="Straight Connector 1068"/>
              <p:cNvCxnSpPr>
                <a:cxnSpLocks noChangeShapeType="1"/>
              </p:cNvCxnSpPr>
              <p:nvPr/>
            </p:nvCxnSpPr>
            <p:spPr bwMode="auto">
              <a:xfrm rot="5400000">
                <a:off x="11342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sp>
            <p:nvSpPr>
              <p:cNvPr id="204003" name="TextBox 1069"/>
              <p:cNvSpPr txBox="1">
                <a:spLocks noChangeArrowheads="1"/>
              </p:cNvSpPr>
              <p:nvPr/>
            </p:nvSpPr>
            <p:spPr bwMode="auto">
              <a:xfrm>
                <a:off x="917575" y="1838325"/>
                <a:ext cx="2976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200">
                    <a:solidFill>
                      <a:srgbClr val="717F9F"/>
                    </a:solidFill>
                    <a:latin typeface="Arial" panose="020B0604020202020204" pitchFamily="34" charset="0"/>
                    <a:ea typeface="MS PGothic" pitchFamily="34" charset="-128"/>
                  </a:rPr>
                  <a:t>…</a:t>
                </a:r>
              </a:p>
            </p:txBody>
          </p:sp>
        </p:grpSp>
        <p:grpSp>
          <p:nvGrpSpPr>
            <p:cNvPr id="203985" name="Group 965"/>
            <p:cNvGrpSpPr>
              <a:grpSpLocks/>
            </p:cNvGrpSpPr>
            <p:nvPr/>
          </p:nvGrpSpPr>
          <p:grpSpPr bwMode="auto">
            <a:xfrm>
              <a:off x="656433" y="2706158"/>
              <a:ext cx="826293" cy="276999"/>
              <a:chOff x="656433" y="1838325"/>
              <a:chExt cx="826293" cy="276999"/>
            </a:xfrm>
          </p:grpSpPr>
          <p:cxnSp>
            <p:nvCxnSpPr>
              <p:cNvPr id="203986" name="Straight Connector 1052"/>
              <p:cNvCxnSpPr>
                <a:cxnSpLocks noChangeShapeType="1"/>
              </p:cNvCxnSpPr>
              <p:nvPr/>
            </p:nvCxnSpPr>
            <p:spPr bwMode="auto">
              <a:xfrm rot="5400000">
                <a:off x="594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87" name="Straight Connector 1053"/>
              <p:cNvCxnSpPr>
                <a:cxnSpLocks noChangeShapeType="1"/>
              </p:cNvCxnSpPr>
              <p:nvPr/>
            </p:nvCxnSpPr>
            <p:spPr bwMode="auto">
              <a:xfrm rot="5400000">
                <a:off x="690828"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88" name="Straight Connector 1054"/>
              <p:cNvCxnSpPr>
                <a:cxnSpLocks noChangeShapeType="1"/>
              </p:cNvCxnSpPr>
              <p:nvPr/>
            </p:nvCxnSpPr>
            <p:spPr bwMode="auto">
              <a:xfrm rot="5400000">
                <a:off x="787136"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89" name="Straight Connector 1055"/>
              <p:cNvCxnSpPr>
                <a:cxnSpLocks noChangeShapeType="1"/>
              </p:cNvCxnSpPr>
              <p:nvPr/>
            </p:nvCxnSpPr>
            <p:spPr bwMode="auto">
              <a:xfrm rot="5400000">
                <a:off x="1229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90" name="Straight Connector 1056"/>
              <p:cNvCxnSpPr>
                <a:cxnSpLocks noChangeShapeType="1"/>
              </p:cNvCxnSpPr>
              <p:nvPr/>
            </p:nvCxnSpPr>
            <p:spPr bwMode="auto">
              <a:xfrm rot="5400000">
                <a:off x="13247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91" name="Straight Connector 1057"/>
              <p:cNvCxnSpPr>
                <a:cxnSpLocks noChangeShapeType="1"/>
              </p:cNvCxnSpPr>
              <p:nvPr/>
            </p:nvCxnSpPr>
            <p:spPr bwMode="auto">
              <a:xfrm rot="5400000">
                <a:off x="14200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92" name="Straight Connector 1058"/>
              <p:cNvCxnSpPr>
                <a:cxnSpLocks noChangeShapeType="1"/>
              </p:cNvCxnSpPr>
              <p:nvPr/>
            </p:nvCxnSpPr>
            <p:spPr bwMode="auto">
              <a:xfrm rot="5400000">
                <a:off x="883445"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93" name="Straight Connector 1059"/>
              <p:cNvCxnSpPr>
                <a:cxnSpLocks noChangeShapeType="1"/>
              </p:cNvCxnSpPr>
              <p:nvPr/>
            </p:nvCxnSpPr>
            <p:spPr bwMode="auto">
              <a:xfrm rot="5400000">
                <a:off x="11342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sp>
            <p:nvSpPr>
              <p:cNvPr id="203994" name="TextBox 1060"/>
              <p:cNvSpPr txBox="1">
                <a:spLocks noChangeArrowheads="1"/>
              </p:cNvSpPr>
              <p:nvPr/>
            </p:nvSpPr>
            <p:spPr bwMode="auto">
              <a:xfrm>
                <a:off x="917575" y="1838325"/>
                <a:ext cx="2976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200">
                    <a:solidFill>
                      <a:srgbClr val="717F9F"/>
                    </a:solidFill>
                    <a:latin typeface="Arial" panose="020B0604020202020204" pitchFamily="34" charset="0"/>
                    <a:ea typeface="MS PGothic" pitchFamily="34" charset="-128"/>
                  </a:rPr>
                  <a:t>…</a:t>
                </a:r>
              </a:p>
            </p:txBody>
          </p:sp>
        </p:grpSp>
      </p:grpSp>
      <p:grpSp>
        <p:nvGrpSpPr>
          <p:cNvPr id="203827" name="Group 1079"/>
          <p:cNvGrpSpPr>
            <a:grpSpLocks/>
          </p:cNvGrpSpPr>
          <p:nvPr/>
        </p:nvGrpSpPr>
        <p:grpSpPr bwMode="auto">
          <a:xfrm>
            <a:off x="5330825" y="1836738"/>
            <a:ext cx="3157538" cy="284162"/>
            <a:chOff x="656433" y="2706158"/>
            <a:chExt cx="3158860" cy="285466"/>
          </a:xfrm>
        </p:grpSpPr>
        <p:grpSp>
          <p:nvGrpSpPr>
            <p:cNvPr id="203953" name="Group 945"/>
            <p:cNvGrpSpPr>
              <a:grpSpLocks/>
            </p:cNvGrpSpPr>
            <p:nvPr/>
          </p:nvGrpSpPr>
          <p:grpSpPr bwMode="auto">
            <a:xfrm>
              <a:off x="2989000" y="2714624"/>
              <a:ext cx="826293" cy="276999"/>
              <a:chOff x="656433" y="1838325"/>
              <a:chExt cx="826293" cy="276999"/>
            </a:xfrm>
          </p:grpSpPr>
          <p:cxnSp>
            <p:nvCxnSpPr>
              <p:cNvPr id="203974" name="Straight Connector 1101"/>
              <p:cNvCxnSpPr>
                <a:cxnSpLocks noChangeShapeType="1"/>
              </p:cNvCxnSpPr>
              <p:nvPr/>
            </p:nvCxnSpPr>
            <p:spPr bwMode="auto">
              <a:xfrm rot="5400000">
                <a:off x="594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75" name="Straight Connector 1102"/>
              <p:cNvCxnSpPr>
                <a:cxnSpLocks noChangeShapeType="1"/>
              </p:cNvCxnSpPr>
              <p:nvPr/>
            </p:nvCxnSpPr>
            <p:spPr bwMode="auto">
              <a:xfrm rot="5400000">
                <a:off x="690828"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76" name="Straight Connector 1103"/>
              <p:cNvCxnSpPr>
                <a:cxnSpLocks noChangeShapeType="1"/>
              </p:cNvCxnSpPr>
              <p:nvPr/>
            </p:nvCxnSpPr>
            <p:spPr bwMode="auto">
              <a:xfrm rot="5400000">
                <a:off x="787136"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77" name="Straight Connector 1104"/>
              <p:cNvCxnSpPr>
                <a:cxnSpLocks noChangeShapeType="1"/>
              </p:cNvCxnSpPr>
              <p:nvPr/>
            </p:nvCxnSpPr>
            <p:spPr bwMode="auto">
              <a:xfrm rot="5400000">
                <a:off x="1229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78" name="Straight Connector 1105"/>
              <p:cNvCxnSpPr>
                <a:cxnSpLocks noChangeShapeType="1"/>
              </p:cNvCxnSpPr>
              <p:nvPr/>
            </p:nvCxnSpPr>
            <p:spPr bwMode="auto">
              <a:xfrm rot="5400000">
                <a:off x="13247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79" name="Straight Connector 1106"/>
              <p:cNvCxnSpPr>
                <a:cxnSpLocks noChangeShapeType="1"/>
              </p:cNvCxnSpPr>
              <p:nvPr/>
            </p:nvCxnSpPr>
            <p:spPr bwMode="auto">
              <a:xfrm rot="5400000">
                <a:off x="14200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80" name="Straight Connector 1107"/>
              <p:cNvCxnSpPr>
                <a:cxnSpLocks noChangeShapeType="1"/>
              </p:cNvCxnSpPr>
              <p:nvPr/>
            </p:nvCxnSpPr>
            <p:spPr bwMode="auto">
              <a:xfrm rot="5400000">
                <a:off x="883445"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81" name="Straight Connector 1108"/>
              <p:cNvCxnSpPr>
                <a:cxnSpLocks noChangeShapeType="1"/>
              </p:cNvCxnSpPr>
              <p:nvPr/>
            </p:nvCxnSpPr>
            <p:spPr bwMode="auto">
              <a:xfrm rot="5400000">
                <a:off x="11342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sp>
            <p:nvSpPr>
              <p:cNvPr id="203982" name="TextBox 1109"/>
              <p:cNvSpPr txBox="1">
                <a:spLocks noChangeArrowheads="1"/>
              </p:cNvSpPr>
              <p:nvPr/>
            </p:nvSpPr>
            <p:spPr bwMode="auto">
              <a:xfrm>
                <a:off x="917575" y="1838325"/>
                <a:ext cx="2976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200">
                    <a:solidFill>
                      <a:srgbClr val="717F9F"/>
                    </a:solidFill>
                    <a:latin typeface="Arial" panose="020B0604020202020204" pitchFamily="34" charset="0"/>
                    <a:ea typeface="MS PGothic" pitchFamily="34" charset="-128"/>
                  </a:rPr>
                  <a:t>…</a:t>
                </a:r>
              </a:p>
            </p:txBody>
          </p:sp>
        </p:grpSp>
        <p:grpSp>
          <p:nvGrpSpPr>
            <p:cNvPr id="203954" name="Group 955"/>
            <p:cNvGrpSpPr>
              <a:grpSpLocks/>
            </p:cNvGrpSpPr>
            <p:nvPr/>
          </p:nvGrpSpPr>
          <p:grpSpPr bwMode="auto">
            <a:xfrm>
              <a:off x="1829066" y="2714625"/>
              <a:ext cx="826293" cy="276999"/>
              <a:chOff x="656433" y="1838325"/>
              <a:chExt cx="826293" cy="276999"/>
            </a:xfrm>
          </p:grpSpPr>
          <p:cxnSp>
            <p:nvCxnSpPr>
              <p:cNvPr id="203965" name="Straight Connector 1092"/>
              <p:cNvCxnSpPr>
                <a:cxnSpLocks noChangeShapeType="1"/>
              </p:cNvCxnSpPr>
              <p:nvPr/>
            </p:nvCxnSpPr>
            <p:spPr bwMode="auto">
              <a:xfrm rot="5400000">
                <a:off x="594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66" name="Straight Connector 1093"/>
              <p:cNvCxnSpPr>
                <a:cxnSpLocks noChangeShapeType="1"/>
              </p:cNvCxnSpPr>
              <p:nvPr/>
            </p:nvCxnSpPr>
            <p:spPr bwMode="auto">
              <a:xfrm rot="5400000">
                <a:off x="690828"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67" name="Straight Connector 1094"/>
              <p:cNvCxnSpPr>
                <a:cxnSpLocks noChangeShapeType="1"/>
              </p:cNvCxnSpPr>
              <p:nvPr/>
            </p:nvCxnSpPr>
            <p:spPr bwMode="auto">
              <a:xfrm rot="5400000">
                <a:off x="787136"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68" name="Straight Connector 1095"/>
              <p:cNvCxnSpPr>
                <a:cxnSpLocks noChangeShapeType="1"/>
              </p:cNvCxnSpPr>
              <p:nvPr/>
            </p:nvCxnSpPr>
            <p:spPr bwMode="auto">
              <a:xfrm rot="5400000">
                <a:off x="1229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69" name="Straight Connector 1096"/>
              <p:cNvCxnSpPr>
                <a:cxnSpLocks noChangeShapeType="1"/>
              </p:cNvCxnSpPr>
              <p:nvPr/>
            </p:nvCxnSpPr>
            <p:spPr bwMode="auto">
              <a:xfrm rot="5400000">
                <a:off x="13247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70" name="Straight Connector 1097"/>
              <p:cNvCxnSpPr>
                <a:cxnSpLocks noChangeShapeType="1"/>
              </p:cNvCxnSpPr>
              <p:nvPr/>
            </p:nvCxnSpPr>
            <p:spPr bwMode="auto">
              <a:xfrm rot="5400000">
                <a:off x="14200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71" name="Straight Connector 1098"/>
              <p:cNvCxnSpPr>
                <a:cxnSpLocks noChangeShapeType="1"/>
              </p:cNvCxnSpPr>
              <p:nvPr/>
            </p:nvCxnSpPr>
            <p:spPr bwMode="auto">
              <a:xfrm rot="5400000">
                <a:off x="883445"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72" name="Straight Connector 1099"/>
              <p:cNvCxnSpPr>
                <a:cxnSpLocks noChangeShapeType="1"/>
              </p:cNvCxnSpPr>
              <p:nvPr/>
            </p:nvCxnSpPr>
            <p:spPr bwMode="auto">
              <a:xfrm rot="5400000">
                <a:off x="11342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sp>
            <p:nvSpPr>
              <p:cNvPr id="203973" name="TextBox 1100"/>
              <p:cNvSpPr txBox="1">
                <a:spLocks noChangeArrowheads="1"/>
              </p:cNvSpPr>
              <p:nvPr/>
            </p:nvSpPr>
            <p:spPr bwMode="auto">
              <a:xfrm>
                <a:off x="917575" y="1838325"/>
                <a:ext cx="2976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200">
                    <a:solidFill>
                      <a:srgbClr val="717F9F"/>
                    </a:solidFill>
                    <a:latin typeface="Arial" panose="020B0604020202020204" pitchFamily="34" charset="0"/>
                    <a:ea typeface="MS PGothic" pitchFamily="34" charset="-128"/>
                  </a:rPr>
                  <a:t>…</a:t>
                </a:r>
              </a:p>
            </p:txBody>
          </p:sp>
        </p:grpSp>
        <p:grpSp>
          <p:nvGrpSpPr>
            <p:cNvPr id="203955" name="Group 965"/>
            <p:cNvGrpSpPr>
              <a:grpSpLocks/>
            </p:cNvGrpSpPr>
            <p:nvPr/>
          </p:nvGrpSpPr>
          <p:grpSpPr bwMode="auto">
            <a:xfrm>
              <a:off x="656433" y="2706158"/>
              <a:ext cx="826293" cy="276999"/>
              <a:chOff x="656433" y="1838325"/>
              <a:chExt cx="826293" cy="276999"/>
            </a:xfrm>
          </p:grpSpPr>
          <p:cxnSp>
            <p:nvCxnSpPr>
              <p:cNvPr id="203956" name="Straight Connector 1083"/>
              <p:cNvCxnSpPr>
                <a:cxnSpLocks noChangeShapeType="1"/>
              </p:cNvCxnSpPr>
              <p:nvPr/>
            </p:nvCxnSpPr>
            <p:spPr bwMode="auto">
              <a:xfrm rot="5400000">
                <a:off x="594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57" name="Straight Connector 1084"/>
              <p:cNvCxnSpPr>
                <a:cxnSpLocks noChangeShapeType="1"/>
              </p:cNvCxnSpPr>
              <p:nvPr/>
            </p:nvCxnSpPr>
            <p:spPr bwMode="auto">
              <a:xfrm rot="5400000">
                <a:off x="690828"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58" name="Straight Connector 1085"/>
              <p:cNvCxnSpPr>
                <a:cxnSpLocks noChangeShapeType="1"/>
              </p:cNvCxnSpPr>
              <p:nvPr/>
            </p:nvCxnSpPr>
            <p:spPr bwMode="auto">
              <a:xfrm rot="5400000">
                <a:off x="787136"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59" name="Straight Connector 1086"/>
              <p:cNvCxnSpPr>
                <a:cxnSpLocks noChangeShapeType="1"/>
              </p:cNvCxnSpPr>
              <p:nvPr/>
            </p:nvCxnSpPr>
            <p:spPr bwMode="auto">
              <a:xfrm rot="5400000">
                <a:off x="1229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60" name="Straight Connector 1087"/>
              <p:cNvCxnSpPr>
                <a:cxnSpLocks noChangeShapeType="1"/>
              </p:cNvCxnSpPr>
              <p:nvPr/>
            </p:nvCxnSpPr>
            <p:spPr bwMode="auto">
              <a:xfrm rot="5400000">
                <a:off x="13247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61" name="Straight Connector 1088"/>
              <p:cNvCxnSpPr>
                <a:cxnSpLocks noChangeShapeType="1"/>
              </p:cNvCxnSpPr>
              <p:nvPr/>
            </p:nvCxnSpPr>
            <p:spPr bwMode="auto">
              <a:xfrm rot="5400000">
                <a:off x="14200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62" name="Straight Connector 1089"/>
              <p:cNvCxnSpPr>
                <a:cxnSpLocks noChangeShapeType="1"/>
              </p:cNvCxnSpPr>
              <p:nvPr/>
            </p:nvCxnSpPr>
            <p:spPr bwMode="auto">
              <a:xfrm rot="5400000">
                <a:off x="883445"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63" name="Straight Connector 1090"/>
              <p:cNvCxnSpPr>
                <a:cxnSpLocks noChangeShapeType="1"/>
              </p:cNvCxnSpPr>
              <p:nvPr/>
            </p:nvCxnSpPr>
            <p:spPr bwMode="auto">
              <a:xfrm rot="5400000">
                <a:off x="11342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sp>
            <p:nvSpPr>
              <p:cNvPr id="203964" name="TextBox 1091"/>
              <p:cNvSpPr txBox="1">
                <a:spLocks noChangeArrowheads="1"/>
              </p:cNvSpPr>
              <p:nvPr/>
            </p:nvSpPr>
            <p:spPr bwMode="auto">
              <a:xfrm>
                <a:off x="917575" y="1838325"/>
                <a:ext cx="2976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200">
                    <a:solidFill>
                      <a:srgbClr val="717F9F"/>
                    </a:solidFill>
                    <a:latin typeface="Arial" panose="020B0604020202020204" pitchFamily="34" charset="0"/>
                    <a:ea typeface="MS PGothic" pitchFamily="34" charset="-128"/>
                  </a:rPr>
                  <a:t>…</a:t>
                </a:r>
              </a:p>
            </p:txBody>
          </p:sp>
        </p:grpSp>
      </p:grpSp>
      <p:grpSp>
        <p:nvGrpSpPr>
          <p:cNvPr id="203828" name="Group 1110"/>
          <p:cNvGrpSpPr>
            <a:grpSpLocks/>
          </p:cNvGrpSpPr>
          <p:nvPr/>
        </p:nvGrpSpPr>
        <p:grpSpPr bwMode="auto">
          <a:xfrm>
            <a:off x="5330825" y="2719388"/>
            <a:ext cx="3157538" cy="284162"/>
            <a:chOff x="656433" y="2706158"/>
            <a:chExt cx="3158860" cy="285466"/>
          </a:xfrm>
        </p:grpSpPr>
        <p:grpSp>
          <p:nvGrpSpPr>
            <p:cNvPr id="203923" name="Group 945"/>
            <p:cNvGrpSpPr>
              <a:grpSpLocks/>
            </p:cNvGrpSpPr>
            <p:nvPr/>
          </p:nvGrpSpPr>
          <p:grpSpPr bwMode="auto">
            <a:xfrm>
              <a:off x="2989000" y="2714624"/>
              <a:ext cx="826293" cy="276999"/>
              <a:chOff x="656433" y="1838325"/>
              <a:chExt cx="826293" cy="276999"/>
            </a:xfrm>
          </p:grpSpPr>
          <p:cxnSp>
            <p:nvCxnSpPr>
              <p:cNvPr id="203944" name="Straight Connector 1132"/>
              <p:cNvCxnSpPr>
                <a:cxnSpLocks noChangeShapeType="1"/>
              </p:cNvCxnSpPr>
              <p:nvPr/>
            </p:nvCxnSpPr>
            <p:spPr bwMode="auto">
              <a:xfrm rot="5400000">
                <a:off x="594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45" name="Straight Connector 1133"/>
              <p:cNvCxnSpPr>
                <a:cxnSpLocks noChangeShapeType="1"/>
              </p:cNvCxnSpPr>
              <p:nvPr/>
            </p:nvCxnSpPr>
            <p:spPr bwMode="auto">
              <a:xfrm rot="5400000">
                <a:off x="690828"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46" name="Straight Connector 1134"/>
              <p:cNvCxnSpPr>
                <a:cxnSpLocks noChangeShapeType="1"/>
              </p:cNvCxnSpPr>
              <p:nvPr/>
            </p:nvCxnSpPr>
            <p:spPr bwMode="auto">
              <a:xfrm rot="5400000">
                <a:off x="787136"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47" name="Straight Connector 1135"/>
              <p:cNvCxnSpPr>
                <a:cxnSpLocks noChangeShapeType="1"/>
              </p:cNvCxnSpPr>
              <p:nvPr/>
            </p:nvCxnSpPr>
            <p:spPr bwMode="auto">
              <a:xfrm rot="5400000">
                <a:off x="1229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48" name="Straight Connector 1136"/>
              <p:cNvCxnSpPr>
                <a:cxnSpLocks noChangeShapeType="1"/>
              </p:cNvCxnSpPr>
              <p:nvPr/>
            </p:nvCxnSpPr>
            <p:spPr bwMode="auto">
              <a:xfrm rot="5400000">
                <a:off x="13247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49" name="Straight Connector 1137"/>
              <p:cNvCxnSpPr>
                <a:cxnSpLocks noChangeShapeType="1"/>
              </p:cNvCxnSpPr>
              <p:nvPr/>
            </p:nvCxnSpPr>
            <p:spPr bwMode="auto">
              <a:xfrm rot="5400000">
                <a:off x="14200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50" name="Straight Connector 1138"/>
              <p:cNvCxnSpPr>
                <a:cxnSpLocks noChangeShapeType="1"/>
              </p:cNvCxnSpPr>
              <p:nvPr/>
            </p:nvCxnSpPr>
            <p:spPr bwMode="auto">
              <a:xfrm rot="5400000">
                <a:off x="883445"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51" name="Straight Connector 1139"/>
              <p:cNvCxnSpPr>
                <a:cxnSpLocks noChangeShapeType="1"/>
              </p:cNvCxnSpPr>
              <p:nvPr/>
            </p:nvCxnSpPr>
            <p:spPr bwMode="auto">
              <a:xfrm rot="5400000">
                <a:off x="11342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sp>
            <p:nvSpPr>
              <p:cNvPr id="203952" name="TextBox 1140"/>
              <p:cNvSpPr txBox="1">
                <a:spLocks noChangeArrowheads="1"/>
              </p:cNvSpPr>
              <p:nvPr/>
            </p:nvSpPr>
            <p:spPr bwMode="auto">
              <a:xfrm>
                <a:off x="917575" y="1838325"/>
                <a:ext cx="2976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200">
                    <a:solidFill>
                      <a:srgbClr val="717F9F"/>
                    </a:solidFill>
                    <a:latin typeface="Arial" panose="020B0604020202020204" pitchFamily="34" charset="0"/>
                    <a:ea typeface="MS PGothic" pitchFamily="34" charset="-128"/>
                  </a:rPr>
                  <a:t>…</a:t>
                </a:r>
              </a:p>
            </p:txBody>
          </p:sp>
        </p:grpSp>
        <p:grpSp>
          <p:nvGrpSpPr>
            <p:cNvPr id="203924" name="Group 955"/>
            <p:cNvGrpSpPr>
              <a:grpSpLocks/>
            </p:cNvGrpSpPr>
            <p:nvPr/>
          </p:nvGrpSpPr>
          <p:grpSpPr bwMode="auto">
            <a:xfrm>
              <a:off x="1829066" y="2714625"/>
              <a:ext cx="826293" cy="276999"/>
              <a:chOff x="656433" y="1838325"/>
              <a:chExt cx="826293" cy="276999"/>
            </a:xfrm>
          </p:grpSpPr>
          <p:cxnSp>
            <p:nvCxnSpPr>
              <p:cNvPr id="203935" name="Straight Connector 1123"/>
              <p:cNvCxnSpPr>
                <a:cxnSpLocks noChangeShapeType="1"/>
              </p:cNvCxnSpPr>
              <p:nvPr/>
            </p:nvCxnSpPr>
            <p:spPr bwMode="auto">
              <a:xfrm rot="5400000">
                <a:off x="594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36" name="Straight Connector 1124"/>
              <p:cNvCxnSpPr>
                <a:cxnSpLocks noChangeShapeType="1"/>
              </p:cNvCxnSpPr>
              <p:nvPr/>
            </p:nvCxnSpPr>
            <p:spPr bwMode="auto">
              <a:xfrm rot="5400000">
                <a:off x="690828"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37" name="Straight Connector 1125"/>
              <p:cNvCxnSpPr>
                <a:cxnSpLocks noChangeShapeType="1"/>
              </p:cNvCxnSpPr>
              <p:nvPr/>
            </p:nvCxnSpPr>
            <p:spPr bwMode="auto">
              <a:xfrm rot="5400000">
                <a:off x="787136"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38" name="Straight Connector 1126"/>
              <p:cNvCxnSpPr>
                <a:cxnSpLocks noChangeShapeType="1"/>
              </p:cNvCxnSpPr>
              <p:nvPr/>
            </p:nvCxnSpPr>
            <p:spPr bwMode="auto">
              <a:xfrm rot="5400000">
                <a:off x="1229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39" name="Straight Connector 1127"/>
              <p:cNvCxnSpPr>
                <a:cxnSpLocks noChangeShapeType="1"/>
              </p:cNvCxnSpPr>
              <p:nvPr/>
            </p:nvCxnSpPr>
            <p:spPr bwMode="auto">
              <a:xfrm rot="5400000">
                <a:off x="13247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40" name="Straight Connector 1128"/>
              <p:cNvCxnSpPr>
                <a:cxnSpLocks noChangeShapeType="1"/>
              </p:cNvCxnSpPr>
              <p:nvPr/>
            </p:nvCxnSpPr>
            <p:spPr bwMode="auto">
              <a:xfrm rot="5400000">
                <a:off x="14200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41" name="Straight Connector 1129"/>
              <p:cNvCxnSpPr>
                <a:cxnSpLocks noChangeShapeType="1"/>
              </p:cNvCxnSpPr>
              <p:nvPr/>
            </p:nvCxnSpPr>
            <p:spPr bwMode="auto">
              <a:xfrm rot="5400000">
                <a:off x="883445"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42" name="Straight Connector 1130"/>
              <p:cNvCxnSpPr>
                <a:cxnSpLocks noChangeShapeType="1"/>
              </p:cNvCxnSpPr>
              <p:nvPr/>
            </p:nvCxnSpPr>
            <p:spPr bwMode="auto">
              <a:xfrm rot="5400000">
                <a:off x="11342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sp>
            <p:nvSpPr>
              <p:cNvPr id="203943" name="TextBox 1131"/>
              <p:cNvSpPr txBox="1">
                <a:spLocks noChangeArrowheads="1"/>
              </p:cNvSpPr>
              <p:nvPr/>
            </p:nvSpPr>
            <p:spPr bwMode="auto">
              <a:xfrm>
                <a:off x="917575" y="1838325"/>
                <a:ext cx="2976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200">
                    <a:solidFill>
                      <a:srgbClr val="717F9F"/>
                    </a:solidFill>
                    <a:latin typeface="Arial" panose="020B0604020202020204" pitchFamily="34" charset="0"/>
                    <a:ea typeface="MS PGothic" pitchFamily="34" charset="-128"/>
                  </a:rPr>
                  <a:t>…</a:t>
                </a:r>
              </a:p>
            </p:txBody>
          </p:sp>
        </p:grpSp>
        <p:grpSp>
          <p:nvGrpSpPr>
            <p:cNvPr id="203925" name="Group 965"/>
            <p:cNvGrpSpPr>
              <a:grpSpLocks/>
            </p:cNvGrpSpPr>
            <p:nvPr/>
          </p:nvGrpSpPr>
          <p:grpSpPr bwMode="auto">
            <a:xfrm>
              <a:off x="656433" y="2706158"/>
              <a:ext cx="826293" cy="276999"/>
              <a:chOff x="656433" y="1838325"/>
              <a:chExt cx="826293" cy="276999"/>
            </a:xfrm>
          </p:grpSpPr>
          <p:cxnSp>
            <p:nvCxnSpPr>
              <p:cNvPr id="203926" name="Straight Connector 1114"/>
              <p:cNvCxnSpPr>
                <a:cxnSpLocks noChangeShapeType="1"/>
              </p:cNvCxnSpPr>
              <p:nvPr/>
            </p:nvCxnSpPr>
            <p:spPr bwMode="auto">
              <a:xfrm rot="5400000">
                <a:off x="594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27" name="Straight Connector 1115"/>
              <p:cNvCxnSpPr>
                <a:cxnSpLocks noChangeShapeType="1"/>
              </p:cNvCxnSpPr>
              <p:nvPr/>
            </p:nvCxnSpPr>
            <p:spPr bwMode="auto">
              <a:xfrm rot="5400000">
                <a:off x="690828"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28" name="Straight Connector 1116"/>
              <p:cNvCxnSpPr>
                <a:cxnSpLocks noChangeShapeType="1"/>
              </p:cNvCxnSpPr>
              <p:nvPr/>
            </p:nvCxnSpPr>
            <p:spPr bwMode="auto">
              <a:xfrm rot="5400000">
                <a:off x="787136"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29" name="Straight Connector 1117"/>
              <p:cNvCxnSpPr>
                <a:cxnSpLocks noChangeShapeType="1"/>
              </p:cNvCxnSpPr>
              <p:nvPr/>
            </p:nvCxnSpPr>
            <p:spPr bwMode="auto">
              <a:xfrm rot="5400000">
                <a:off x="1229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30" name="Straight Connector 1118"/>
              <p:cNvCxnSpPr>
                <a:cxnSpLocks noChangeShapeType="1"/>
              </p:cNvCxnSpPr>
              <p:nvPr/>
            </p:nvCxnSpPr>
            <p:spPr bwMode="auto">
              <a:xfrm rot="5400000">
                <a:off x="13247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31" name="Straight Connector 1119"/>
              <p:cNvCxnSpPr>
                <a:cxnSpLocks noChangeShapeType="1"/>
              </p:cNvCxnSpPr>
              <p:nvPr/>
            </p:nvCxnSpPr>
            <p:spPr bwMode="auto">
              <a:xfrm rot="5400000">
                <a:off x="14200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32" name="Straight Connector 1120"/>
              <p:cNvCxnSpPr>
                <a:cxnSpLocks noChangeShapeType="1"/>
              </p:cNvCxnSpPr>
              <p:nvPr/>
            </p:nvCxnSpPr>
            <p:spPr bwMode="auto">
              <a:xfrm rot="5400000">
                <a:off x="883445"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33" name="Straight Connector 1121"/>
              <p:cNvCxnSpPr>
                <a:cxnSpLocks noChangeShapeType="1"/>
              </p:cNvCxnSpPr>
              <p:nvPr/>
            </p:nvCxnSpPr>
            <p:spPr bwMode="auto">
              <a:xfrm rot="5400000">
                <a:off x="11342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sp>
            <p:nvSpPr>
              <p:cNvPr id="203934" name="TextBox 1122"/>
              <p:cNvSpPr txBox="1">
                <a:spLocks noChangeArrowheads="1"/>
              </p:cNvSpPr>
              <p:nvPr/>
            </p:nvSpPr>
            <p:spPr bwMode="auto">
              <a:xfrm>
                <a:off x="917575" y="1838325"/>
                <a:ext cx="2976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200">
                    <a:solidFill>
                      <a:srgbClr val="717F9F"/>
                    </a:solidFill>
                    <a:latin typeface="Arial" panose="020B0604020202020204" pitchFamily="34" charset="0"/>
                    <a:ea typeface="MS PGothic" pitchFamily="34" charset="-128"/>
                  </a:rPr>
                  <a:t>…</a:t>
                </a:r>
              </a:p>
            </p:txBody>
          </p:sp>
        </p:grpSp>
      </p:grpSp>
      <p:grpSp>
        <p:nvGrpSpPr>
          <p:cNvPr id="203829" name="Group 1141"/>
          <p:cNvGrpSpPr>
            <a:grpSpLocks/>
          </p:cNvGrpSpPr>
          <p:nvPr/>
        </p:nvGrpSpPr>
        <p:grpSpPr bwMode="auto">
          <a:xfrm>
            <a:off x="5330825" y="3595688"/>
            <a:ext cx="3157538" cy="284162"/>
            <a:chOff x="656433" y="2706158"/>
            <a:chExt cx="3158860" cy="285466"/>
          </a:xfrm>
        </p:grpSpPr>
        <p:grpSp>
          <p:nvGrpSpPr>
            <p:cNvPr id="203893" name="Group 945"/>
            <p:cNvGrpSpPr>
              <a:grpSpLocks/>
            </p:cNvGrpSpPr>
            <p:nvPr/>
          </p:nvGrpSpPr>
          <p:grpSpPr bwMode="auto">
            <a:xfrm>
              <a:off x="2989000" y="2714624"/>
              <a:ext cx="826293" cy="276999"/>
              <a:chOff x="656433" y="1838325"/>
              <a:chExt cx="826293" cy="276999"/>
            </a:xfrm>
          </p:grpSpPr>
          <p:cxnSp>
            <p:nvCxnSpPr>
              <p:cNvPr id="203914" name="Straight Connector 1166"/>
              <p:cNvCxnSpPr>
                <a:cxnSpLocks noChangeShapeType="1"/>
              </p:cNvCxnSpPr>
              <p:nvPr/>
            </p:nvCxnSpPr>
            <p:spPr bwMode="auto">
              <a:xfrm rot="5400000">
                <a:off x="594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15" name="Straight Connector 1168"/>
              <p:cNvCxnSpPr>
                <a:cxnSpLocks noChangeShapeType="1"/>
              </p:cNvCxnSpPr>
              <p:nvPr/>
            </p:nvCxnSpPr>
            <p:spPr bwMode="auto">
              <a:xfrm rot="5400000">
                <a:off x="690828"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16" name="Straight Connector 1171"/>
              <p:cNvCxnSpPr>
                <a:cxnSpLocks noChangeShapeType="1"/>
              </p:cNvCxnSpPr>
              <p:nvPr/>
            </p:nvCxnSpPr>
            <p:spPr bwMode="auto">
              <a:xfrm rot="5400000">
                <a:off x="787136"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17" name="Straight Connector 1173"/>
              <p:cNvCxnSpPr>
                <a:cxnSpLocks noChangeShapeType="1"/>
              </p:cNvCxnSpPr>
              <p:nvPr/>
            </p:nvCxnSpPr>
            <p:spPr bwMode="auto">
              <a:xfrm rot="5400000">
                <a:off x="1229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18" name="Straight Connector 1176"/>
              <p:cNvCxnSpPr>
                <a:cxnSpLocks noChangeShapeType="1"/>
              </p:cNvCxnSpPr>
              <p:nvPr/>
            </p:nvCxnSpPr>
            <p:spPr bwMode="auto">
              <a:xfrm rot="5400000">
                <a:off x="13247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19" name="Straight Connector 1178"/>
              <p:cNvCxnSpPr>
                <a:cxnSpLocks noChangeShapeType="1"/>
              </p:cNvCxnSpPr>
              <p:nvPr/>
            </p:nvCxnSpPr>
            <p:spPr bwMode="auto">
              <a:xfrm rot="5400000">
                <a:off x="14200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20" name="Straight Connector 1181"/>
              <p:cNvCxnSpPr>
                <a:cxnSpLocks noChangeShapeType="1"/>
              </p:cNvCxnSpPr>
              <p:nvPr/>
            </p:nvCxnSpPr>
            <p:spPr bwMode="auto">
              <a:xfrm rot="5400000">
                <a:off x="883445"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21" name="Straight Connector 1183"/>
              <p:cNvCxnSpPr>
                <a:cxnSpLocks noChangeShapeType="1"/>
              </p:cNvCxnSpPr>
              <p:nvPr/>
            </p:nvCxnSpPr>
            <p:spPr bwMode="auto">
              <a:xfrm rot="5400000">
                <a:off x="11342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sp>
            <p:nvSpPr>
              <p:cNvPr id="203922" name="TextBox 1186"/>
              <p:cNvSpPr txBox="1">
                <a:spLocks noChangeArrowheads="1"/>
              </p:cNvSpPr>
              <p:nvPr/>
            </p:nvSpPr>
            <p:spPr bwMode="auto">
              <a:xfrm>
                <a:off x="917575" y="1838325"/>
                <a:ext cx="2976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200">
                    <a:solidFill>
                      <a:srgbClr val="717F9F"/>
                    </a:solidFill>
                    <a:latin typeface="Arial" panose="020B0604020202020204" pitchFamily="34" charset="0"/>
                    <a:ea typeface="MS PGothic" pitchFamily="34" charset="-128"/>
                  </a:rPr>
                  <a:t>…</a:t>
                </a:r>
              </a:p>
            </p:txBody>
          </p:sp>
        </p:grpSp>
        <p:grpSp>
          <p:nvGrpSpPr>
            <p:cNvPr id="203894" name="Group 955"/>
            <p:cNvGrpSpPr>
              <a:grpSpLocks/>
            </p:cNvGrpSpPr>
            <p:nvPr/>
          </p:nvGrpSpPr>
          <p:grpSpPr bwMode="auto">
            <a:xfrm>
              <a:off x="1829066" y="2714625"/>
              <a:ext cx="826293" cy="276999"/>
              <a:chOff x="656433" y="1838325"/>
              <a:chExt cx="826293" cy="276999"/>
            </a:xfrm>
          </p:grpSpPr>
          <p:cxnSp>
            <p:nvCxnSpPr>
              <p:cNvPr id="203905" name="Straight Connector 1154"/>
              <p:cNvCxnSpPr>
                <a:cxnSpLocks noChangeShapeType="1"/>
              </p:cNvCxnSpPr>
              <p:nvPr/>
            </p:nvCxnSpPr>
            <p:spPr bwMode="auto">
              <a:xfrm rot="5400000">
                <a:off x="594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06" name="Straight Connector 1155"/>
              <p:cNvCxnSpPr>
                <a:cxnSpLocks noChangeShapeType="1"/>
              </p:cNvCxnSpPr>
              <p:nvPr/>
            </p:nvCxnSpPr>
            <p:spPr bwMode="auto">
              <a:xfrm rot="5400000">
                <a:off x="690828"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07" name="Straight Connector 1156"/>
              <p:cNvCxnSpPr>
                <a:cxnSpLocks noChangeShapeType="1"/>
              </p:cNvCxnSpPr>
              <p:nvPr/>
            </p:nvCxnSpPr>
            <p:spPr bwMode="auto">
              <a:xfrm rot="5400000">
                <a:off x="787136"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08" name="Straight Connector 1157"/>
              <p:cNvCxnSpPr>
                <a:cxnSpLocks noChangeShapeType="1"/>
              </p:cNvCxnSpPr>
              <p:nvPr/>
            </p:nvCxnSpPr>
            <p:spPr bwMode="auto">
              <a:xfrm rot="5400000">
                <a:off x="1229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09" name="Straight Connector 1158"/>
              <p:cNvCxnSpPr>
                <a:cxnSpLocks noChangeShapeType="1"/>
              </p:cNvCxnSpPr>
              <p:nvPr/>
            </p:nvCxnSpPr>
            <p:spPr bwMode="auto">
              <a:xfrm rot="5400000">
                <a:off x="13247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10" name="Straight Connector 1159"/>
              <p:cNvCxnSpPr>
                <a:cxnSpLocks noChangeShapeType="1"/>
              </p:cNvCxnSpPr>
              <p:nvPr/>
            </p:nvCxnSpPr>
            <p:spPr bwMode="auto">
              <a:xfrm rot="5400000">
                <a:off x="14200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11" name="Straight Connector 1160"/>
              <p:cNvCxnSpPr>
                <a:cxnSpLocks noChangeShapeType="1"/>
              </p:cNvCxnSpPr>
              <p:nvPr/>
            </p:nvCxnSpPr>
            <p:spPr bwMode="auto">
              <a:xfrm rot="5400000">
                <a:off x="883445"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12" name="Straight Connector 1161"/>
              <p:cNvCxnSpPr>
                <a:cxnSpLocks noChangeShapeType="1"/>
              </p:cNvCxnSpPr>
              <p:nvPr/>
            </p:nvCxnSpPr>
            <p:spPr bwMode="auto">
              <a:xfrm rot="5400000">
                <a:off x="11342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sp>
            <p:nvSpPr>
              <p:cNvPr id="203913" name="TextBox 1163"/>
              <p:cNvSpPr txBox="1">
                <a:spLocks noChangeArrowheads="1"/>
              </p:cNvSpPr>
              <p:nvPr/>
            </p:nvSpPr>
            <p:spPr bwMode="auto">
              <a:xfrm>
                <a:off x="917575" y="1838325"/>
                <a:ext cx="2976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200">
                    <a:solidFill>
                      <a:srgbClr val="717F9F"/>
                    </a:solidFill>
                    <a:latin typeface="Arial" panose="020B0604020202020204" pitchFamily="34" charset="0"/>
                    <a:ea typeface="MS PGothic" pitchFamily="34" charset="-128"/>
                  </a:rPr>
                  <a:t>…</a:t>
                </a:r>
              </a:p>
            </p:txBody>
          </p:sp>
        </p:grpSp>
        <p:grpSp>
          <p:nvGrpSpPr>
            <p:cNvPr id="203895" name="Group 965"/>
            <p:cNvGrpSpPr>
              <a:grpSpLocks/>
            </p:cNvGrpSpPr>
            <p:nvPr/>
          </p:nvGrpSpPr>
          <p:grpSpPr bwMode="auto">
            <a:xfrm>
              <a:off x="656433" y="2706158"/>
              <a:ext cx="826293" cy="276999"/>
              <a:chOff x="656433" y="1838325"/>
              <a:chExt cx="826293" cy="276999"/>
            </a:xfrm>
          </p:grpSpPr>
          <p:cxnSp>
            <p:nvCxnSpPr>
              <p:cNvPr id="203896" name="Straight Connector 1145"/>
              <p:cNvCxnSpPr>
                <a:cxnSpLocks noChangeShapeType="1"/>
              </p:cNvCxnSpPr>
              <p:nvPr/>
            </p:nvCxnSpPr>
            <p:spPr bwMode="auto">
              <a:xfrm rot="5400000">
                <a:off x="594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897" name="Straight Connector 1146"/>
              <p:cNvCxnSpPr>
                <a:cxnSpLocks noChangeShapeType="1"/>
              </p:cNvCxnSpPr>
              <p:nvPr/>
            </p:nvCxnSpPr>
            <p:spPr bwMode="auto">
              <a:xfrm rot="5400000">
                <a:off x="690828"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898" name="Straight Connector 1147"/>
              <p:cNvCxnSpPr>
                <a:cxnSpLocks noChangeShapeType="1"/>
              </p:cNvCxnSpPr>
              <p:nvPr/>
            </p:nvCxnSpPr>
            <p:spPr bwMode="auto">
              <a:xfrm rot="5400000">
                <a:off x="787136"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899" name="Straight Connector 1148"/>
              <p:cNvCxnSpPr>
                <a:cxnSpLocks noChangeShapeType="1"/>
              </p:cNvCxnSpPr>
              <p:nvPr/>
            </p:nvCxnSpPr>
            <p:spPr bwMode="auto">
              <a:xfrm rot="5400000">
                <a:off x="1229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00" name="Straight Connector 1149"/>
              <p:cNvCxnSpPr>
                <a:cxnSpLocks noChangeShapeType="1"/>
              </p:cNvCxnSpPr>
              <p:nvPr/>
            </p:nvCxnSpPr>
            <p:spPr bwMode="auto">
              <a:xfrm rot="5400000">
                <a:off x="13247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01" name="Straight Connector 1150"/>
              <p:cNvCxnSpPr>
                <a:cxnSpLocks noChangeShapeType="1"/>
              </p:cNvCxnSpPr>
              <p:nvPr/>
            </p:nvCxnSpPr>
            <p:spPr bwMode="auto">
              <a:xfrm rot="5400000">
                <a:off x="14200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02" name="Straight Connector 1151"/>
              <p:cNvCxnSpPr>
                <a:cxnSpLocks noChangeShapeType="1"/>
              </p:cNvCxnSpPr>
              <p:nvPr/>
            </p:nvCxnSpPr>
            <p:spPr bwMode="auto">
              <a:xfrm rot="5400000">
                <a:off x="883445"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903" name="Straight Connector 1152"/>
              <p:cNvCxnSpPr>
                <a:cxnSpLocks noChangeShapeType="1"/>
              </p:cNvCxnSpPr>
              <p:nvPr/>
            </p:nvCxnSpPr>
            <p:spPr bwMode="auto">
              <a:xfrm rot="5400000">
                <a:off x="11342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sp>
            <p:nvSpPr>
              <p:cNvPr id="203904" name="TextBox 1153"/>
              <p:cNvSpPr txBox="1">
                <a:spLocks noChangeArrowheads="1"/>
              </p:cNvSpPr>
              <p:nvPr/>
            </p:nvSpPr>
            <p:spPr bwMode="auto">
              <a:xfrm>
                <a:off x="917575" y="1838325"/>
                <a:ext cx="2976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200">
                    <a:solidFill>
                      <a:srgbClr val="717F9F"/>
                    </a:solidFill>
                    <a:latin typeface="Arial" panose="020B0604020202020204" pitchFamily="34" charset="0"/>
                    <a:ea typeface="MS PGothic" pitchFamily="34" charset="-128"/>
                  </a:rPr>
                  <a:t>…</a:t>
                </a:r>
              </a:p>
            </p:txBody>
          </p:sp>
        </p:grpSp>
      </p:grpSp>
      <p:grpSp>
        <p:nvGrpSpPr>
          <p:cNvPr id="203830" name="Group 1188"/>
          <p:cNvGrpSpPr>
            <a:grpSpLocks/>
          </p:cNvGrpSpPr>
          <p:nvPr/>
        </p:nvGrpSpPr>
        <p:grpSpPr bwMode="auto">
          <a:xfrm>
            <a:off x="5324475" y="4478338"/>
            <a:ext cx="3157538" cy="284162"/>
            <a:chOff x="656433" y="2706158"/>
            <a:chExt cx="3158860" cy="285466"/>
          </a:xfrm>
        </p:grpSpPr>
        <p:grpSp>
          <p:nvGrpSpPr>
            <p:cNvPr id="203863" name="Group 945"/>
            <p:cNvGrpSpPr>
              <a:grpSpLocks/>
            </p:cNvGrpSpPr>
            <p:nvPr/>
          </p:nvGrpSpPr>
          <p:grpSpPr bwMode="auto">
            <a:xfrm>
              <a:off x="2989000" y="2714624"/>
              <a:ext cx="826293" cy="276999"/>
              <a:chOff x="656433" y="1838325"/>
              <a:chExt cx="826293" cy="276999"/>
            </a:xfrm>
          </p:grpSpPr>
          <p:cxnSp>
            <p:nvCxnSpPr>
              <p:cNvPr id="203884" name="Straight Connector 1215"/>
              <p:cNvCxnSpPr>
                <a:cxnSpLocks noChangeShapeType="1"/>
              </p:cNvCxnSpPr>
              <p:nvPr/>
            </p:nvCxnSpPr>
            <p:spPr bwMode="auto">
              <a:xfrm rot="5400000">
                <a:off x="594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885" name="Straight Connector 1216"/>
              <p:cNvCxnSpPr>
                <a:cxnSpLocks noChangeShapeType="1"/>
              </p:cNvCxnSpPr>
              <p:nvPr/>
            </p:nvCxnSpPr>
            <p:spPr bwMode="auto">
              <a:xfrm rot="5400000">
                <a:off x="690828"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886" name="Straight Connector 1217"/>
              <p:cNvCxnSpPr>
                <a:cxnSpLocks noChangeShapeType="1"/>
              </p:cNvCxnSpPr>
              <p:nvPr/>
            </p:nvCxnSpPr>
            <p:spPr bwMode="auto">
              <a:xfrm rot="5400000">
                <a:off x="787136"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887" name="Straight Connector 1218"/>
              <p:cNvCxnSpPr>
                <a:cxnSpLocks noChangeShapeType="1"/>
              </p:cNvCxnSpPr>
              <p:nvPr/>
            </p:nvCxnSpPr>
            <p:spPr bwMode="auto">
              <a:xfrm rot="5400000">
                <a:off x="1229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888" name="Straight Connector 1219"/>
              <p:cNvCxnSpPr>
                <a:cxnSpLocks noChangeShapeType="1"/>
              </p:cNvCxnSpPr>
              <p:nvPr/>
            </p:nvCxnSpPr>
            <p:spPr bwMode="auto">
              <a:xfrm rot="5400000">
                <a:off x="13247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889" name="Straight Connector 1220"/>
              <p:cNvCxnSpPr>
                <a:cxnSpLocks noChangeShapeType="1"/>
              </p:cNvCxnSpPr>
              <p:nvPr/>
            </p:nvCxnSpPr>
            <p:spPr bwMode="auto">
              <a:xfrm rot="5400000">
                <a:off x="14200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890" name="Straight Connector 1221"/>
              <p:cNvCxnSpPr>
                <a:cxnSpLocks noChangeShapeType="1"/>
              </p:cNvCxnSpPr>
              <p:nvPr/>
            </p:nvCxnSpPr>
            <p:spPr bwMode="auto">
              <a:xfrm rot="5400000">
                <a:off x="883445"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891" name="Straight Connector 1222"/>
              <p:cNvCxnSpPr>
                <a:cxnSpLocks noChangeShapeType="1"/>
              </p:cNvCxnSpPr>
              <p:nvPr/>
            </p:nvCxnSpPr>
            <p:spPr bwMode="auto">
              <a:xfrm rot="5400000">
                <a:off x="11342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sp>
            <p:nvSpPr>
              <p:cNvPr id="203892" name="TextBox 1223"/>
              <p:cNvSpPr txBox="1">
                <a:spLocks noChangeArrowheads="1"/>
              </p:cNvSpPr>
              <p:nvPr/>
            </p:nvSpPr>
            <p:spPr bwMode="auto">
              <a:xfrm>
                <a:off x="917575" y="1838325"/>
                <a:ext cx="2976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200">
                    <a:solidFill>
                      <a:srgbClr val="717F9F"/>
                    </a:solidFill>
                    <a:latin typeface="Arial" panose="020B0604020202020204" pitchFamily="34" charset="0"/>
                    <a:ea typeface="MS PGothic" pitchFamily="34" charset="-128"/>
                  </a:rPr>
                  <a:t>…</a:t>
                </a:r>
              </a:p>
            </p:txBody>
          </p:sp>
        </p:grpSp>
        <p:grpSp>
          <p:nvGrpSpPr>
            <p:cNvPr id="203864" name="Group 955"/>
            <p:cNvGrpSpPr>
              <a:grpSpLocks/>
            </p:cNvGrpSpPr>
            <p:nvPr/>
          </p:nvGrpSpPr>
          <p:grpSpPr bwMode="auto">
            <a:xfrm>
              <a:off x="1829066" y="2714625"/>
              <a:ext cx="826293" cy="276999"/>
              <a:chOff x="656433" y="1838325"/>
              <a:chExt cx="826293" cy="276999"/>
            </a:xfrm>
          </p:grpSpPr>
          <p:cxnSp>
            <p:nvCxnSpPr>
              <p:cNvPr id="203875" name="Straight Connector 1206"/>
              <p:cNvCxnSpPr>
                <a:cxnSpLocks noChangeShapeType="1"/>
              </p:cNvCxnSpPr>
              <p:nvPr/>
            </p:nvCxnSpPr>
            <p:spPr bwMode="auto">
              <a:xfrm rot="5400000">
                <a:off x="594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876" name="Straight Connector 1207"/>
              <p:cNvCxnSpPr>
                <a:cxnSpLocks noChangeShapeType="1"/>
              </p:cNvCxnSpPr>
              <p:nvPr/>
            </p:nvCxnSpPr>
            <p:spPr bwMode="auto">
              <a:xfrm rot="5400000">
                <a:off x="690828"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877" name="Straight Connector 1208"/>
              <p:cNvCxnSpPr>
                <a:cxnSpLocks noChangeShapeType="1"/>
              </p:cNvCxnSpPr>
              <p:nvPr/>
            </p:nvCxnSpPr>
            <p:spPr bwMode="auto">
              <a:xfrm rot="5400000">
                <a:off x="787136"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878" name="Straight Connector 1209"/>
              <p:cNvCxnSpPr>
                <a:cxnSpLocks noChangeShapeType="1"/>
              </p:cNvCxnSpPr>
              <p:nvPr/>
            </p:nvCxnSpPr>
            <p:spPr bwMode="auto">
              <a:xfrm rot="5400000">
                <a:off x="1229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879" name="Straight Connector 1210"/>
              <p:cNvCxnSpPr>
                <a:cxnSpLocks noChangeShapeType="1"/>
              </p:cNvCxnSpPr>
              <p:nvPr/>
            </p:nvCxnSpPr>
            <p:spPr bwMode="auto">
              <a:xfrm rot="5400000">
                <a:off x="13247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880" name="Straight Connector 1211"/>
              <p:cNvCxnSpPr>
                <a:cxnSpLocks noChangeShapeType="1"/>
              </p:cNvCxnSpPr>
              <p:nvPr/>
            </p:nvCxnSpPr>
            <p:spPr bwMode="auto">
              <a:xfrm rot="5400000">
                <a:off x="14200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881" name="Straight Connector 1212"/>
              <p:cNvCxnSpPr>
                <a:cxnSpLocks noChangeShapeType="1"/>
              </p:cNvCxnSpPr>
              <p:nvPr/>
            </p:nvCxnSpPr>
            <p:spPr bwMode="auto">
              <a:xfrm rot="5400000">
                <a:off x="883445"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882" name="Straight Connector 1213"/>
              <p:cNvCxnSpPr>
                <a:cxnSpLocks noChangeShapeType="1"/>
              </p:cNvCxnSpPr>
              <p:nvPr/>
            </p:nvCxnSpPr>
            <p:spPr bwMode="auto">
              <a:xfrm rot="5400000">
                <a:off x="11342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sp>
            <p:nvSpPr>
              <p:cNvPr id="203883" name="TextBox 1214"/>
              <p:cNvSpPr txBox="1">
                <a:spLocks noChangeArrowheads="1"/>
              </p:cNvSpPr>
              <p:nvPr/>
            </p:nvSpPr>
            <p:spPr bwMode="auto">
              <a:xfrm>
                <a:off x="917575" y="1838325"/>
                <a:ext cx="2976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200">
                    <a:solidFill>
                      <a:srgbClr val="717F9F"/>
                    </a:solidFill>
                    <a:latin typeface="Arial" panose="020B0604020202020204" pitchFamily="34" charset="0"/>
                    <a:ea typeface="MS PGothic" pitchFamily="34" charset="-128"/>
                  </a:rPr>
                  <a:t>…</a:t>
                </a:r>
              </a:p>
            </p:txBody>
          </p:sp>
        </p:grpSp>
        <p:grpSp>
          <p:nvGrpSpPr>
            <p:cNvPr id="203865" name="Group 965"/>
            <p:cNvGrpSpPr>
              <a:grpSpLocks/>
            </p:cNvGrpSpPr>
            <p:nvPr/>
          </p:nvGrpSpPr>
          <p:grpSpPr bwMode="auto">
            <a:xfrm>
              <a:off x="656433" y="2706158"/>
              <a:ext cx="826293" cy="276999"/>
              <a:chOff x="656433" y="1838325"/>
              <a:chExt cx="826293" cy="276999"/>
            </a:xfrm>
          </p:grpSpPr>
          <p:cxnSp>
            <p:nvCxnSpPr>
              <p:cNvPr id="203866" name="Straight Connector 1197"/>
              <p:cNvCxnSpPr>
                <a:cxnSpLocks noChangeShapeType="1"/>
              </p:cNvCxnSpPr>
              <p:nvPr/>
            </p:nvCxnSpPr>
            <p:spPr bwMode="auto">
              <a:xfrm rot="5400000">
                <a:off x="594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867" name="Straight Connector 1198"/>
              <p:cNvCxnSpPr>
                <a:cxnSpLocks noChangeShapeType="1"/>
              </p:cNvCxnSpPr>
              <p:nvPr/>
            </p:nvCxnSpPr>
            <p:spPr bwMode="auto">
              <a:xfrm rot="5400000">
                <a:off x="690828"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868" name="Straight Connector 1199"/>
              <p:cNvCxnSpPr>
                <a:cxnSpLocks noChangeShapeType="1"/>
              </p:cNvCxnSpPr>
              <p:nvPr/>
            </p:nvCxnSpPr>
            <p:spPr bwMode="auto">
              <a:xfrm rot="5400000">
                <a:off x="787136"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869" name="Straight Connector 1200"/>
              <p:cNvCxnSpPr>
                <a:cxnSpLocks noChangeShapeType="1"/>
              </p:cNvCxnSpPr>
              <p:nvPr/>
            </p:nvCxnSpPr>
            <p:spPr bwMode="auto">
              <a:xfrm rot="5400000">
                <a:off x="1229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870" name="Straight Connector 1201"/>
              <p:cNvCxnSpPr>
                <a:cxnSpLocks noChangeShapeType="1"/>
              </p:cNvCxnSpPr>
              <p:nvPr/>
            </p:nvCxnSpPr>
            <p:spPr bwMode="auto">
              <a:xfrm rot="5400000">
                <a:off x="13247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871" name="Straight Connector 1202"/>
              <p:cNvCxnSpPr>
                <a:cxnSpLocks noChangeShapeType="1"/>
              </p:cNvCxnSpPr>
              <p:nvPr/>
            </p:nvCxnSpPr>
            <p:spPr bwMode="auto">
              <a:xfrm rot="5400000">
                <a:off x="14200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872" name="Straight Connector 1203"/>
              <p:cNvCxnSpPr>
                <a:cxnSpLocks noChangeShapeType="1"/>
              </p:cNvCxnSpPr>
              <p:nvPr/>
            </p:nvCxnSpPr>
            <p:spPr bwMode="auto">
              <a:xfrm rot="5400000">
                <a:off x="883445"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873" name="Straight Connector 1204"/>
              <p:cNvCxnSpPr>
                <a:cxnSpLocks noChangeShapeType="1"/>
              </p:cNvCxnSpPr>
              <p:nvPr/>
            </p:nvCxnSpPr>
            <p:spPr bwMode="auto">
              <a:xfrm rot="5400000">
                <a:off x="11342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sp>
            <p:nvSpPr>
              <p:cNvPr id="203874" name="TextBox 1205"/>
              <p:cNvSpPr txBox="1">
                <a:spLocks noChangeArrowheads="1"/>
              </p:cNvSpPr>
              <p:nvPr/>
            </p:nvSpPr>
            <p:spPr bwMode="auto">
              <a:xfrm>
                <a:off x="917575" y="1838325"/>
                <a:ext cx="2976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200">
                    <a:solidFill>
                      <a:srgbClr val="717F9F"/>
                    </a:solidFill>
                    <a:latin typeface="Arial" panose="020B0604020202020204" pitchFamily="34" charset="0"/>
                    <a:ea typeface="MS PGothic" pitchFamily="34" charset="-128"/>
                  </a:rPr>
                  <a:t>…</a:t>
                </a:r>
              </a:p>
            </p:txBody>
          </p:sp>
        </p:grpSp>
      </p:grpSp>
      <p:grpSp>
        <p:nvGrpSpPr>
          <p:cNvPr id="203831" name="Group 1224"/>
          <p:cNvGrpSpPr>
            <a:grpSpLocks/>
          </p:cNvGrpSpPr>
          <p:nvPr/>
        </p:nvGrpSpPr>
        <p:grpSpPr bwMode="auto">
          <a:xfrm>
            <a:off x="5324475" y="5354638"/>
            <a:ext cx="3157538" cy="284162"/>
            <a:chOff x="656433" y="2706158"/>
            <a:chExt cx="3158860" cy="285466"/>
          </a:xfrm>
        </p:grpSpPr>
        <p:grpSp>
          <p:nvGrpSpPr>
            <p:cNvPr id="203833" name="Group 945"/>
            <p:cNvGrpSpPr>
              <a:grpSpLocks/>
            </p:cNvGrpSpPr>
            <p:nvPr/>
          </p:nvGrpSpPr>
          <p:grpSpPr bwMode="auto">
            <a:xfrm>
              <a:off x="2989000" y="2714624"/>
              <a:ext cx="826293" cy="276999"/>
              <a:chOff x="656433" y="1838325"/>
              <a:chExt cx="826293" cy="276999"/>
            </a:xfrm>
          </p:grpSpPr>
          <p:cxnSp>
            <p:nvCxnSpPr>
              <p:cNvPr id="203854" name="Straight Connector 1246"/>
              <p:cNvCxnSpPr>
                <a:cxnSpLocks noChangeShapeType="1"/>
              </p:cNvCxnSpPr>
              <p:nvPr/>
            </p:nvCxnSpPr>
            <p:spPr bwMode="auto">
              <a:xfrm rot="5400000">
                <a:off x="594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855" name="Straight Connector 1247"/>
              <p:cNvCxnSpPr>
                <a:cxnSpLocks noChangeShapeType="1"/>
              </p:cNvCxnSpPr>
              <p:nvPr/>
            </p:nvCxnSpPr>
            <p:spPr bwMode="auto">
              <a:xfrm rot="5400000">
                <a:off x="690828"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856" name="Straight Connector 1248"/>
              <p:cNvCxnSpPr>
                <a:cxnSpLocks noChangeShapeType="1"/>
              </p:cNvCxnSpPr>
              <p:nvPr/>
            </p:nvCxnSpPr>
            <p:spPr bwMode="auto">
              <a:xfrm rot="5400000">
                <a:off x="787136"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857" name="Straight Connector 1249"/>
              <p:cNvCxnSpPr>
                <a:cxnSpLocks noChangeShapeType="1"/>
              </p:cNvCxnSpPr>
              <p:nvPr/>
            </p:nvCxnSpPr>
            <p:spPr bwMode="auto">
              <a:xfrm rot="5400000">
                <a:off x="1229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858" name="Straight Connector 1250"/>
              <p:cNvCxnSpPr>
                <a:cxnSpLocks noChangeShapeType="1"/>
              </p:cNvCxnSpPr>
              <p:nvPr/>
            </p:nvCxnSpPr>
            <p:spPr bwMode="auto">
              <a:xfrm rot="5400000">
                <a:off x="13247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859" name="Straight Connector 1251"/>
              <p:cNvCxnSpPr>
                <a:cxnSpLocks noChangeShapeType="1"/>
              </p:cNvCxnSpPr>
              <p:nvPr/>
            </p:nvCxnSpPr>
            <p:spPr bwMode="auto">
              <a:xfrm rot="5400000">
                <a:off x="14200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860" name="Straight Connector 1252"/>
              <p:cNvCxnSpPr>
                <a:cxnSpLocks noChangeShapeType="1"/>
              </p:cNvCxnSpPr>
              <p:nvPr/>
            </p:nvCxnSpPr>
            <p:spPr bwMode="auto">
              <a:xfrm rot="5400000">
                <a:off x="883445"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861" name="Straight Connector 1253"/>
              <p:cNvCxnSpPr>
                <a:cxnSpLocks noChangeShapeType="1"/>
              </p:cNvCxnSpPr>
              <p:nvPr/>
            </p:nvCxnSpPr>
            <p:spPr bwMode="auto">
              <a:xfrm rot="5400000">
                <a:off x="11342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sp>
            <p:nvSpPr>
              <p:cNvPr id="203862" name="TextBox 1254"/>
              <p:cNvSpPr txBox="1">
                <a:spLocks noChangeArrowheads="1"/>
              </p:cNvSpPr>
              <p:nvPr/>
            </p:nvSpPr>
            <p:spPr bwMode="auto">
              <a:xfrm>
                <a:off x="917575" y="1838325"/>
                <a:ext cx="2976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200">
                    <a:solidFill>
                      <a:srgbClr val="717F9F"/>
                    </a:solidFill>
                    <a:latin typeface="Arial" panose="020B0604020202020204" pitchFamily="34" charset="0"/>
                    <a:ea typeface="MS PGothic" pitchFamily="34" charset="-128"/>
                  </a:rPr>
                  <a:t>…</a:t>
                </a:r>
              </a:p>
            </p:txBody>
          </p:sp>
        </p:grpSp>
        <p:grpSp>
          <p:nvGrpSpPr>
            <p:cNvPr id="203834" name="Group 955"/>
            <p:cNvGrpSpPr>
              <a:grpSpLocks/>
            </p:cNvGrpSpPr>
            <p:nvPr/>
          </p:nvGrpSpPr>
          <p:grpSpPr bwMode="auto">
            <a:xfrm>
              <a:off x="1829066" y="2714625"/>
              <a:ext cx="826293" cy="276999"/>
              <a:chOff x="656433" y="1838325"/>
              <a:chExt cx="826293" cy="276999"/>
            </a:xfrm>
          </p:grpSpPr>
          <p:cxnSp>
            <p:nvCxnSpPr>
              <p:cNvPr id="203845" name="Straight Connector 1237"/>
              <p:cNvCxnSpPr>
                <a:cxnSpLocks noChangeShapeType="1"/>
              </p:cNvCxnSpPr>
              <p:nvPr/>
            </p:nvCxnSpPr>
            <p:spPr bwMode="auto">
              <a:xfrm rot="5400000">
                <a:off x="594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846" name="Straight Connector 1238"/>
              <p:cNvCxnSpPr>
                <a:cxnSpLocks noChangeShapeType="1"/>
              </p:cNvCxnSpPr>
              <p:nvPr/>
            </p:nvCxnSpPr>
            <p:spPr bwMode="auto">
              <a:xfrm rot="5400000">
                <a:off x="690828"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847" name="Straight Connector 1239"/>
              <p:cNvCxnSpPr>
                <a:cxnSpLocks noChangeShapeType="1"/>
              </p:cNvCxnSpPr>
              <p:nvPr/>
            </p:nvCxnSpPr>
            <p:spPr bwMode="auto">
              <a:xfrm rot="5400000">
                <a:off x="787136"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848" name="Straight Connector 1240"/>
              <p:cNvCxnSpPr>
                <a:cxnSpLocks noChangeShapeType="1"/>
              </p:cNvCxnSpPr>
              <p:nvPr/>
            </p:nvCxnSpPr>
            <p:spPr bwMode="auto">
              <a:xfrm rot="5400000">
                <a:off x="1229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849" name="Straight Connector 1241"/>
              <p:cNvCxnSpPr>
                <a:cxnSpLocks noChangeShapeType="1"/>
              </p:cNvCxnSpPr>
              <p:nvPr/>
            </p:nvCxnSpPr>
            <p:spPr bwMode="auto">
              <a:xfrm rot="5400000">
                <a:off x="13247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850" name="Straight Connector 1242"/>
              <p:cNvCxnSpPr>
                <a:cxnSpLocks noChangeShapeType="1"/>
              </p:cNvCxnSpPr>
              <p:nvPr/>
            </p:nvCxnSpPr>
            <p:spPr bwMode="auto">
              <a:xfrm rot="5400000">
                <a:off x="14200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851" name="Straight Connector 1243"/>
              <p:cNvCxnSpPr>
                <a:cxnSpLocks noChangeShapeType="1"/>
              </p:cNvCxnSpPr>
              <p:nvPr/>
            </p:nvCxnSpPr>
            <p:spPr bwMode="auto">
              <a:xfrm rot="5400000">
                <a:off x="883445"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852" name="Straight Connector 1244"/>
              <p:cNvCxnSpPr>
                <a:cxnSpLocks noChangeShapeType="1"/>
              </p:cNvCxnSpPr>
              <p:nvPr/>
            </p:nvCxnSpPr>
            <p:spPr bwMode="auto">
              <a:xfrm rot="5400000">
                <a:off x="11342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sp>
            <p:nvSpPr>
              <p:cNvPr id="203853" name="TextBox 1245"/>
              <p:cNvSpPr txBox="1">
                <a:spLocks noChangeArrowheads="1"/>
              </p:cNvSpPr>
              <p:nvPr/>
            </p:nvSpPr>
            <p:spPr bwMode="auto">
              <a:xfrm>
                <a:off x="917575" y="1838325"/>
                <a:ext cx="2976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200">
                    <a:solidFill>
                      <a:srgbClr val="717F9F"/>
                    </a:solidFill>
                    <a:latin typeface="Arial" panose="020B0604020202020204" pitchFamily="34" charset="0"/>
                    <a:ea typeface="MS PGothic" pitchFamily="34" charset="-128"/>
                  </a:rPr>
                  <a:t>…</a:t>
                </a:r>
              </a:p>
            </p:txBody>
          </p:sp>
        </p:grpSp>
        <p:grpSp>
          <p:nvGrpSpPr>
            <p:cNvPr id="203835" name="Group 965"/>
            <p:cNvGrpSpPr>
              <a:grpSpLocks/>
            </p:cNvGrpSpPr>
            <p:nvPr/>
          </p:nvGrpSpPr>
          <p:grpSpPr bwMode="auto">
            <a:xfrm>
              <a:off x="656433" y="2706158"/>
              <a:ext cx="826293" cy="276999"/>
              <a:chOff x="656433" y="1838325"/>
              <a:chExt cx="826293" cy="276999"/>
            </a:xfrm>
          </p:grpSpPr>
          <p:cxnSp>
            <p:nvCxnSpPr>
              <p:cNvPr id="203836" name="Straight Connector 1228"/>
              <p:cNvCxnSpPr>
                <a:cxnSpLocks noChangeShapeType="1"/>
              </p:cNvCxnSpPr>
              <p:nvPr/>
            </p:nvCxnSpPr>
            <p:spPr bwMode="auto">
              <a:xfrm rot="5400000">
                <a:off x="594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837" name="Straight Connector 1229"/>
              <p:cNvCxnSpPr>
                <a:cxnSpLocks noChangeShapeType="1"/>
              </p:cNvCxnSpPr>
              <p:nvPr/>
            </p:nvCxnSpPr>
            <p:spPr bwMode="auto">
              <a:xfrm rot="5400000">
                <a:off x="690828"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838" name="Straight Connector 1230"/>
              <p:cNvCxnSpPr>
                <a:cxnSpLocks noChangeShapeType="1"/>
              </p:cNvCxnSpPr>
              <p:nvPr/>
            </p:nvCxnSpPr>
            <p:spPr bwMode="auto">
              <a:xfrm rot="5400000">
                <a:off x="787136"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839" name="Straight Connector 1231"/>
              <p:cNvCxnSpPr>
                <a:cxnSpLocks noChangeShapeType="1"/>
              </p:cNvCxnSpPr>
              <p:nvPr/>
            </p:nvCxnSpPr>
            <p:spPr bwMode="auto">
              <a:xfrm rot="5400000">
                <a:off x="1229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840" name="Straight Connector 1232"/>
              <p:cNvCxnSpPr>
                <a:cxnSpLocks noChangeShapeType="1"/>
              </p:cNvCxnSpPr>
              <p:nvPr/>
            </p:nvCxnSpPr>
            <p:spPr bwMode="auto">
              <a:xfrm rot="5400000">
                <a:off x="13247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841" name="Straight Connector 1233"/>
              <p:cNvCxnSpPr>
                <a:cxnSpLocks noChangeShapeType="1"/>
              </p:cNvCxnSpPr>
              <p:nvPr/>
            </p:nvCxnSpPr>
            <p:spPr bwMode="auto">
              <a:xfrm rot="5400000">
                <a:off x="14200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842" name="Straight Connector 1234"/>
              <p:cNvCxnSpPr>
                <a:cxnSpLocks noChangeShapeType="1"/>
              </p:cNvCxnSpPr>
              <p:nvPr/>
            </p:nvCxnSpPr>
            <p:spPr bwMode="auto">
              <a:xfrm rot="5400000">
                <a:off x="883445"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203843" name="Straight Connector 1235"/>
              <p:cNvCxnSpPr>
                <a:cxnSpLocks noChangeShapeType="1"/>
              </p:cNvCxnSpPr>
              <p:nvPr/>
            </p:nvCxnSpPr>
            <p:spPr bwMode="auto">
              <a:xfrm rot="5400000">
                <a:off x="11342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sp>
            <p:nvSpPr>
              <p:cNvPr id="203844" name="TextBox 1236"/>
              <p:cNvSpPr txBox="1">
                <a:spLocks noChangeArrowheads="1"/>
              </p:cNvSpPr>
              <p:nvPr/>
            </p:nvSpPr>
            <p:spPr bwMode="auto">
              <a:xfrm>
                <a:off x="917575" y="1838325"/>
                <a:ext cx="2976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微软雅黑" panose="020B0503020204020204" pitchFamily="34" charset="-122"/>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Wingdings" panose="05000000000000000000" pitchFamily="2" charset="2"/>
                  <a:buChar char="ü"/>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200">
                    <a:solidFill>
                      <a:srgbClr val="717F9F"/>
                    </a:solidFill>
                    <a:latin typeface="Arial" panose="020B0604020202020204" pitchFamily="34" charset="0"/>
                    <a:ea typeface="MS PGothic" pitchFamily="34" charset="-128"/>
                  </a:rPr>
                  <a:t>…</a:t>
                </a:r>
              </a:p>
            </p:txBody>
          </p:sp>
        </p:grpSp>
      </p:grpSp>
    </p:spTree>
    <p:extLst>
      <p:ext uri="{BB962C8B-B14F-4D97-AF65-F5344CB8AC3E}">
        <p14:creationId xmlns:p14="http://schemas.microsoft.com/office/powerpoint/2010/main" val="4087746904"/>
      </p:ext>
    </p:extLst>
  </p:cSld>
  <p:clrMapOvr>
    <a:masterClrMapping/>
  </p:clrMapOvr>
  <p:transition spd="slow"/>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6594" name="Picture 2"/>
          <p:cNvPicPr>
            <a:picLocks noChangeAspect="1" noChangeArrowheads="1"/>
          </p:cNvPicPr>
          <p:nvPr/>
        </p:nvPicPr>
        <p:blipFill>
          <a:blip r:embed="rId2"/>
          <a:srcRect/>
          <a:stretch>
            <a:fillRect/>
          </a:stretch>
        </p:blipFill>
        <p:spPr bwMode="auto">
          <a:xfrm>
            <a:off x="2177596" y="-92971"/>
            <a:ext cx="6966404" cy="6631883"/>
          </a:xfrm>
          <a:prstGeom prst="rect">
            <a:avLst/>
          </a:prstGeom>
          <a:noFill/>
          <a:ln w="9525">
            <a:noFill/>
            <a:miter lim="800000"/>
            <a:headEnd/>
            <a:tailEnd/>
          </a:ln>
          <a:effectLst/>
        </p:spPr>
      </p:pic>
      <p:sp>
        <p:nvSpPr>
          <p:cNvPr id="2" name="标题 1"/>
          <p:cNvSpPr>
            <a:spLocks noGrp="1"/>
          </p:cNvSpPr>
          <p:nvPr>
            <p:ph type="title"/>
          </p:nvPr>
        </p:nvSpPr>
        <p:spPr>
          <a:xfrm>
            <a:off x="592183" y="8709"/>
            <a:ext cx="1676400" cy="902312"/>
          </a:xfrm>
        </p:spPr>
        <p:txBody>
          <a:bodyPr>
            <a:noAutofit/>
          </a:bodyPr>
          <a:lstStyle/>
          <a:p>
            <a:r>
              <a:rPr lang="en-US" altLang="zh-CN" sz="2400" dirty="0" smtClean="0"/>
              <a:t> GP100 GPU </a:t>
            </a:r>
            <a:endParaRPr lang="zh-CN" altLang="en-US" sz="2400" dirty="0"/>
          </a:p>
        </p:txBody>
      </p:sp>
      <p:sp>
        <p:nvSpPr>
          <p:cNvPr id="4" name="日期占位符 3"/>
          <p:cNvSpPr>
            <a:spLocks noGrp="1"/>
          </p:cNvSpPr>
          <p:nvPr>
            <p:ph type="dt" sz="half" idx="10"/>
          </p:nvPr>
        </p:nvSpPr>
        <p:spPr/>
        <p:txBody>
          <a:bodyPr/>
          <a:lstStyle/>
          <a:p>
            <a:pPr>
              <a:defRPr/>
            </a:pPr>
            <a:fld id="{1042E97D-5392-467D-B0C8-14C12CCA7094}" type="datetime1">
              <a:rPr lang="en-US" altLang="zh-CN" smtClean="0"/>
              <a:t>4/30/2020</a:t>
            </a:fld>
            <a:endParaRPr lang="zh-CN" altLang="en-US"/>
          </a:p>
        </p:txBody>
      </p:sp>
      <p:sp>
        <p:nvSpPr>
          <p:cNvPr id="5" name="页脚占位符 4"/>
          <p:cNvSpPr>
            <a:spLocks noGrp="1"/>
          </p:cNvSpPr>
          <p:nvPr>
            <p:ph type="ftr" sz="quarter" idx="11"/>
          </p:nvPr>
        </p:nvSpPr>
        <p:spPr/>
        <p:txBody>
          <a:bodyPr/>
          <a:lstStyle/>
          <a:p>
            <a:pPr>
              <a:defRPr/>
            </a:pPr>
            <a:r>
              <a:rPr lang="zh-CN" altLang="en-US" smtClean="0"/>
              <a:t>中国科学技术大学</a:t>
            </a:r>
            <a:endParaRPr lang="zh-CN" altLang="en-US"/>
          </a:p>
        </p:txBody>
      </p:sp>
      <p:sp>
        <p:nvSpPr>
          <p:cNvPr id="6" name="灯片编号占位符 5"/>
          <p:cNvSpPr>
            <a:spLocks noGrp="1"/>
          </p:cNvSpPr>
          <p:nvPr>
            <p:ph type="sldNum" sz="quarter" idx="12"/>
          </p:nvPr>
        </p:nvSpPr>
        <p:spPr/>
        <p:txBody>
          <a:bodyPr/>
          <a:lstStyle/>
          <a:p>
            <a:pPr>
              <a:defRPr/>
            </a:pPr>
            <a:fld id="{53ED6BF9-6527-438A-891E-608CD71393A1}" type="slidenum">
              <a:rPr lang="zh-CN" altLang="en-US" smtClean="0"/>
              <a:pPr>
                <a:defRPr/>
              </a:pPr>
              <a:t>95</a:t>
            </a:fld>
            <a:endParaRPr lang="zh-CN" altLang="en-US"/>
          </a:p>
        </p:txBody>
      </p:sp>
      <p:sp>
        <p:nvSpPr>
          <p:cNvPr id="3" name="内容占位符 2"/>
          <p:cNvSpPr>
            <a:spLocks noGrp="1"/>
          </p:cNvSpPr>
          <p:nvPr>
            <p:ph idx="4294967295"/>
          </p:nvPr>
        </p:nvSpPr>
        <p:spPr>
          <a:xfrm>
            <a:off x="0" y="1727200"/>
            <a:ext cx="7886700" cy="4351338"/>
          </a:xfrm>
        </p:spPr>
        <p:txBody>
          <a:bodyPr/>
          <a:lstStyle/>
          <a:p>
            <a:r>
              <a:rPr lang="en-US" altLang="zh-CN" sz="2000" dirty="0" smtClean="0"/>
              <a:t>56 SMs</a:t>
            </a:r>
          </a:p>
          <a:p>
            <a:r>
              <a:rPr lang="en-US" altLang="zh-CN" sz="2000" dirty="0" smtClean="0"/>
              <a:t>64 Lanes/SM</a:t>
            </a:r>
          </a:p>
          <a:p>
            <a:pPr>
              <a:buNone/>
            </a:pPr>
            <a:endParaRPr lang="en-US" altLang="zh-CN" sz="2000" dirty="0" smtClean="0"/>
          </a:p>
          <a:p>
            <a:pPr>
              <a:buNone/>
            </a:pPr>
            <a:r>
              <a:rPr lang="en-US" altLang="zh-CN" sz="2000" dirty="0" smtClean="0"/>
              <a:t>Or</a:t>
            </a:r>
          </a:p>
          <a:p>
            <a:r>
              <a:rPr lang="en-US" altLang="zh-CN" sz="2000" dirty="0" smtClean="0"/>
              <a:t>3584 </a:t>
            </a:r>
          </a:p>
          <a:p>
            <a:pPr>
              <a:buNone/>
            </a:pPr>
            <a:r>
              <a:rPr lang="en-US" altLang="zh-CN" sz="2000" dirty="0" smtClean="0"/>
              <a:t>   Stream Processors</a:t>
            </a:r>
          </a:p>
          <a:p>
            <a:pPr>
              <a:buNone/>
            </a:pPr>
            <a:endParaRPr lang="en-US" altLang="zh-CN" sz="2000" dirty="0" smtClean="0"/>
          </a:p>
        </p:txBody>
      </p:sp>
    </p:spTree>
    <p:extLst>
      <p:ext uri="{BB962C8B-B14F-4D97-AF65-F5344CB8AC3E}">
        <p14:creationId xmlns:p14="http://schemas.microsoft.com/office/powerpoint/2010/main" val="102207927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Summary-  </a:t>
            </a:r>
            <a:r>
              <a:rPr lang="zh-CN" altLang="en-US" smtClean="0"/>
              <a:t>向量处理机 </a:t>
            </a:r>
            <a:r>
              <a:rPr lang="en-US" altLang="zh-CN" smtClean="0"/>
              <a:t>vs. GPU</a:t>
            </a:r>
            <a:endParaRPr lang="zh-CN" altLang="en-US" dirty="0"/>
          </a:p>
        </p:txBody>
      </p:sp>
      <p:sp>
        <p:nvSpPr>
          <p:cNvPr id="3" name="内容占位符 2"/>
          <p:cNvSpPr>
            <a:spLocks noGrp="1"/>
          </p:cNvSpPr>
          <p:nvPr>
            <p:ph idx="1"/>
          </p:nvPr>
        </p:nvSpPr>
        <p:spPr>
          <a:xfrm>
            <a:off x="457200" y="1145221"/>
            <a:ext cx="8229600" cy="439739"/>
          </a:xfrm>
        </p:spPr>
        <p:txBody>
          <a:bodyPr>
            <a:normAutofit fontScale="85000" lnSpcReduction="20000"/>
          </a:bodyPr>
          <a:lstStyle/>
          <a:p>
            <a:r>
              <a:rPr lang="zh-CN" altLang="en-US" dirty="0" smtClean="0"/>
              <a:t>不同层次相近的术语比较</a:t>
            </a:r>
            <a:endParaRPr lang="zh-CN" altLang="en-US" dirty="0"/>
          </a:p>
        </p:txBody>
      </p:sp>
      <p:sp>
        <p:nvSpPr>
          <p:cNvPr id="4" name="日期占位符 3"/>
          <p:cNvSpPr>
            <a:spLocks noGrp="1"/>
          </p:cNvSpPr>
          <p:nvPr>
            <p:ph type="dt" sz="half" idx="10"/>
          </p:nvPr>
        </p:nvSpPr>
        <p:spPr/>
        <p:txBody>
          <a:bodyPr/>
          <a:lstStyle/>
          <a:p>
            <a:fld id="{998E2D00-E817-4FB7-8E40-533568E6F997}" type="datetime1">
              <a:rPr lang="en-US" altLang="zh-CN" smtClean="0"/>
              <a:t>4/30/2020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a:p>
        </p:txBody>
      </p:sp>
      <p:sp>
        <p:nvSpPr>
          <p:cNvPr id="6" name="灯片编号占位符 5"/>
          <p:cNvSpPr>
            <a:spLocks noGrp="1"/>
          </p:cNvSpPr>
          <p:nvPr>
            <p:ph type="sldNum" sz="quarter" idx="12"/>
          </p:nvPr>
        </p:nvSpPr>
        <p:spPr/>
        <p:txBody>
          <a:bodyPr/>
          <a:lstStyle/>
          <a:p>
            <a:fld id="{53ED6BF9-6527-438A-891E-608CD71393A1}" type="slidenum">
              <a:rPr lang="zh-CN" altLang="en-US" smtClean="0"/>
              <a:pPr/>
              <a:t>96</a:t>
            </a:fld>
            <a:endParaRPr lang="zh-CN" altLang="en-US"/>
          </a:p>
        </p:txBody>
      </p:sp>
      <p:pic>
        <p:nvPicPr>
          <p:cNvPr id="7" name="图片 6"/>
          <p:cNvPicPr>
            <a:picLocks noChangeAspect="1"/>
          </p:cNvPicPr>
          <p:nvPr/>
        </p:nvPicPr>
        <p:blipFill>
          <a:blip r:embed="rId2"/>
          <a:stretch>
            <a:fillRect/>
          </a:stretch>
        </p:blipFill>
        <p:spPr>
          <a:xfrm>
            <a:off x="287382" y="1470145"/>
            <a:ext cx="8670789" cy="4573603"/>
          </a:xfrm>
          <a:prstGeom prst="rect">
            <a:avLst/>
          </a:prstGeom>
        </p:spPr>
      </p:pic>
    </p:spTree>
    <p:extLst>
      <p:ext uri="{BB962C8B-B14F-4D97-AF65-F5344CB8AC3E}">
        <p14:creationId xmlns:p14="http://schemas.microsoft.com/office/powerpoint/2010/main" val="177110309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Summary-</a:t>
            </a:r>
            <a:r>
              <a:rPr lang="zh-CN" altLang="en-US" dirty="0" smtClean="0"/>
              <a:t>向量处理机 </a:t>
            </a:r>
            <a:r>
              <a:rPr lang="en-US" altLang="zh-CN" dirty="0" smtClean="0"/>
              <a:t>vs. GPU</a:t>
            </a:r>
            <a:endParaRPr lang="zh-CN" altLang="en-US" dirty="0"/>
          </a:p>
        </p:txBody>
      </p:sp>
      <p:sp>
        <p:nvSpPr>
          <p:cNvPr id="4" name="日期占位符 3"/>
          <p:cNvSpPr>
            <a:spLocks noGrp="1"/>
          </p:cNvSpPr>
          <p:nvPr>
            <p:ph type="dt" sz="half" idx="10"/>
          </p:nvPr>
        </p:nvSpPr>
        <p:spPr/>
        <p:txBody>
          <a:bodyPr/>
          <a:lstStyle/>
          <a:p>
            <a:pPr>
              <a:defRPr/>
            </a:pPr>
            <a:fld id="{341AEE31-F373-4CB6-957D-B19140D455FD}" type="datetime1">
              <a:rPr lang="en-US" altLang="zh-CN" smtClean="0"/>
              <a:t>4/30/2020</a:t>
            </a:fld>
            <a:endParaRPr lang="zh-CN" altLang="en-US"/>
          </a:p>
        </p:txBody>
      </p:sp>
      <p:sp>
        <p:nvSpPr>
          <p:cNvPr id="5" name="页脚占位符 4"/>
          <p:cNvSpPr>
            <a:spLocks noGrp="1"/>
          </p:cNvSpPr>
          <p:nvPr>
            <p:ph type="ftr" sz="quarter" idx="11"/>
          </p:nvPr>
        </p:nvSpPr>
        <p:spPr/>
        <p:txBody>
          <a:bodyPr/>
          <a:lstStyle/>
          <a:p>
            <a:pPr>
              <a:defRPr/>
            </a:pPr>
            <a:r>
              <a:rPr lang="zh-CN" altLang="en-US" smtClean="0"/>
              <a:t>中国科学技术大学</a:t>
            </a:r>
            <a:endParaRPr lang="zh-CN" altLang="en-US"/>
          </a:p>
        </p:txBody>
      </p:sp>
      <p:sp>
        <p:nvSpPr>
          <p:cNvPr id="6" name="灯片编号占位符 5"/>
          <p:cNvSpPr>
            <a:spLocks noGrp="1"/>
          </p:cNvSpPr>
          <p:nvPr>
            <p:ph type="sldNum" sz="quarter" idx="12"/>
          </p:nvPr>
        </p:nvSpPr>
        <p:spPr/>
        <p:txBody>
          <a:bodyPr/>
          <a:lstStyle/>
          <a:p>
            <a:pPr>
              <a:defRPr/>
            </a:pPr>
            <a:fld id="{53ED6BF9-6527-438A-891E-608CD71393A1}" type="slidenum">
              <a:rPr lang="zh-CN" altLang="en-US" smtClean="0"/>
              <a:pPr>
                <a:defRPr/>
              </a:pPr>
              <a:t>97</a:t>
            </a:fld>
            <a:endParaRPr lang="zh-CN" altLang="en-US"/>
          </a:p>
        </p:txBody>
      </p:sp>
      <p:grpSp>
        <p:nvGrpSpPr>
          <p:cNvPr id="8" name="组合 7"/>
          <p:cNvGrpSpPr/>
          <p:nvPr/>
        </p:nvGrpSpPr>
        <p:grpSpPr>
          <a:xfrm>
            <a:off x="1345882" y="996178"/>
            <a:ext cx="6430872" cy="5360172"/>
            <a:chOff x="1345882" y="996178"/>
            <a:chExt cx="6096000" cy="4933950"/>
          </a:xfrm>
        </p:grpSpPr>
        <p:pic>
          <p:nvPicPr>
            <p:cNvPr id="3" name="图片 2"/>
            <p:cNvPicPr>
              <a:picLocks noChangeAspect="1"/>
            </p:cNvPicPr>
            <p:nvPr/>
          </p:nvPicPr>
          <p:blipFill>
            <a:blip r:embed="rId2"/>
            <a:stretch>
              <a:fillRect/>
            </a:stretch>
          </p:blipFill>
          <p:spPr>
            <a:xfrm>
              <a:off x="1345882" y="996178"/>
              <a:ext cx="6086475" cy="581025"/>
            </a:xfrm>
            <a:prstGeom prst="rect">
              <a:avLst/>
            </a:prstGeom>
          </p:spPr>
        </p:pic>
        <p:pic>
          <p:nvPicPr>
            <p:cNvPr id="7" name="图片 6"/>
            <p:cNvPicPr>
              <a:picLocks noChangeAspect="1"/>
            </p:cNvPicPr>
            <p:nvPr/>
          </p:nvPicPr>
          <p:blipFill>
            <a:blip r:embed="rId3"/>
            <a:stretch>
              <a:fillRect/>
            </a:stretch>
          </p:blipFill>
          <p:spPr>
            <a:xfrm>
              <a:off x="1345882" y="1577203"/>
              <a:ext cx="6096000" cy="4352925"/>
            </a:xfrm>
            <a:prstGeom prst="rect">
              <a:avLst/>
            </a:prstGeom>
          </p:spPr>
        </p:pic>
      </p:grpSp>
    </p:spTree>
    <p:extLst>
      <p:ext uri="{BB962C8B-B14F-4D97-AF65-F5344CB8AC3E}">
        <p14:creationId xmlns:p14="http://schemas.microsoft.com/office/powerpoint/2010/main" val="267486254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lstStyle/>
          <a:p>
            <a:r>
              <a:rPr lang="en-US" altLang="zh-CN" smtClean="0"/>
              <a:t>Acknowledgements</a:t>
            </a:r>
          </a:p>
        </p:txBody>
      </p:sp>
      <p:sp>
        <p:nvSpPr>
          <p:cNvPr id="198659" name="Rectangle 3"/>
          <p:cNvSpPr>
            <a:spLocks noGrp="1" noChangeArrowheads="1"/>
          </p:cNvSpPr>
          <p:nvPr>
            <p:ph idx="1"/>
          </p:nvPr>
        </p:nvSpPr>
        <p:spPr/>
        <p:txBody>
          <a:bodyPr>
            <a:normAutofit fontScale="85000" lnSpcReduction="20000"/>
          </a:bodyPr>
          <a:lstStyle/>
          <a:p>
            <a:r>
              <a:rPr lang="en-US" altLang="zh-CN" dirty="0" smtClean="0"/>
              <a:t>These slides contain material developed and copyright by:</a:t>
            </a:r>
          </a:p>
          <a:p>
            <a:pPr lvl="1"/>
            <a:r>
              <a:rPr lang="en-US" altLang="zh-CN" dirty="0" smtClean="0"/>
              <a:t>John </a:t>
            </a:r>
            <a:r>
              <a:rPr lang="en-US" altLang="zh-CN" dirty="0" err="1" smtClean="0"/>
              <a:t>Kubiatowicz</a:t>
            </a:r>
            <a:r>
              <a:rPr lang="en-US" altLang="zh-CN" dirty="0" smtClean="0"/>
              <a:t> (UCB)</a:t>
            </a:r>
          </a:p>
          <a:p>
            <a:pPr lvl="1"/>
            <a:r>
              <a:rPr lang="en-US" altLang="zh-CN" dirty="0" err="1" smtClean="0"/>
              <a:t>Krste</a:t>
            </a:r>
            <a:r>
              <a:rPr lang="en-US" altLang="zh-CN" dirty="0" smtClean="0"/>
              <a:t> </a:t>
            </a:r>
            <a:r>
              <a:rPr lang="en-US" altLang="zh-CN" dirty="0" err="1" smtClean="0"/>
              <a:t>Asanovic</a:t>
            </a:r>
            <a:r>
              <a:rPr lang="en-US" altLang="zh-CN" dirty="0" smtClean="0"/>
              <a:t> (UCB)</a:t>
            </a:r>
          </a:p>
          <a:p>
            <a:pPr lvl="1"/>
            <a:r>
              <a:rPr lang="en-US" altLang="zh-CN" dirty="0" smtClean="0"/>
              <a:t>John Hennessy (</a:t>
            </a:r>
            <a:r>
              <a:rPr lang="en-US" altLang="zh-CN" dirty="0" err="1" smtClean="0"/>
              <a:t>Standford</a:t>
            </a:r>
            <a:r>
              <a:rPr lang="en-US" altLang="zh-CN" dirty="0" smtClean="0"/>
              <a:t>)and David Patterson (UCB)</a:t>
            </a:r>
          </a:p>
          <a:p>
            <a:pPr lvl="1"/>
            <a:r>
              <a:rPr lang="en-US" altLang="zh-CN" dirty="0" err="1" smtClean="0"/>
              <a:t>Chenxi</a:t>
            </a:r>
            <a:r>
              <a:rPr lang="en-US" altLang="zh-CN" dirty="0" smtClean="0"/>
              <a:t> Zhang (</a:t>
            </a:r>
            <a:r>
              <a:rPr lang="en-US" altLang="zh-CN" dirty="0" err="1" smtClean="0"/>
              <a:t>Tongji</a:t>
            </a:r>
            <a:r>
              <a:rPr lang="en-US" altLang="zh-CN" dirty="0" smtClean="0"/>
              <a:t>)</a:t>
            </a:r>
          </a:p>
          <a:p>
            <a:pPr lvl="1"/>
            <a:r>
              <a:rPr lang="en-US" altLang="zh-CN" dirty="0" err="1" smtClean="0"/>
              <a:t>Muhamed</a:t>
            </a:r>
            <a:r>
              <a:rPr lang="en-US" altLang="zh-CN" dirty="0" smtClean="0"/>
              <a:t> </a:t>
            </a:r>
            <a:r>
              <a:rPr lang="en-US" altLang="zh-CN" dirty="0" err="1" smtClean="0"/>
              <a:t>Mudawar</a:t>
            </a:r>
            <a:r>
              <a:rPr lang="en-US" altLang="zh-CN" dirty="0" smtClean="0"/>
              <a:t> (KFUPM) </a:t>
            </a:r>
          </a:p>
          <a:p>
            <a:r>
              <a:rPr lang="en-US" altLang="zh-CN" dirty="0" smtClean="0"/>
              <a:t>UCB material derived from course CS152</a:t>
            </a:r>
            <a:r>
              <a:rPr lang="zh-CN" altLang="en-US" dirty="0" smtClean="0"/>
              <a:t>、</a:t>
            </a:r>
            <a:r>
              <a:rPr lang="en-US" altLang="zh-CN" dirty="0" smtClean="0"/>
              <a:t>CS252</a:t>
            </a:r>
            <a:r>
              <a:rPr lang="zh-CN" altLang="en-US" dirty="0" smtClean="0"/>
              <a:t>、</a:t>
            </a:r>
            <a:r>
              <a:rPr lang="en-US" altLang="zh-CN" dirty="0" smtClean="0"/>
              <a:t>CS61C</a:t>
            </a:r>
          </a:p>
          <a:p>
            <a:r>
              <a:rPr lang="en-US" altLang="zh-CN" dirty="0" smtClean="0"/>
              <a:t>KFUPM material derived from course COE501</a:t>
            </a:r>
            <a:r>
              <a:rPr lang="zh-CN" altLang="en-US" dirty="0" smtClean="0"/>
              <a:t>、</a:t>
            </a:r>
            <a:r>
              <a:rPr lang="en-US" altLang="zh-CN" dirty="0" smtClean="0"/>
              <a:t>COE502</a:t>
            </a:r>
          </a:p>
          <a:p>
            <a:pPr>
              <a:defRPr/>
            </a:pPr>
            <a:r>
              <a:rPr lang="en-US" altLang="zh-CN" dirty="0"/>
              <a:t>CMU Introduction to Computer Architecture</a:t>
            </a:r>
          </a:p>
          <a:p>
            <a:pPr marL="0" indent="0">
              <a:buNone/>
              <a:defRPr/>
            </a:pPr>
            <a:r>
              <a:rPr lang="en-US" altLang="zh-CN" dirty="0"/>
              <a:t>http://www.ece.cmu.edu/~ece447/</a:t>
            </a:r>
          </a:p>
          <a:p>
            <a:endParaRPr lang="en-US" altLang="zh-CN" dirty="0" smtClean="0"/>
          </a:p>
          <a:p>
            <a:endParaRPr lang="en-US" altLang="zh-CN" dirty="0" smtClean="0"/>
          </a:p>
        </p:txBody>
      </p:sp>
      <p:sp>
        <p:nvSpPr>
          <p:cNvPr id="2" name="日期占位符 1"/>
          <p:cNvSpPr>
            <a:spLocks noGrp="1"/>
          </p:cNvSpPr>
          <p:nvPr>
            <p:ph type="dt" sz="half" idx="10"/>
          </p:nvPr>
        </p:nvSpPr>
        <p:spPr/>
        <p:txBody>
          <a:bodyPr/>
          <a:lstStyle/>
          <a:p>
            <a:fld id="{921316A7-2C33-45C5-AE95-D7463CCA9DA1}" type="datetime1">
              <a:rPr lang="en-US" altLang="zh-CN" smtClean="0"/>
              <a:t>4/30/2020</a:t>
            </a:fld>
            <a:endParaRPr lang="zh-CN" altLang="en-US"/>
          </a:p>
        </p:txBody>
      </p:sp>
      <p:sp>
        <p:nvSpPr>
          <p:cNvPr id="3" name="页脚占位符 2"/>
          <p:cNvSpPr>
            <a:spLocks noGrp="1"/>
          </p:cNvSpPr>
          <p:nvPr>
            <p:ph type="ftr" sz="quarter" idx="11"/>
          </p:nvPr>
        </p:nvSpPr>
        <p:spPr/>
        <p:txBody>
          <a:bodyPr/>
          <a:lstStyle/>
          <a:p>
            <a:r>
              <a:rPr lang="zh-CN" altLang="en-US" smtClean="0"/>
              <a:t>中国科学技术大学</a:t>
            </a:r>
            <a:endParaRPr lang="zh-CN" altLang="en-US" dirty="0"/>
          </a:p>
        </p:txBody>
      </p:sp>
      <p:sp>
        <p:nvSpPr>
          <p:cNvPr id="4" name="灯片编号占位符 3"/>
          <p:cNvSpPr>
            <a:spLocks noGrp="1"/>
          </p:cNvSpPr>
          <p:nvPr>
            <p:ph type="sldNum" sz="quarter" idx="12"/>
          </p:nvPr>
        </p:nvSpPr>
        <p:spPr/>
        <p:txBody>
          <a:bodyPr/>
          <a:lstStyle/>
          <a:p>
            <a:fld id="{8BD4F407-B401-4F27-B84C-F4D1FCFDF361}" type="slidenum">
              <a:rPr lang="zh-CN" altLang="en-US" smtClean="0"/>
              <a:pPr/>
              <a:t>98</a:t>
            </a:fld>
            <a:endParaRPr lang="zh-CN" altLang="en-US" dirty="0"/>
          </a:p>
        </p:txBody>
      </p:sp>
    </p:spTree>
    <p:extLst>
      <p:ext uri="{BB962C8B-B14F-4D97-AF65-F5344CB8AC3E}">
        <p14:creationId xmlns:p14="http://schemas.microsoft.com/office/powerpoint/2010/main" val="4290573989"/>
      </p:ext>
    </p:extLst>
  </p:cSld>
  <p:clrMapOvr>
    <a:masterClrMapping/>
  </p:clrMapOv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暗香扑面">
      <a:fillStyleLst>
        <a:solidFill>
          <a:schemeClr val="phClr"/>
        </a:solidFill>
        <a:gradFill rotWithShape="1">
          <a:gsLst>
            <a:gs pos="0">
              <a:schemeClr val="phClr">
                <a:tint val="98000"/>
                <a:satMod val="220000"/>
              </a:schemeClr>
            </a:gs>
            <a:gs pos="31000">
              <a:schemeClr val="phClr">
                <a:tint val="30000"/>
                <a:satMod val="150000"/>
              </a:schemeClr>
            </a:gs>
            <a:gs pos="91000">
              <a:schemeClr val="phClr">
                <a:tint val="96000"/>
              </a:schemeClr>
            </a:gs>
          </a:gsLst>
          <a:path path="circle">
            <a:fillToRect l="50000" t="150000" r="50000"/>
          </a:path>
        </a:gradFill>
        <a:blipFill>
          <a:blip xmlns:r="http://schemas.openxmlformats.org/officeDocument/2006/relationships" r:embed="rId1">
            <a:duotone>
              <a:schemeClr val="phClr">
                <a:shade val="28000"/>
                <a:satMod val="100000"/>
              </a:schemeClr>
              <a:schemeClr val="phClr">
                <a:tint val="100000"/>
                <a:satMod val="200000"/>
              </a:schemeClr>
            </a:duotone>
          </a:blip>
          <a:tile tx="0" ty="0" sx="80000" sy="80000" flip="none" algn="tl"/>
        </a:blip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glow rad="63500">
              <a:schemeClr val="phClr">
                <a:alpha val="45000"/>
                <a:satMod val="110000"/>
              </a:schemeClr>
            </a:glow>
          </a:effectLst>
        </a:effectStyle>
        <a:effectStyle>
          <a:effectLst>
            <a:outerShdw blurRad="34925" dist="31750" dir="5400000" algn="tl" rotWithShape="0">
              <a:srgbClr val="000000">
                <a:alpha val="50000"/>
              </a:srgbClr>
            </a:outerShdw>
          </a:effectLst>
          <a:scene3d>
            <a:camera prst="orthographicFront">
              <a:rot lat="0" lon="0" rev="0"/>
            </a:camera>
            <a:lightRig rig="flood" dir="t">
              <a:rot lat="0" lon="0" rev="5400000"/>
            </a:lightRig>
          </a:scene3d>
          <a:sp3d contourW="9525" prstMaterial="dkEdge">
            <a:bevelT w="12000" h="24150"/>
            <a:contourClr>
              <a:schemeClr val="phClr">
                <a:satMod val="110000"/>
              </a:schemeClr>
            </a:contourClr>
          </a:sp3d>
        </a:effectStyle>
        <a:effectStyle>
          <a:effectLst>
            <a:outerShdw blurRad="50800" dist="31750" dir="5400000" algn="tl" rotWithShape="0">
              <a:srgbClr val="000000">
                <a:alpha val="50000"/>
              </a:srgbClr>
            </a:outerShdw>
          </a:effectLst>
          <a:scene3d>
            <a:camera prst="orthographicFront">
              <a:rot lat="0" lon="0" rev="0"/>
            </a:camera>
            <a:lightRig rig="flood" dir="t">
              <a:rot lat="0" lon="0" rev="5400000"/>
            </a:lightRig>
          </a:scene3d>
          <a:sp3d contourW="18700" prstMaterial="dkEdge">
            <a:bevelT w="44450" h="80600"/>
            <a:contourClr>
              <a:schemeClr val="phClr">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6464</TotalTime>
  <Words>6311</Words>
  <Application>Microsoft Office PowerPoint</Application>
  <PresentationFormat>全屏显示(4:3)</PresentationFormat>
  <Paragraphs>1512</Paragraphs>
  <Slides>98</Slides>
  <Notes>45</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98</vt:i4>
      </vt:variant>
    </vt:vector>
  </HeadingPairs>
  <TitlesOfParts>
    <vt:vector size="122" baseType="lpstr">
      <vt:lpstr>Arial  </vt:lpstr>
      <vt:lpstr>굴림</vt:lpstr>
      <vt:lpstr>굴림</vt:lpstr>
      <vt:lpstr>ＭＳ Ｐゴシック</vt:lpstr>
      <vt:lpstr>ＭＳ Ｐゴシック</vt:lpstr>
      <vt:lpstr>Myriad Pro Black</vt:lpstr>
      <vt:lpstr>Myriad Pro Semibold</vt:lpstr>
      <vt:lpstr>MyriadPro-BoldCond</vt:lpstr>
      <vt:lpstr>游ゴシック</vt:lpstr>
      <vt:lpstr>宋体</vt:lpstr>
      <vt:lpstr>微软雅黑</vt:lpstr>
      <vt:lpstr>等线</vt:lpstr>
      <vt:lpstr>黑体</vt:lpstr>
      <vt:lpstr>Arial</vt:lpstr>
      <vt:lpstr>Calibri</vt:lpstr>
      <vt:lpstr>Cambria Math</vt:lpstr>
      <vt:lpstr>Courier New</vt:lpstr>
      <vt:lpstr>Franklin Gothic Book</vt:lpstr>
      <vt:lpstr>Garamond</vt:lpstr>
      <vt:lpstr>Tahoma</vt:lpstr>
      <vt:lpstr>Trebuchet MS</vt:lpstr>
      <vt:lpstr>Verdana</vt:lpstr>
      <vt:lpstr>Wingdings</vt:lpstr>
      <vt:lpstr>自定义设计方案</vt:lpstr>
      <vt:lpstr>计算机体系结构</vt:lpstr>
      <vt:lpstr>Review</vt:lpstr>
      <vt:lpstr>Review</vt:lpstr>
      <vt:lpstr>Array vs. Vector Processors</vt:lpstr>
      <vt:lpstr>SIMD Array Processing vs. VLIW</vt:lpstr>
      <vt:lpstr>SIMD Array Processing vs. VLIW</vt:lpstr>
      <vt:lpstr>Vector/SIMD Processing Summary</vt:lpstr>
      <vt:lpstr>GPU</vt:lpstr>
      <vt:lpstr>Graphics Processing Units (GPUs)</vt:lpstr>
      <vt:lpstr>What GPUs were originally designed to do: 3D rendering</vt:lpstr>
      <vt:lpstr>Tip: how to explain a system</vt:lpstr>
      <vt:lpstr>Real-time graphics primitives (entities)</vt:lpstr>
      <vt:lpstr>Real-time graphics primitives (entities)</vt:lpstr>
      <vt:lpstr>Tip: how to explain a system</vt:lpstr>
      <vt:lpstr>Graphics pipeline architecture</vt:lpstr>
      <vt:lpstr>Fragment processing simulates reflection of light off of real-world materials</vt:lpstr>
      <vt:lpstr>Early Graphics Programming</vt:lpstr>
      <vt:lpstr>Graphics Shading Language</vt:lpstr>
      <vt:lpstr>Example Fragment Shader</vt:lpstr>
      <vt:lpstr>Shader Result</vt:lpstr>
      <vt:lpstr>Observation circa 2001-2003</vt:lpstr>
      <vt:lpstr>Observation circa 2001-2003</vt:lpstr>
      <vt:lpstr>“GPGPU” 2002-2003</vt:lpstr>
      <vt:lpstr>Brook stream programming language (2004)</vt:lpstr>
      <vt:lpstr>General-Purpose GPUs (GP-GPUs)</vt:lpstr>
      <vt:lpstr>NVIDIA Tesla architecture (2007)</vt:lpstr>
      <vt:lpstr>Using CPU+GPU Architecture</vt:lpstr>
      <vt:lpstr>GPU: a multithreaded  coprocessor </vt:lpstr>
      <vt:lpstr>GPUs are SIMD Engines Underneath</vt:lpstr>
      <vt:lpstr>How Can You Exploit Parallelism Here?</vt:lpstr>
      <vt:lpstr>Prog. Model 1: Sequential (SISD)</vt:lpstr>
      <vt:lpstr>Prog. Model 2: Data Parallel (SIMD)</vt:lpstr>
      <vt:lpstr>Prog. Model 3: Multithreaded</vt:lpstr>
      <vt:lpstr>Prog. Model 3: Multithreaded</vt:lpstr>
      <vt:lpstr>SPMD</vt:lpstr>
      <vt:lpstr>A GPU is a SIMD (SIMT) Machine</vt:lpstr>
      <vt:lpstr>Threads and Blocks</vt:lpstr>
      <vt:lpstr>Programmer’s View of Execution</vt:lpstr>
      <vt:lpstr>PowerPoint 演示文稿</vt:lpstr>
      <vt:lpstr>Hardware Execution Model</vt:lpstr>
      <vt:lpstr>Simplified CUDA Programming Model</vt:lpstr>
      <vt:lpstr>NVIDIA Instruction Set Arch.</vt:lpstr>
      <vt:lpstr>CUDA kernel maps to Grid of Blocks</vt:lpstr>
      <vt:lpstr>Thread blocks execute on a SM Thread instructions execute on a SP</vt:lpstr>
      <vt:lpstr>CUDA：“Single Instruction, Multiple Thread”</vt:lpstr>
      <vt:lpstr>PowerPoint 演示文稿</vt:lpstr>
      <vt:lpstr>SPMD on SIMT Machine</vt:lpstr>
      <vt:lpstr>SIMD vs. SIMT Execution Model</vt:lpstr>
      <vt:lpstr>Multithreading of Warps </vt:lpstr>
      <vt:lpstr>Warps and Warp-Level FGMT</vt:lpstr>
      <vt:lpstr>Warp Instruction Level Parallelism</vt:lpstr>
      <vt:lpstr>Latency Hiding via Warp-Level FGMT</vt:lpstr>
      <vt:lpstr>Warp-based SIMD vs. Traditional SIMD</vt:lpstr>
      <vt:lpstr>Warp Execution (Recall the Slide)</vt:lpstr>
      <vt:lpstr>SIMD Execution Unit Structure</vt:lpstr>
      <vt:lpstr>GPU Memory Hierarchy</vt:lpstr>
      <vt:lpstr>GPU Global Memory</vt:lpstr>
      <vt:lpstr>GPU Shared Memory</vt:lpstr>
      <vt:lpstr>Registers</vt:lpstr>
      <vt:lpstr>Local Memory</vt:lpstr>
      <vt:lpstr>GPU L1 Cache</vt:lpstr>
      <vt:lpstr>GPU L2 Cache</vt:lpstr>
      <vt:lpstr>Constant Memory</vt:lpstr>
      <vt:lpstr>Constant Cache</vt:lpstr>
      <vt:lpstr>GPU Memory Hierarchy</vt:lpstr>
      <vt:lpstr>SIMT Memory Access</vt:lpstr>
      <vt:lpstr>Global Memory Access</vt:lpstr>
      <vt:lpstr>Understanding Global Memory Access</vt:lpstr>
      <vt:lpstr>Thread Block Scheduling</vt:lpstr>
      <vt:lpstr>Resident Thread Blocks</vt:lpstr>
      <vt:lpstr>SM Warp Scheduling</vt:lpstr>
      <vt:lpstr>SM Instruction Buffer – Warp Scheduling </vt:lpstr>
      <vt:lpstr>Scoreboarding </vt:lpstr>
      <vt:lpstr>Scoreboarding Example </vt:lpstr>
      <vt:lpstr>Scoreboarding Example </vt:lpstr>
      <vt:lpstr>Threads Can Take Different Paths in Warp-based SIMD</vt:lpstr>
      <vt:lpstr>Control Flow Problem in GPUs/SIMT</vt:lpstr>
      <vt:lpstr>Conditional Branching</vt:lpstr>
      <vt:lpstr>Branch divergence</vt:lpstr>
      <vt:lpstr>Example</vt:lpstr>
      <vt:lpstr>Branch Divergence Handling</vt:lpstr>
      <vt:lpstr>SIMT stack operation</vt:lpstr>
      <vt:lpstr>PowerPoint 演示文稿</vt:lpstr>
      <vt:lpstr>Remember: Each Thread Is Independent</vt:lpstr>
      <vt:lpstr>Dynamic Warp Formation/Merging</vt:lpstr>
      <vt:lpstr>Dynamic Warp Formation/Merging</vt:lpstr>
      <vt:lpstr>Dynamic Warp Formation Example</vt:lpstr>
      <vt:lpstr>Hardware Constraints Limit Flexibility of Warp Grouping</vt:lpstr>
      <vt:lpstr>When You Group Threads Dynamically </vt:lpstr>
      <vt:lpstr>What About Memory Divergence?</vt:lpstr>
      <vt:lpstr>NVIDIA GeForce GTX 285</vt:lpstr>
      <vt:lpstr>NVIDIA GeForce GTX 285 “core”</vt:lpstr>
      <vt:lpstr>NVIDIA GeForce GTX 285 “core”</vt:lpstr>
      <vt:lpstr>NVIDIA GeForce GTX 285</vt:lpstr>
      <vt:lpstr> GP100 GPU </vt:lpstr>
      <vt:lpstr>Summary-  向量处理机 vs. GPU</vt:lpstr>
      <vt:lpstr>Summary-向量处理机 vs. GPU</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第6章</dc:title>
  <dc:creator>zhou</dc:creator>
  <cp:lastModifiedBy>Yanyong Zhang</cp:lastModifiedBy>
  <cp:revision>343</cp:revision>
  <dcterms:created xsi:type="dcterms:W3CDTF">2018-12-10T01:16:13Z</dcterms:created>
  <dcterms:modified xsi:type="dcterms:W3CDTF">2020-04-30T05:24:28Z</dcterms:modified>
</cp:coreProperties>
</file>